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807" r:id="rId2"/>
  </p:sldMasterIdLst>
  <p:notesMasterIdLst>
    <p:notesMasterId r:id="rId30"/>
  </p:notesMasterIdLst>
  <p:handoutMasterIdLst>
    <p:handoutMasterId r:id="rId31"/>
  </p:handoutMasterIdLst>
  <p:sldIdLst>
    <p:sldId id="256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30" r:id="rId15"/>
    <p:sldId id="331" r:id="rId16"/>
    <p:sldId id="332" r:id="rId17"/>
    <p:sldId id="333" r:id="rId18"/>
    <p:sldId id="327" r:id="rId19"/>
    <p:sldId id="328" r:id="rId20"/>
    <p:sldId id="329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</p:sldIdLst>
  <p:sldSz cx="9144000" cy="6858000" type="screen4x3"/>
  <p:notesSz cx="7315200" cy="96012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 userDrawn="1">
          <p15:clr>
            <a:srgbClr val="A4A3A4"/>
          </p15:clr>
        </p15:guide>
        <p15:guide id="2" pos="5496" userDrawn="1">
          <p15:clr>
            <a:srgbClr val="A4A3A4"/>
          </p15:clr>
        </p15:guide>
        <p15:guide id="3" orient="horz" pos="936" userDrawn="1">
          <p15:clr>
            <a:srgbClr val="A4A3A4"/>
          </p15:clr>
        </p15:guide>
        <p15:guide id="4" pos="696" userDrawn="1">
          <p15:clr>
            <a:srgbClr val="A4A3A4"/>
          </p15:clr>
        </p15:guide>
        <p15:guide id="5" orient="horz" pos="34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F0"/>
    <a:srgbClr val="297F9A"/>
    <a:srgbClr val="2F91A4"/>
    <a:srgbClr val="267896"/>
    <a:srgbClr val="267795"/>
    <a:srgbClr val="3093A5"/>
    <a:srgbClr val="3AA2AD"/>
    <a:srgbClr val="2D8AA0"/>
    <a:srgbClr val="49BABB"/>
    <a:srgbClr val="1F6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6793" autoAdjust="0"/>
  </p:normalViewPr>
  <p:slideViewPr>
    <p:cSldViewPr snapToGrid="0" snapToObjects="1">
      <p:cViewPr varScale="1">
        <p:scale>
          <a:sx n="148" d="100"/>
          <a:sy n="148" d="100"/>
        </p:scale>
        <p:origin x="1600" y="192"/>
      </p:cViewPr>
      <p:guideLst>
        <p:guide orient="horz" pos="3648"/>
        <p:guide pos="5496"/>
        <p:guide orient="horz" pos="936"/>
        <p:guide pos="696"/>
        <p:guide orient="horz" pos="3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792" y="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8.0415706820505764E-2"/>
          <c:w val="0.88782927044188542"/>
          <c:h val="0.81769599270234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505-4878-B3EC-0F8756C5993C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CAN</c:v>
                </c:pt>
                <c:pt idx="2">
                  <c:v>AUS</c:v>
                </c:pt>
                <c:pt idx="3">
                  <c:v>SWIZ</c:v>
                </c:pt>
                <c:pt idx="4">
                  <c:v>NZ</c:v>
                </c:pt>
                <c:pt idx="5">
                  <c:v>SWE</c:v>
                </c:pt>
                <c:pt idx="6">
                  <c:v>FR</c:v>
                </c:pt>
                <c:pt idx="7">
                  <c:v>GER</c:v>
                </c:pt>
                <c:pt idx="8">
                  <c:v>NOR</c:v>
                </c:pt>
                <c:pt idx="9">
                  <c:v>UK</c:v>
                </c:pt>
                <c:pt idx="10">
                  <c:v>NETH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37</c:v>
                </c:pt>
                <c:pt idx="1">
                  <c:v>70</c:v>
                </c:pt>
                <c:pt idx="2">
                  <c:v>81</c:v>
                </c:pt>
                <c:pt idx="3">
                  <c:v>84</c:v>
                </c:pt>
                <c:pt idx="4">
                  <c:v>88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97</c:v>
                </c:pt>
                <c:pt idx="9">
                  <c:v>97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D4C-4CC3-B78F-DEC24D5A40A8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NZ</c:v>
                </c:pt>
                <c:pt idx="2">
                  <c:v>CAN</c:v>
                </c:pt>
                <c:pt idx="3">
                  <c:v>NETH</c:v>
                </c:pt>
                <c:pt idx="4">
                  <c:v>GER</c:v>
                </c:pt>
                <c:pt idx="5">
                  <c:v>UK</c:v>
                </c:pt>
                <c:pt idx="6">
                  <c:v>SWIZ</c:v>
                </c:pt>
                <c:pt idx="7">
                  <c:v>US</c:v>
                </c:pt>
                <c:pt idx="8">
                  <c:v>FR</c:v>
                </c:pt>
                <c:pt idx="9">
                  <c:v>NOR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14</c:v>
                </c:pt>
                <c:pt idx="1">
                  <c:v>18.12</c:v>
                </c:pt>
                <c:pt idx="2">
                  <c:v>24</c:v>
                </c:pt>
                <c:pt idx="3">
                  <c:v>26.62</c:v>
                </c:pt>
                <c:pt idx="4">
                  <c:v>28.96</c:v>
                </c:pt>
                <c:pt idx="5">
                  <c:v>29.83</c:v>
                </c:pt>
                <c:pt idx="6">
                  <c:v>32.090000000000003</c:v>
                </c:pt>
                <c:pt idx="7">
                  <c:v>32.979999999999997</c:v>
                </c:pt>
                <c:pt idx="8">
                  <c:v>36.03</c:v>
                </c:pt>
                <c:pt idx="9">
                  <c:v>43.21</c:v>
                </c:pt>
                <c:pt idx="10">
                  <c:v>46.11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AUS</c:v>
                </c:pt>
                <c:pt idx="1">
                  <c:v>NZ</c:v>
                </c:pt>
                <c:pt idx="2">
                  <c:v>NETH</c:v>
                </c:pt>
                <c:pt idx="3">
                  <c:v>CAN</c:v>
                </c:pt>
                <c:pt idx="4">
                  <c:v>GER</c:v>
                </c:pt>
                <c:pt idx="5">
                  <c:v>NOR</c:v>
                </c:pt>
                <c:pt idx="6">
                  <c:v>US</c:v>
                </c:pt>
                <c:pt idx="7">
                  <c:v>UK</c:v>
                </c:pt>
                <c:pt idx="8">
                  <c:v>SWE</c:v>
                </c:pt>
                <c:pt idx="9">
                  <c:v>FR</c:v>
                </c:pt>
                <c:pt idx="10">
                  <c:v>SWIZ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21</c:v>
                </c:pt>
                <c:pt idx="1">
                  <c:v>22.6</c:v>
                </c:pt>
                <c:pt idx="2">
                  <c:v>28.22</c:v>
                </c:pt>
                <c:pt idx="3">
                  <c:v>36</c:v>
                </c:pt>
                <c:pt idx="4">
                  <c:v>37.4</c:v>
                </c:pt>
                <c:pt idx="5">
                  <c:v>41.1</c:v>
                </c:pt>
                <c:pt idx="6">
                  <c:v>41.84</c:v>
                </c:pt>
                <c:pt idx="7">
                  <c:v>43.05</c:v>
                </c:pt>
                <c:pt idx="8">
                  <c:v>45.27</c:v>
                </c:pt>
                <c:pt idx="9">
                  <c:v>45.33</c:v>
                </c:pt>
                <c:pt idx="10">
                  <c:v>46.09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5AC-4E54-89D1-9B775153B7C6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SWE</c:v>
                </c:pt>
                <c:pt idx="1">
                  <c:v>FR</c:v>
                </c:pt>
                <c:pt idx="2">
                  <c:v>AUS</c:v>
                </c:pt>
                <c:pt idx="3">
                  <c:v>US</c:v>
                </c:pt>
                <c:pt idx="4">
                  <c:v>CAN</c:v>
                </c:pt>
                <c:pt idx="5">
                  <c:v>NETH</c:v>
                </c:pt>
                <c:pt idx="6">
                  <c:v>SWIZ</c:v>
                </c:pt>
                <c:pt idx="7">
                  <c:v>NZ</c:v>
                </c:pt>
                <c:pt idx="8">
                  <c:v>NOR</c:v>
                </c:pt>
                <c:pt idx="9">
                  <c:v>UK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12</c:v>
                </c:pt>
                <c:pt idx="1">
                  <c:v>21</c:v>
                </c:pt>
                <c:pt idx="2">
                  <c:v>38</c:v>
                </c:pt>
                <c:pt idx="3">
                  <c:v>40</c:v>
                </c:pt>
                <c:pt idx="4">
                  <c:v>42</c:v>
                </c:pt>
                <c:pt idx="5">
                  <c:v>47</c:v>
                </c:pt>
                <c:pt idx="6">
                  <c:v>51</c:v>
                </c:pt>
                <c:pt idx="7">
                  <c:v>52</c:v>
                </c:pt>
                <c:pt idx="8">
                  <c:v>57</c:v>
                </c:pt>
                <c:pt idx="9">
                  <c:v>65</c:v>
                </c:pt>
                <c:pt idx="1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588419860537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SWIZ</c:v>
                </c:pt>
                <c:pt idx="2">
                  <c:v>NETH</c:v>
                </c:pt>
                <c:pt idx="3">
                  <c:v>NZ</c:v>
                </c:pt>
                <c:pt idx="4">
                  <c:v>SWE</c:v>
                </c:pt>
                <c:pt idx="5">
                  <c:v>US</c:v>
                </c:pt>
                <c:pt idx="6">
                  <c:v>GER</c:v>
                </c:pt>
                <c:pt idx="7">
                  <c:v>CAN</c:v>
                </c:pt>
                <c:pt idx="8">
                  <c:v>UK</c:v>
                </c:pt>
                <c:pt idx="9">
                  <c:v>AUS</c:v>
                </c:pt>
                <c:pt idx="10">
                  <c:v>FR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12</c:v>
                </c:pt>
                <c:pt idx="1">
                  <c:v>20</c:v>
                </c:pt>
                <c:pt idx="2">
                  <c:v>20</c:v>
                </c:pt>
                <c:pt idx="3">
                  <c:v>27</c:v>
                </c:pt>
                <c:pt idx="4">
                  <c:v>27</c:v>
                </c:pt>
                <c:pt idx="5">
                  <c:v>31</c:v>
                </c:pt>
                <c:pt idx="6">
                  <c:v>32</c:v>
                </c:pt>
                <c:pt idx="7">
                  <c:v>34</c:v>
                </c:pt>
                <c:pt idx="8">
                  <c:v>34</c:v>
                </c:pt>
                <c:pt idx="9">
                  <c:v>43</c:v>
                </c:pt>
                <c:pt idx="1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SWIZ</c:v>
                </c:pt>
                <c:pt idx="1">
                  <c:v>NOR</c:v>
                </c:pt>
                <c:pt idx="2">
                  <c:v>NETH</c:v>
                </c:pt>
                <c:pt idx="3">
                  <c:v>GER</c:v>
                </c:pt>
                <c:pt idx="4">
                  <c:v>NZ</c:v>
                </c:pt>
                <c:pt idx="5">
                  <c:v>US</c:v>
                </c:pt>
                <c:pt idx="6">
                  <c:v>SWE</c:v>
                </c:pt>
                <c:pt idx="7">
                  <c:v>CAN</c:v>
                </c:pt>
                <c:pt idx="8">
                  <c:v>AUS</c:v>
                </c:pt>
                <c:pt idx="9">
                  <c:v>FR</c:v>
                </c:pt>
                <c:pt idx="10">
                  <c:v>UK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16</c:v>
                </c:pt>
                <c:pt idx="1">
                  <c:v>20</c:v>
                </c:pt>
                <c:pt idx="2">
                  <c:v>24</c:v>
                </c:pt>
                <c:pt idx="3">
                  <c:v>32</c:v>
                </c:pt>
                <c:pt idx="4">
                  <c:v>34</c:v>
                </c:pt>
                <c:pt idx="5">
                  <c:v>36</c:v>
                </c:pt>
                <c:pt idx="6">
                  <c:v>37</c:v>
                </c:pt>
                <c:pt idx="7">
                  <c:v>42</c:v>
                </c:pt>
                <c:pt idx="8">
                  <c:v>43</c:v>
                </c:pt>
                <c:pt idx="9">
                  <c:v>53</c:v>
                </c:pt>
                <c:pt idx="1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SWIZ</c:v>
                </c:pt>
                <c:pt idx="1">
                  <c:v>NOR</c:v>
                </c:pt>
                <c:pt idx="2">
                  <c:v>GER</c:v>
                </c:pt>
                <c:pt idx="3">
                  <c:v>US</c:v>
                </c:pt>
                <c:pt idx="4">
                  <c:v>FR</c:v>
                </c:pt>
                <c:pt idx="5">
                  <c:v>NZ</c:v>
                </c:pt>
                <c:pt idx="6">
                  <c:v>SWE</c:v>
                </c:pt>
                <c:pt idx="7">
                  <c:v>CAN</c:v>
                </c:pt>
                <c:pt idx="8">
                  <c:v>NETH</c:v>
                </c:pt>
                <c:pt idx="9">
                  <c:v>AUS</c:v>
                </c:pt>
                <c:pt idx="10">
                  <c:v>UK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25</c:v>
                </c:pt>
                <c:pt idx="1">
                  <c:v>25</c:v>
                </c:pt>
                <c:pt idx="2">
                  <c:v>30</c:v>
                </c:pt>
                <c:pt idx="3">
                  <c:v>37</c:v>
                </c:pt>
                <c:pt idx="4">
                  <c:v>39</c:v>
                </c:pt>
                <c:pt idx="5">
                  <c:v>39</c:v>
                </c:pt>
                <c:pt idx="6">
                  <c:v>39</c:v>
                </c:pt>
                <c:pt idx="7">
                  <c:v>42</c:v>
                </c:pt>
                <c:pt idx="8">
                  <c:v>43</c:v>
                </c:pt>
                <c:pt idx="9">
                  <c:v>50</c:v>
                </c:pt>
                <c:pt idx="1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87A-4741-B450-4DA2431E83AB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CAN</c:v>
                </c:pt>
                <c:pt idx="1">
                  <c:v>AUS</c:v>
                </c:pt>
                <c:pt idx="2">
                  <c:v>FR</c:v>
                </c:pt>
                <c:pt idx="3">
                  <c:v>GER</c:v>
                </c:pt>
                <c:pt idx="4">
                  <c:v>UK</c:v>
                </c:pt>
                <c:pt idx="5">
                  <c:v>NZ</c:v>
                </c:pt>
                <c:pt idx="6">
                  <c:v>NETH</c:v>
                </c:pt>
                <c:pt idx="7">
                  <c:v>NOR</c:v>
                </c:pt>
                <c:pt idx="8">
                  <c:v>US</c:v>
                </c:pt>
                <c:pt idx="9">
                  <c:v>SWIZ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22</c:v>
                </c:pt>
                <c:pt idx="1">
                  <c:v>32</c:v>
                </c:pt>
                <c:pt idx="2">
                  <c:v>55</c:v>
                </c:pt>
                <c:pt idx="3">
                  <c:v>60</c:v>
                </c:pt>
                <c:pt idx="4">
                  <c:v>60</c:v>
                </c:pt>
                <c:pt idx="5">
                  <c:v>73</c:v>
                </c:pt>
                <c:pt idx="6">
                  <c:v>75</c:v>
                </c:pt>
                <c:pt idx="7">
                  <c:v>75</c:v>
                </c:pt>
                <c:pt idx="8">
                  <c:v>77</c:v>
                </c:pt>
                <c:pt idx="9">
                  <c:v>80</c:v>
                </c:pt>
                <c:pt idx="1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66D-4017-9E3C-DDF4362349AD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NETH</c:v>
                </c:pt>
                <c:pt idx="2">
                  <c:v>SWIZ</c:v>
                </c:pt>
                <c:pt idx="3">
                  <c:v>NZ</c:v>
                </c:pt>
                <c:pt idx="4">
                  <c:v>UK</c:v>
                </c:pt>
                <c:pt idx="5">
                  <c:v>FR</c:v>
                </c:pt>
                <c:pt idx="6">
                  <c:v>NOR</c:v>
                </c:pt>
                <c:pt idx="7">
                  <c:v>CAN</c:v>
                </c:pt>
                <c:pt idx="8">
                  <c:v>US</c:v>
                </c:pt>
                <c:pt idx="9">
                  <c:v>AUS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9</c:v>
                </c:pt>
                <c:pt idx="4">
                  <c:v>9</c:v>
                </c:pt>
                <c:pt idx="5">
                  <c:v>10</c:v>
                </c:pt>
                <c:pt idx="6">
                  <c:v>12</c:v>
                </c:pt>
                <c:pt idx="7">
                  <c:v>16</c:v>
                </c:pt>
                <c:pt idx="8">
                  <c:v>20</c:v>
                </c:pt>
                <c:pt idx="9">
                  <c:v>25</c:v>
                </c:pt>
                <c:pt idx="1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NOR</c:v>
                </c:pt>
                <c:pt idx="1">
                  <c:v>FR</c:v>
                </c:pt>
                <c:pt idx="2">
                  <c:v>SWIZ</c:v>
                </c:pt>
                <c:pt idx="3">
                  <c:v>AUS</c:v>
                </c:pt>
                <c:pt idx="4">
                  <c:v>SWE</c:v>
                </c:pt>
                <c:pt idx="5">
                  <c:v>NZ</c:v>
                </c:pt>
                <c:pt idx="6">
                  <c:v>GER</c:v>
                </c:pt>
                <c:pt idx="7">
                  <c:v>CAN</c:v>
                </c:pt>
                <c:pt idx="8">
                  <c:v>NETH</c:v>
                </c:pt>
                <c:pt idx="9">
                  <c:v>UK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7</c:v>
                </c:pt>
                <c:pt idx="9">
                  <c:v>9</c:v>
                </c:pt>
                <c:pt idx="1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SWIZ</c:v>
                </c:pt>
                <c:pt idx="1">
                  <c:v>GER</c:v>
                </c:pt>
                <c:pt idx="2">
                  <c:v>CAN</c:v>
                </c:pt>
                <c:pt idx="3">
                  <c:v>FR</c:v>
                </c:pt>
                <c:pt idx="4">
                  <c:v>NETH</c:v>
                </c:pt>
                <c:pt idx="5">
                  <c:v>US</c:v>
                </c:pt>
                <c:pt idx="6">
                  <c:v>AUS</c:v>
                </c:pt>
                <c:pt idx="7">
                  <c:v>NZ</c:v>
                </c:pt>
                <c:pt idx="8">
                  <c:v>SWE</c:v>
                </c:pt>
                <c:pt idx="9">
                  <c:v>NOR</c:v>
                </c:pt>
                <c:pt idx="10">
                  <c:v>UK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10</c:v>
                </c:pt>
                <c:pt idx="1">
                  <c:v>15</c:v>
                </c:pt>
                <c:pt idx="2">
                  <c:v>21</c:v>
                </c:pt>
                <c:pt idx="3">
                  <c:v>30</c:v>
                </c:pt>
                <c:pt idx="4">
                  <c:v>57</c:v>
                </c:pt>
                <c:pt idx="5">
                  <c:v>60</c:v>
                </c:pt>
                <c:pt idx="6">
                  <c:v>72</c:v>
                </c:pt>
                <c:pt idx="7">
                  <c:v>76</c:v>
                </c:pt>
                <c:pt idx="8">
                  <c:v>81</c:v>
                </c:pt>
                <c:pt idx="9">
                  <c:v>82</c:v>
                </c:pt>
                <c:pt idx="1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075426696905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C03-4B3F-A4FD-B98670A994C5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CAN</c:v>
                </c:pt>
                <c:pt idx="2">
                  <c:v>SWIZ</c:v>
                </c:pt>
                <c:pt idx="3">
                  <c:v>AUS</c:v>
                </c:pt>
                <c:pt idx="4">
                  <c:v>FR</c:v>
                </c:pt>
                <c:pt idx="5">
                  <c:v>SWE</c:v>
                </c:pt>
                <c:pt idx="6">
                  <c:v>UK</c:v>
                </c:pt>
                <c:pt idx="7">
                  <c:v>NETH</c:v>
                </c:pt>
                <c:pt idx="8">
                  <c:v>NOR</c:v>
                </c:pt>
                <c:pt idx="9">
                  <c:v>NZ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45</c:v>
                </c:pt>
                <c:pt idx="1">
                  <c:v>48</c:v>
                </c:pt>
                <c:pt idx="2">
                  <c:v>56</c:v>
                </c:pt>
                <c:pt idx="3">
                  <c:v>69</c:v>
                </c:pt>
                <c:pt idx="4">
                  <c:v>75</c:v>
                </c:pt>
                <c:pt idx="5">
                  <c:v>77</c:v>
                </c:pt>
                <c:pt idx="6">
                  <c:v>84</c:v>
                </c:pt>
                <c:pt idx="7">
                  <c:v>90</c:v>
                </c:pt>
                <c:pt idx="8">
                  <c:v>91</c:v>
                </c:pt>
                <c:pt idx="9">
                  <c:v>92</c:v>
                </c:pt>
                <c:pt idx="10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CAN</c:v>
                </c:pt>
                <c:pt idx="2">
                  <c:v>AUS</c:v>
                </c:pt>
                <c:pt idx="3">
                  <c:v>SWIZ</c:v>
                </c:pt>
                <c:pt idx="4">
                  <c:v>GER</c:v>
                </c:pt>
                <c:pt idx="5">
                  <c:v>US</c:v>
                </c:pt>
                <c:pt idx="6">
                  <c:v>NETH</c:v>
                </c:pt>
                <c:pt idx="7">
                  <c:v>NZ</c:v>
                </c:pt>
                <c:pt idx="8">
                  <c:v>NOR</c:v>
                </c:pt>
                <c:pt idx="9">
                  <c:v>UK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12</c:v>
                </c:pt>
                <c:pt idx="4">
                  <c:v>21</c:v>
                </c:pt>
                <c:pt idx="5">
                  <c:v>73</c:v>
                </c:pt>
                <c:pt idx="6">
                  <c:v>77</c:v>
                </c:pt>
                <c:pt idx="7">
                  <c:v>77</c:v>
                </c:pt>
                <c:pt idx="8">
                  <c:v>91</c:v>
                </c:pt>
                <c:pt idx="9">
                  <c:v>91</c:v>
                </c:pt>
                <c:pt idx="10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AUS</c:v>
                </c:pt>
                <c:pt idx="2">
                  <c:v>SWIZ</c:v>
                </c:pt>
                <c:pt idx="3">
                  <c:v>FR</c:v>
                </c:pt>
                <c:pt idx="4">
                  <c:v>NETH</c:v>
                </c:pt>
                <c:pt idx="5">
                  <c:v>CAN</c:v>
                </c:pt>
                <c:pt idx="6">
                  <c:v>NOR</c:v>
                </c:pt>
                <c:pt idx="7">
                  <c:v>UK</c:v>
                </c:pt>
                <c:pt idx="8">
                  <c:v>NZ</c:v>
                </c:pt>
                <c:pt idx="9">
                  <c:v>SWE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</c:v>
                </c:pt>
                <c:pt idx="1">
                  <c:v>7</c:v>
                </c:pt>
                <c:pt idx="2">
                  <c:v>8</c:v>
                </c:pt>
                <c:pt idx="3">
                  <c:v>21</c:v>
                </c:pt>
                <c:pt idx="4">
                  <c:v>22</c:v>
                </c:pt>
                <c:pt idx="5">
                  <c:v>32</c:v>
                </c:pt>
                <c:pt idx="6">
                  <c:v>33</c:v>
                </c:pt>
                <c:pt idx="7">
                  <c:v>52</c:v>
                </c:pt>
                <c:pt idx="8">
                  <c:v>68</c:v>
                </c:pt>
                <c:pt idx="9">
                  <c:v>68</c:v>
                </c:pt>
                <c:pt idx="10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GER*</c:v>
                </c:pt>
                <c:pt idx="1">
                  <c:v>SWIZ</c:v>
                </c:pt>
                <c:pt idx="2">
                  <c:v>NOR</c:v>
                </c:pt>
                <c:pt idx="3">
                  <c:v>CAN</c:v>
                </c:pt>
                <c:pt idx="4">
                  <c:v>NETH</c:v>
                </c:pt>
                <c:pt idx="5">
                  <c:v>AUS</c:v>
                </c:pt>
                <c:pt idx="6">
                  <c:v>FR</c:v>
                </c:pt>
                <c:pt idx="7">
                  <c:v>NZ</c:v>
                </c:pt>
                <c:pt idx="8">
                  <c:v>UK</c:v>
                </c:pt>
                <c:pt idx="9">
                  <c:v>US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30</c:v>
                </c:pt>
                <c:pt idx="8">
                  <c:v>46</c:v>
                </c:pt>
                <c:pt idx="9">
                  <c:v>67</c:v>
                </c:pt>
                <c:pt idx="10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GER*</c:v>
                </c:pt>
                <c:pt idx="1">
                  <c:v>CAN</c:v>
                </c:pt>
                <c:pt idx="2">
                  <c:v>SWIZ</c:v>
                </c:pt>
                <c:pt idx="3">
                  <c:v>AUS</c:v>
                </c:pt>
                <c:pt idx="4">
                  <c:v>FR</c:v>
                </c:pt>
                <c:pt idx="5">
                  <c:v>NOR</c:v>
                </c:pt>
                <c:pt idx="6">
                  <c:v>NETH</c:v>
                </c:pt>
                <c:pt idx="7">
                  <c:v>NZ</c:v>
                </c:pt>
                <c:pt idx="8">
                  <c:v>UK</c:v>
                </c:pt>
                <c:pt idx="9">
                  <c:v>US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27</c:v>
                </c:pt>
                <c:pt idx="8">
                  <c:v>38</c:v>
                </c:pt>
                <c:pt idx="9">
                  <c:v>50</c:v>
                </c:pt>
                <c:pt idx="1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CAN</c:v>
                </c:pt>
                <c:pt idx="2">
                  <c:v>SWIZ</c:v>
                </c:pt>
                <c:pt idx="3">
                  <c:v>AUS</c:v>
                </c:pt>
                <c:pt idx="4">
                  <c:v>US</c:v>
                </c:pt>
                <c:pt idx="5">
                  <c:v>FR</c:v>
                </c:pt>
                <c:pt idx="6">
                  <c:v>UK</c:v>
                </c:pt>
                <c:pt idx="7">
                  <c:v>SWE</c:v>
                </c:pt>
                <c:pt idx="8">
                  <c:v>NZ</c:v>
                </c:pt>
                <c:pt idx="9">
                  <c:v>NETH</c:v>
                </c:pt>
                <c:pt idx="10">
                  <c:v>NOR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12</c:v>
                </c:pt>
                <c:pt idx="1">
                  <c:v>22</c:v>
                </c:pt>
                <c:pt idx="2">
                  <c:v>47</c:v>
                </c:pt>
                <c:pt idx="3">
                  <c:v>50</c:v>
                </c:pt>
                <c:pt idx="4">
                  <c:v>53</c:v>
                </c:pt>
                <c:pt idx="5">
                  <c:v>61</c:v>
                </c:pt>
                <c:pt idx="6">
                  <c:v>66</c:v>
                </c:pt>
                <c:pt idx="7">
                  <c:v>76</c:v>
                </c:pt>
                <c:pt idx="8">
                  <c:v>80</c:v>
                </c:pt>
                <c:pt idx="9">
                  <c:v>81</c:v>
                </c:pt>
                <c:pt idx="1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CAN</c:v>
                </c:pt>
                <c:pt idx="2">
                  <c:v>AUS</c:v>
                </c:pt>
                <c:pt idx="3">
                  <c:v>SWIZ</c:v>
                </c:pt>
                <c:pt idx="4">
                  <c:v>US</c:v>
                </c:pt>
                <c:pt idx="5">
                  <c:v>FR</c:v>
                </c:pt>
                <c:pt idx="6">
                  <c:v>UK</c:v>
                </c:pt>
                <c:pt idx="7">
                  <c:v>NETH</c:v>
                </c:pt>
                <c:pt idx="8">
                  <c:v>SWE</c:v>
                </c:pt>
                <c:pt idx="9">
                  <c:v>NZ</c:v>
                </c:pt>
                <c:pt idx="10">
                  <c:v>NOR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32</c:v>
                </c:pt>
                <c:pt idx="1">
                  <c:v>33</c:v>
                </c:pt>
                <c:pt idx="2">
                  <c:v>48</c:v>
                </c:pt>
                <c:pt idx="3">
                  <c:v>52</c:v>
                </c:pt>
                <c:pt idx="4">
                  <c:v>54</c:v>
                </c:pt>
                <c:pt idx="5">
                  <c:v>60</c:v>
                </c:pt>
                <c:pt idx="6">
                  <c:v>63</c:v>
                </c:pt>
                <c:pt idx="7">
                  <c:v>74</c:v>
                </c:pt>
                <c:pt idx="8">
                  <c:v>79</c:v>
                </c:pt>
                <c:pt idx="9">
                  <c:v>83</c:v>
                </c:pt>
                <c:pt idx="1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CAN</c:v>
                </c:pt>
                <c:pt idx="2">
                  <c:v>SWIZ</c:v>
                </c:pt>
                <c:pt idx="3">
                  <c:v>AUS</c:v>
                </c:pt>
                <c:pt idx="4">
                  <c:v>FR</c:v>
                </c:pt>
                <c:pt idx="5">
                  <c:v>US</c:v>
                </c:pt>
                <c:pt idx="6">
                  <c:v>UK</c:v>
                </c:pt>
                <c:pt idx="7">
                  <c:v>SWE</c:v>
                </c:pt>
                <c:pt idx="8">
                  <c:v>NETH</c:v>
                </c:pt>
                <c:pt idx="9">
                  <c:v>NZ</c:v>
                </c:pt>
                <c:pt idx="10">
                  <c:v>NOR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14</c:v>
                </c:pt>
                <c:pt idx="1">
                  <c:v>29</c:v>
                </c:pt>
                <c:pt idx="2">
                  <c:v>44</c:v>
                </c:pt>
                <c:pt idx="3">
                  <c:v>46</c:v>
                </c:pt>
                <c:pt idx="4">
                  <c:v>48</c:v>
                </c:pt>
                <c:pt idx="5">
                  <c:v>53</c:v>
                </c:pt>
                <c:pt idx="6">
                  <c:v>67</c:v>
                </c:pt>
                <c:pt idx="7">
                  <c:v>72</c:v>
                </c:pt>
                <c:pt idx="8">
                  <c:v>81</c:v>
                </c:pt>
                <c:pt idx="9">
                  <c:v>82</c:v>
                </c:pt>
                <c:pt idx="10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5.4436741060286918E-2"/>
          <c:w val="0.88782927044188542"/>
          <c:h val="0.84104911602016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84-476D-B84C-C9371C5977DF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NOR</c:v>
                </c:pt>
                <c:pt idx="2">
                  <c:v>US</c:v>
                </c:pt>
                <c:pt idx="3">
                  <c:v>SWIZ</c:v>
                </c:pt>
                <c:pt idx="4">
                  <c:v>CAN</c:v>
                </c:pt>
                <c:pt idx="5">
                  <c:v>SWE</c:v>
                </c:pt>
                <c:pt idx="6">
                  <c:v>UK</c:v>
                </c:pt>
                <c:pt idx="7">
                  <c:v>FR</c:v>
                </c:pt>
                <c:pt idx="8">
                  <c:v>AUS</c:v>
                </c:pt>
                <c:pt idx="9">
                  <c:v>NETH</c:v>
                </c:pt>
                <c:pt idx="10">
                  <c:v>NZ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47</c:v>
                </c:pt>
                <c:pt idx="1">
                  <c:v>73</c:v>
                </c:pt>
                <c:pt idx="2">
                  <c:v>75</c:v>
                </c:pt>
                <c:pt idx="3">
                  <c:v>76</c:v>
                </c:pt>
                <c:pt idx="4">
                  <c:v>89</c:v>
                </c:pt>
                <c:pt idx="5">
                  <c:v>89</c:v>
                </c:pt>
                <c:pt idx="6">
                  <c:v>91</c:v>
                </c:pt>
                <c:pt idx="7">
                  <c:v>92</c:v>
                </c:pt>
                <c:pt idx="8">
                  <c:v>94</c:v>
                </c:pt>
                <c:pt idx="9">
                  <c:v>97</c:v>
                </c:pt>
                <c:pt idx="10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SWE</c:v>
                </c:pt>
                <c:pt idx="2">
                  <c:v>NETH</c:v>
                </c:pt>
                <c:pt idx="3">
                  <c:v>US</c:v>
                </c:pt>
                <c:pt idx="4">
                  <c:v>AUS</c:v>
                </c:pt>
                <c:pt idx="5">
                  <c:v>CAN</c:v>
                </c:pt>
                <c:pt idx="6">
                  <c:v>SWIZ</c:v>
                </c:pt>
                <c:pt idx="7">
                  <c:v>UK</c:v>
                </c:pt>
                <c:pt idx="8">
                  <c:v>NOR</c:v>
                </c:pt>
                <c:pt idx="9">
                  <c:v>FR</c:v>
                </c:pt>
                <c:pt idx="10">
                  <c:v>NZ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27</c:v>
                </c:pt>
                <c:pt idx="1">
                  <c:v>42</c:v>
                </c:pt>
                <c:pt idx="2">
                  <c:v>43</c:v>
                </c:pt>
                <c:pt idx="3">
                  <c:v>49</c:v>
                </c:pt>
                <c:pt idx="4">
                  <c:v>57</c:v>
                </c:pt>
                <c:pt idx="5">
                  <c:v>58</c:v>
                </c:pt>
                <c:pt idx="6">
                  <c:v>60</c:v>
                </c:pt>
                <c:pt idx="7">
                  <c:v>69</c:v>
                </c:pt>
                <c:pt idx="8">
                  <c:v>70</c:v>
                </c:pt>
                <c:pt idx="9">
                  <c:v>73</c:v>
                </c:pt>
                <c:pt idx="1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0D8-4232-ACE3-74631F307B6B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GER</c:v>
                </c:pt>
                <c:pt idx="2">
                  <c:v>AUS</c:v>
                </c:pt>
                <c:pt idx="3">
                  <c:v>NETH</c:v>
                </c:pt>
                <c:pt idx="4">
                  <c:v>CAN</c:v>
                </c:pt>
                <c:pt idx="5">
                  <c:v>NZ</c:v>
                </c:pt>
                <c:pt idx="6">
                  <c:v>SWE</c:v>
                </c:pt>
                <c:pt idx="7">
                  <c:v>FR</c:v>
                </c:pt>
                <c:pt idx="8">
                  <c:v>NOR</c:v>
                </c:pt>
                <c:pt idx="9">
                  <c:v>US</c:v>
                </c:pt>
                <c:pt idx="10">
                  <c:v>SWIZ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9</c:v>
                </c:pt>
                <c:pt idx="1">
                  <c:v>11</c:v>
                </c:pt>
                <c:pt idx="2">
                  <c:v>14</c:v>
                </c:pt>
                <c:pt idx="3">
                  <c:v>15</c:v>
                </c:pt>
                <c:pt idx="4">
                  <c:v>16</c:v>
                </c:pt>
                <c:pt idx="5">
                  <c:v>19</c:v>
                </c:pt>
                <c:pt idx="6">
                  <c:v>20</c:v>
                </c:pt>
                <c:pt idx="7">
                  <c:v>24</c:v>
                </c:pt>
                <c:pt idx="8">
                  <c:v>30</c:v>
                </c:pt>
                <c:pt idx="9">
                  <c:v>32</c:v>
                </c:pt>
                <c:pt idx="1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4.5123585090835049E-2"/>
          <c:w val="0.88782927044188542"/>
          <c:h val="0.85036227198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SWE</c:v>
                </c:pt>
                <c:pt idx="2">
                  <c:v>CAN</c:v>
                </c:pt>
                <c:pt idx="3">
                  <c:v>SWIZ</c:v>
                </c:pt>
                <c:pt idx="4">
                  <c:v>GER</c:v>
                </c:pt>
                <c:pt idx="5">
                  <c:v>US</c:v>
                </c:pt>
                <c:pt idx="6">
                  <c:v>NOR</c:v>
                </c:pt>
                <c:pt idx="7">
                  <c:v>AUS</c:v>
                </c:pt>
                <c:pt idx="8">
                  <c:v>UK</c:v>
                </c:pt>
                <c:pt idx="9">
                  <c:v>NZ</c:v>
                </c:pt>
                <c:pt idx="10">
                  <c:v>NETH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</c:v>
                </c:pt>
                <c:pt idx="1">
                  <c:v>11</c:v>
                </c:pt>
                <c:pt idx="2">
                  <c:v>27</c:v>
                </c:pt>
                <c:pt idx="3">
                  <c:v>29</c:v>
                </c:pt>
                <c:pt idx="4">
                  <c:v>36</c:v>
                </c:pt>
                <c:pt idx="5">
                  <c:v>36</c:v>
                </c:pt>
                <c:pt idx="6">
                  <c:v>41</c:v>
                </c:pt>
                <c:pt idx="7">
                  <c:v>43</c:v>
                </c:pt>
                <c:pt idx="8">
                  <c:v>77</c:v>
                </c:pt>
                <c:pt idx="9">
                  <c:v>79</c:v>
                </c:pt>
                <c:pt idx="10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SWE</c:v>
                </c:pt>
                <c:pt idx="1">
                  <c:v>FR</c:v>
                </c:pt>
                <c:pt idx="2">
                  <c:v>AUS</c:v>
                </c:pt>
                <c:pt idx="3">
                  <c:v>GER</c:v>
                </c:pt>
                <c:pt idx="4">
                  <c:v>SWIZ</c:v>
                </c:pt>
                <c:pt idx="5">
                  <c:v>CAN</c:v>
                </c:pt>
                <c:pt idx="6">
                  <c:v>US</c:v>
                </c:pt>
                <c:pt idx="7">
                  <c:v>NOR</c:v>
                </c:pt>
                <c:pt idx="8">
                  <c:v>UK</c:v>
                </c:pt>
                <c:pt idx="9">
                  <c:v>NETH</c:v>
                </c:pt>
                <c:pt idx="10">
                  <c:v>NZ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14</c:v>
                </c:pt>
                <c:pt idx="1">
                  <c:v>24</c:v>
                </c:pt>
                <c:pt idx="2">
                  <c:v>40</c:v>
                </c:pt>
                <c:pt idx="3">
                  <c:v>40</c:v>
                </c:pt>
                <c:pt idx="4">
                  <c:v>46</c:v>
                </c:pt>
                <c:pt idx="5">
                  <c:v>48</c:v>
                </c:pt>
                <c:pt idx="6">
                  <c:v>48</c:v>
                </c:pt>
                <c:pt idx="7">
                  <c:v>55</c:v>
                </c:pt>
                <c:pt idx="8">
                  <c:v>66</c:v>
                </c:pt>
                <c:pt idx="9">
                  <c:v>84</c:v>
                </c:pt>
                <c:pt idx="10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SWE</c:v>
                </c:pt>
                <c:pt idx="1">
                  <c:v>AUS</c:v>
                </c:pt>
                <c:pt idx="2">
                  <c:v>SWIZ</c:v>
                </c:pt>
                <c:pt idx="3">
                  <c:v>GER</c:v>
                </c:pt>
                <c:pt idx="4">
                  <c:v>FR</c:v>
                </c:pt>
                <c:pt idx="5">
                  <c:v>CAN</c:v>
                </c:pt>
                <c:pt idx="6">
                  <c:v>US</c:v>
                </c:pt>
                <c:pt idx="7">
                  <c:v>UK</c:v>
                </c:pt>
                <c:pt idx="8">
                  <c:v>NOR</c:v>
                </c:pt>
                <c:pt idx="9">
                  <c:v>NZ</c:v>
                </c:pt>
                <c:pt idx="10">
                  <c:v>NETH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27</c:v>
                </c:pt>
                <c:pt idx="1">
                  <c:v>41</c:v>
                </c:pt>
                <c:pt idx="2">
                  <c:v>41</c:v>
                </c:pt>
                <c:pt idx="3">
                  <c:v>46</c:v>
                </c:pt>
                <c:pt idx="4">
                  <c:v>48</c:v>
                </c:pt>
                <c:pt idx="5">
                  <c:v>53</c:v>
                </c:pt>
                <c:pt idx="6">
                  <c:v>53</c:v>
                </c:pt>
                <c:pt idx="7">
                  <c:v>63</c:v>
                </c:pt>
                <c:pt idx="8">
                  <c:v>69</c:v>
                </c:pt>
                <c:pt idx="9">
                  <c:v>79</c:v>
                </c:pt>
                <c:pt idx="1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14323053352244E-2"/>
          <c:y val="3.7431480031323412E-2"/>
          <c:w val="0.88782927044188542"/>
          <c:h val="0.86898858392852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07-43FA-A543-69B11E295E04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64-40FE-9B85-8672F89CBE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NOR</c:v>
                </c:pt>
                <c:pt idx="2">
                  <c:v>CAN</c:v>
                </c:pt>
                <c:pt idx="3">
                  <c:v>SWE</c:v>
                </c:pt>
                <c:pt idx="4">
                  <c:v>UK</c:v>
                </c:pt>
                <c:pt idx="5">
                  <c:v>AUS</c:v>
                </c:pt>
                <c:pt idx="6">
                  <c:v>SWIZ</c:v>
                </c:pt>
                <c:pt idx="7">
                  <c:v>NETH</c:v>
                </c:pt>
                <c:pt idx="8">
                  <c:v>US</c:v>
                </c:pt>
                <c:pt idx="9">
                  <c:v>NZ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13.87</c:v>
                </c:pt>
                <c:pt idx="1">
                  <c:v>20.51</c:v>
                </c:pt>
                <c:pt idx="2">
                  <c:v>22</c:v>
                </c:pt>
                <c:pt idx="3">
                  <c:v>22.59</c:v>
                </c:pt>
                <c:pt idx="4">
                  <c:v>22.81</c:v>
                </c:pt>
                <c:pt idx="5">
                  <c:v>24</c:v>
                </c:pt>
                <c:pt idx="6">
                  <c:v>33.97</c:v>
                </c:pt>
                <c:pt idx="7">
                  <c:v>46.47</c:v>
                </c:pt>
                <c:pt idx="8">
                  <c:v>51.68</c:v>
                </c:pt>
                <c:pt idx="9">
                  <c:v>57.37</c:v>
                </c:pt>
                <c:pt idx="10">
                  <c:v>63.03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7-43FA-A543-69B11E29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361411032"/>
        <c:axId val="361411424"/>
      </c:barChart>
      <c:catAx>
        <c:axId val="3614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424"/>
        <c:crosses val="autoZero"/>
        <c:auto val="1"/>
        <c:lblAlgn val="ctr"/>
        <c:lblOffset val="100"/>
        <c:noMultiLvlLbl val="0"/>
      </c:catAx>
      <c:valAx>
        <c:axId val="36141142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411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3169920" cy="481725"/>
          </a:xfrm>
          <a:prstGeom prst="rect">
            <a:avLst/>
          </a:prstGeom>
        </p:spPr>
        <p:txBody>
          <a:bodyPr vert="horz" lIns="94826" tIns="47414" rIns="94826" bIns="47414" rtlCol="0"/>
          <a:lstStyle>
            <a:lvl1pPr algn="l">
              <a:defRPr sz="1200"/>
            </a:lvl1pPr>
          </a:lstStyle>
          <a:p>
            <a:r>
              <a:rPr lang="en-US"/>
              <a:t>2017 Commonwealth Fund International Health Policy Survey of Older Adults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119480"/>
            <a:ext cx="3169920" cy="481724"/>
          </a:xfrm>
          <a:prstGeom prst="rect">
            <a:avLst/>
          </a:prstGeom>
        </p:spPr>
        <p:txBody>
          <a:bodyPr vert="horz" lIns="94826" tIns="47414" rIns="94826" bIns="474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95" y="9119480"/>
            <a:ext cx="3169920" cy="481724"/>
          </a:xfrm>
          <a:prstGeom prst="rect">
            <a:avLst/>
          </a:prstGeom>
        </p:spPr>
        <p:txBody>
          <a:bodyPr vert="horz" lIns="94826" tIns="47414" rIns="94826" bIns="47414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4143595" y="5"/>
            <a:ext cx="3169920" cy="481725"/>
          </a:xfrm>
          <a:prstGeom prst="rect">
            <a:avLst/>
          </a:prstGeom>
        </p:spPr>
        <p:txBody>
          <a:bodyPr vert="horz" lIns="94826" tIns="47414" rIns="94826" bIns="47414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12/10/19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169920" cy="480060"/>
          </a:xfrm>
          <a:prstGeom prst="rect">
            <a:avLst/>
          </a:prstGeom>
        </p:spPr>
        <p:txBody>
          <a:bodyPr vert="horz" lIns="94826" tIns="47414" rIns="94826" bIns="47414" rtlCol="0"/>
          <a:lstStyle>
            <a:lvl1pPr algn="l">
              <a:defRPr sz="1200"/>
            </a:lvl1pPr>
          </a:lstStyle>
          <a:p>
            <a:r>
              <a:rPr lang="en-US"/>
              <a:t>2017 Commonwealth Fund International Health Policy Survey of Older Adults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5" y="2"/>
            <a:ext cx="3169920" cy="480060"/>
          </a:xfrm>
          <a:prstGeom prst="rect">
            <a:avLst/>
          </a:prstGeom>
        </p:spPr>
        <p:txBody>
          <a:bodyPr vert="horz" lIns="94826" tIns="47414" rIns="94826" bIns="47414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6" tIns="47414" rIns="94826" bIns="474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6"/>
            <a:ext cx="5852160" cy="4320540"/>
          </a:xfrm>
          <a:prstGeom prst="rect">
            <a:avLst/>
          </a:prstGeom>
        </p:spPr>
        <p:txBody>
          <a:bodyPr vert="horz" lIns="94826" tIns="47414" rIns="94826" bIns="474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119479"/>
            <a:ext cx="3169920" cy="480060"/>
          </a:xfrm>
          <a:prstGeom prst="rect">
            <a:avLst/>
          </a:prstGeom>
        </p:spPr>
        <p:txBody>
          <a:bodyPr vert="horz" lIns="94826" tIns="47414" rIns="94826" bIns="474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5" y="9119479"/>
            <a:ext cx="3169920" cy="480060"/>
          </a:xfrm>
          <a:prstGeom prst="rect">
            <a:avLst/>
          </a:prstGeom>
        </p:spPr>
        <p:txBody>
          <a:bodyPr vert="horz" lIns="94826" tIns="47414" rIns="94826" bIns="47414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1" y="4560575"/>
            <a:ext cx="5852160" cy="4312666"/>
          </a:xfrm>
        </p:spPr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4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145280" y="6288148"/>
            <a:ext cx="440120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139177" cy="777375"/>
          </a:xfrm>
        </p:spPr>
        <p:txBody>
          <a:bodyPr anchor="ctr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18956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243416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13917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13917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5979256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061552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/>
              </a:solidFill>
              <a:latin typeface="+mn-lt"/>
            </a:endParaRPr>
          </a:p>
        </p:txBody>
      </p:sp>
    </p:spTree>
  </p:cSld>
  <p:clrMapOvr>
    <a:masterClrMapping/>
  </p:clrMapOvr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6736871A-DC94-47DB-98C8-DDDD4D8189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4BFDC1-6623-4AEF-B948-A7E746857E72}" type="slidenum">
              <a:rPr lang="en-US" smtClean="0">
                <a:ea typeface="MS PGothic" pitchFamily="34" charset="-128"/>
              </a:rPr>
              <a:pPr/>
              <a:t>‹#›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3106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92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044C7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362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F47920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F47920">
                  <a:lumMod val="20000"/>
                  <a:lumOff val="80000"/>
                </a:srgb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1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4ABDBC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ABDBC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306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71B25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71B25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883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5F5A9D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5F5A9D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5858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18593889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10142432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1891891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11822108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26333531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</p:spTree>
    <p:extLst>
      <p:ext uri="{BB962C8B-B14F-4D97-AF65-F5344CB8AC3E}">
        <p14:creationId xmlns:p14="http://schemas.microsoft.com/office/powerpoint/2010/main" val="25154777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74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861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42976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9183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145280" y="6288148"/>
            <a:ext cx="440120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044C7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96235"/>
      </p:ext>
    </p:extLst>
  </p:cSld>
  <p:clrMapOvr>
    <a:masterClrMapping/>
  </p:clrMapOvr>
  <p:hf sldNum="0"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044C7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27973"/>
      </p:ext>
    </p:extLst>
  </p:cSld>
  <p:clrMapOvr>
    <a:masterClrMapping/>
  </p:clrMapOvr>
  <p:hf sldNum="0" hd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044C7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79734"/>
      </p:ext>
    </p:extLst>
  </p:cSld>
  <p:clrMapOvr>
    <a:masterClrMapping/>
  </p:clrMapOvr>
  <p:hf sldNum="0" hd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/>
                </a:solidFill>
              </a:rPr>
              <a:pPr/>
              <a:t>‹#›</a:t>
            </a:fld>
            <a:endParaRPr lang="en-US" sz="900" dirty="0">
              <a:solidFill>
                <a:srgbClr val="044C7F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2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/>
                </a:solidFill>
              </a:rPr>
              <a:pPr/>
              <a:t>‹#›</a:t>
            </a:fld>
            <a:endParaRPr lang="en-US" sz="900" dirty="0">
              <a:solidFill>
                <a:srgbClr val="044C7F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1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/>
                </a:solidFill>
              </a:rPr>
              <a:pPr/>
              <a:t>‹#›</a:t>
            </a:fld>
            <a:endParaRPr lang="en-US" sz="900" dirty="0">
              <a:solidFill>
                <a:srgbClr val="044C7F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39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7920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139177" cy="777375"/>
          </a:xfrm>
        </p:spPr>
        <p:txBody>
          <a:bodyPr anchor="ctr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/>
                </a:solidFill>
              </a:rPr>
              <a:pPr/>
              <a:t>‹#›</a:t>
            </a:fld>
            <a:endParaRPr lang="en-US" sz="900" dirty="0">
              <a:solidFill>
                <a:srgbClr val="044C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1830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792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18956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/>
                </a:solidFill>
              </a:rPr>
              <a:pPr/>
              <a:t>‹#›</a:t>
            </a:fld>
            <a:endParaRPr lang="en-US" sz="900" dirty="0">
              <a:solidFill>
                <a:srgbClr val="044C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85549"/>
      </p:ext>
    </p:extLst>
  </p:cSld>
  <p:clrMapOvr>
    <a:masterClrMapping/>
  </p:clrMapOvr>
  <p:hf sldNum="0"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7920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90874"/>
      </p:ext>
    </p:extLst>
  </p:cSld>
  <p:clrMapOvr>
    <a:masterClrMapping/>
  </p:clrMapOvr>
  <p:hf sldNum="0" hd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F47920"/>
                </a:solidFill>
              </a:rPr>
              <a:pPr/>
              <a:t>‹#›</a:t>
            </a:fld>
            <a:endParaRPr lang="en-US" sz="900" dirty="0">
              <a:solidFill>
                <a:srgbClr val="F47920"/>
              </a:solidFill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66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F47920"/>
                </a:solidFill>
              </a:rPr>
              <a:pPr/>
              <a:t>‹#›</a:t>
            </a:fld>
            <a:endParaRPr lang="en-US" sz="900" dirty="0">
              <a:solidFill>
                <a:srgbClr val="F47920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6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F47920"/>
                </a:solidFill>
              </a:rPr>
              <a:pPr/>
              <a:t>‹#›</a:t>
            </a:fld>
            <a:endParaRPr lang="en-US" sz="900" dirty="0">
              <a:solidFill>
                <a:srgbClr val="F47920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71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7920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243416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F47920"/>
                </a:solidFill>
              </a:rPr>
              <a:pPr/>
              <a:t>‹#›</a:t>
            </a:fld>
            <a:endParaRPr lang="en-US" sz="900" dirty="0">
              <a:solidFill>
                <a:srgbClr val="F47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44676"/>
      </p:ext>
    </p:extLst>
  </p:cSld>
  <p:clrMapOvr>
    <a:masterClrMapping/>
  </p:clrMapOvr>
  <p:hf sldNum="0" hd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792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13917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F47920"/>
                </a:solidFill>
              </a:rPr>
              <a:pPr/>
              <a:t>‹#›</a:t>
            </a:fld>
            <a:endParaRPr lang="en-US" sz="900" dirty="0">
              <a:solidFill>
                <a:srgbClr val="F479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79223"/>
      </p:ext>
    </p:extLst>
  </p:cSld>
  <p:clrMapOvr>
    <a:masterClrMapping/>
  </p:clrMapOvr>
  <p:hf sldNum="0" hd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25900"/>
      </p:ext>
    </p:extLst>
  </p:cSld>
  <p:clrMapOvr>
    <a:masterClrMapping/>
  </p:clrMapOvr>
  <p:hf sldNum="0" hd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4ABDBC"/>
                </a:solidFill>
              </a:rPr>
              <a:pPr/>
              <a:t>‹#›</a:t>
            </a:fld>
            <a:endParaRPr lang="en-US" sz="900" dirty="0">
              <a:solidFill>
                <a:srgbClr val="4ABDBC"/>
              </a:solidFill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48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4ABDBC"/>
                </a:solidFill>
              </a:rPr>
              <a:pPr/>
              <a:t>‹#›</a:t>
            </a:fld>
            <a:endParaRPr lang="en-US" sz="900" dirty="0">
              <a:solidFill>
                <a:srgbClr val="4ABDBC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80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F47920"/>
                </a:solidFill>
              </a:rPr>
              <a:pPr/>
              <a:t>‹#›</a:t>
            </a:fld>
            <a:endParaRPr lang="en-US" sz="900" dirty="0">
              <a:solidFill>
                <a:srgbClr val="F47920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85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13917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4ABDBC"/>
                </a:solidFill>
              </a:rPr>
              <a:pPr/>
              <a:t>‹#›</a:t>
            </a:fld>
            <a:endParaRPr lang="en-US" sz="900" dirty="0">
              <a:solidFill>
                <a:srgbClr val="4AB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90221"/>
      </p:ext>
    </p:extLst>
  </p:cSld>
  <p:clrMapOvr>
    <a:masterClrMapping/>
  </p:clrMapOvr>
  <p:hf sldNum="0" hd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7920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5979256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4ABDBC"/>
                </a:solidFill>
              </a:rPr>
              <a:pPr/>
              <a:t>‹#›</a:t>
            </a:fld>
            <a:endParaRPr lang="en-US" sz="900" dirty="0">
              <a:solidFill>
                <a:srgbClr val="4AB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31948"/>
      </p:ext>
    </p:extLst>
  </p:cSld>
  <p:clrMapOvr>
    <a:masterClrMapping/>
  </p:clrMapOvr>
  <p:hf sldNum="0" hd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algn="ctr" defTabSz="914400">
              <a:defRPr/>
            </a:pPr>
            <a:endParaRPr lang="en-US" sz="1333" kern="0" dirty="0">
              <a:solidFill>
                <a:srgbClr val="FFFFFF"/>
              </a:solidFill>
              <a:latin typeface="Open Sans Light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9018"/>
      </p:ext>
    </p:extLst>
  </p:cSld>
  <p:clrMapOvr>
    <a:masterClrMapping/>
  </p:clrMapOvr>
  <p:hf sldNum="0" hd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7920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7"/>
            <a:ext cx="6061552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71B254"/>
                </a:solidFill>
              </a:rPr>
              <a:pPr/>
              <a:t>‹#›</a:t>
            </a:fld>
            <a:endParaRPr lang="en-US" sz="900" dirty="0">
              <a:solidFill>
                <a:srgbClr val="71B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97660"/>
      </p:ext>
    </p:extLst>
  </p:cSld>
  <p:clrMapOvr>
    <a:masterClrMapping/>
  </p:clrMapOvr>
  <p:hf sldNum="0" hd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BD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71230"/>
      </p:ext>
    </p:extLst>
  </p:cSld>
  <p:clrMapOvr>
    <a:masterClrMapping/>
  </p:clrMapOvr>
  <p:hf sldNum="0" hd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044C7F">
                    <a:lumMod val="20000"/>
                    <a:lumOff val="8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044C7F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9622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F47920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F47920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2198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4ABDBC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ABDBC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6220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71B254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71B25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2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A290D8D-6BA0-418D-AFED-C65293F70DA0}" type="slidenum">
              <a:rPr lang="en-US" sz="900" smtClean="0">
                <a:solidFill>
                  <a:srgbClr val="5F5A9D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5F5A9D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251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267291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fld id="{6736871A-DC94-47DB-98C8-DDDD4D8189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Lato" charset="0"/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CONFIDENTIAL- NOT FOR CITATION OR DISSEMINATION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4BFDC1-6623-4AEF-B948-A7E746857E72}" type="slidenum">
              <a:rPr lang="en-US" smtClean="0">
                <a:solidFill>
                  <a:srgbClr val="044C7F"/>
                </a:solidFill>
                <a:ea typeface="MS PGothic" pitchFamily="34" charset="-128"/>
              </a:rPr>
              <a:pPr/>
              <a:t>‹#›</a:t>
            </a:fld>
            <a:endParaRPr lang="en-US" dirty="0">
              <a:solidFill>
                <a:srgbClr val="044C7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229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9.xml"/><Relationship Id="rId18" Type="http://schemas.openxmlformats.org/officeDocument/2006/relationships/slideLayout" Target="../slideLayouts/slideLayout64.xml"/><Relationship Id="rId26" Type="http://schemas.openxmlformats.org/officeDocument/2006/relationships/slideLayout" Target="../slideLayouts/slideLayout72.xml"/><Relationship Id="rId39" Type="http://schemas.openxmlformats.org/officeDocument/2006/relationships/slideLayout" Target="../slideLayouts/slideLayout85.xml"/><Relationship Id="rId21" Type="http://schemas.openxmlformats.org/officeDocument/2006/relationships/slideLayout" Target="../slideLayouts/slideLayout67.xml"/><Relationship Id="rId34" Type="http://schemas.openxmlformats.org/officeDocument/2006/relationships/slideLayout" Target="../slideLayouts/slideLayout80.xml"/><Relationship Id="rId42" Type="http://schemas.openxmlformats.org/officeDocument/2006/relationships/slideLayout" Target="../slideLayouts/slideLayout88.xml"/><Relationship Id="rId47" Type="http://schemas.openxmlformats.org/officeDocument/2006/relationships/theme" Target="../theme/theme2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29" Type="http://schemas.openxmlformats.org/officeDocument/2006/relationships/slideLayout" Target="../slideLayouts/slideLayout75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24" Type="http://schemas.openxmlformats.org/officeDocument/2006/relationships/slideLayout" Target="../slideLayouts/slideLayout70.xml"/><Relationship Id="rId32" Type="http://schemas.openxmlformats.org/officeDocument/2006/relationships/slideLayout" Target="../slideLayouts/slideLayout78.xml"/><Relationship Id="rId37" Type="http://schemas.openxmlformats.org/officeDocument/2006/relationships/slideLayout" Target="../slideLayouts/slideLayout83.xml"/><Relationship Id="rId40" Type="http://schemas.openxmlformats.org/officeDocument/2006/relationships/slideLayout" Target="../slideLayouts/slideLayout86.xml"/><Relationship Id="rId45" Type="http://schemas.openxmlformats.org/officeDocument/2006/relationships/slideLayout" Target="../slideLayouts/slideLayout91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23" Type="http://schemas.openxmlformats.org/officeDocument/2006/relationships/slideLayout" Target="../slideLayouts/slideLayout69.xml"/><Relationship Id="rId28" Type="http://schemas.openxmlformats.org/officeDocument/2006/relationships/slideLayout" Target="../slideLayouts/slideLayout74.xml"/><Relationship Id="rId36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56.xml"/><Relationship Id="rId19" Type="http://schemas.openxmlformats.org/officeDocument/2006/relationships/slideLayout" Target="../slideLayouts/slideLayout65.xml"/><Relationship Id="rId31" Type="http://schemas.openxmlformats.org/officeDocument/2006/relationships/slideLayout" Target="../slideLayouts/slideLayout77.xml"/><Relationship Id="rId44" Type="http://schemas.openxmlformats.org/officeDocument/2006/relationships/slideLayout" Target="../slideLayouts/slideLayout90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Relationship Id="rId22" Type="http://schemas.openxmlformats.org/officeDocument/2006/relationships/slideLayout" Target="../slideLayouts/slideLayout68.xml"/><Relationship Id="rId27" Type="http://schemas.openxmlformats.org/officeDocument/2006/relationships/slideLayout" Target="../slideLayouts/slideLayout73.xml"/><Relationship Id="rId30" Type="http://schemas.openxmlformats.org/officeDocument/2006/relationships/slideLayout" Target="../slideLayouts/slideLayout76.xml"/><Relationship Id="rId35" Type="http://schemas.openxmlformats.org/officeDocument/2006/relationships/slideLayout" Target="../slideLayouts/slideLayout81.xml"/><Relationship Id="rId43" Type="http://schemas.openxmlformats.org/officeDocument/2006/relationships/slideLayout" Target="../slideLayouts/slideLayout89.xml"/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63.xml"/><Relationship Id="rId25" Type="http://schemas.openxmlformats.org/officeDocument/2006/relationships/slideLayout" Target="../slideLayouts/slideLayout71.xml"/><Relationship Id="rId33" Type="http://schemas.openxmlformats.org/officeDocument/2006/relationships/slideLayout" Target="../slideLayouts/slideLayout79.xml"/><Relationship Id="rId38" Type="http://schemas.openxmlformats.org/officeDocument/2006/relationships/slideLayout" Target="../slideLayouts/slideLayout84.xml"/><Relationship Id="rId46" Type="http://schemas.openxmlformats.org/officeDocument/2006/relationships/slideLayout" Target="../slideLayouts/slideLayout92.xml"/><Relationship Id="rId20" Type="http://schemas.openxmlformats.org/officeDocument/2006/relationships/slideLayout" Target="../slideLayouts/slideLayout66.xml"/><Relationship Id="rId41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806" r:id="rId38"/>
    <p:sldLayoutId id="2147483805" r:id="rId39"/>
    <p:sldLayoutId id="2147483792" r:id="rId40"/>
    <p:sldLayoutId id="2147483793" r:id="rId41"/>
    <p:sldLayoutId id="2147483794" r:id="rId42"/>
    <p:sldLayoutId id="2147483795" r:id="rId43"/>
    <p:sldLayoutId id="2147483767" r:id="rId44"/>
    <p:sldLayoutId id="2147483803" r:id="rId45"/>
    <p:sldLayoutId id="2147483804" r:id="rId46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9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29" r:id="rId22"/>
    <p:sldLayoutId id="2147483830" r:id="rId23"/>
    <p:sldLayoutId id="2147483831" r:id="rId24"/>
    <p:sldLayoutId id="2147483832" r:id="rId25"/>
    <p:sldLayoutId id="2147483833" r:id="rId26"/>
    <p:sldLayoutId id="2147483834" r:id="rId27"/>
    <p:sldLayoutId id="2147483835" r:id="rId28"/>
    <p:sldLayoutId id="2147483836" r:id="rId29"/>
    <p:sldLayoutId id="2147483837" r:id="rId30"/>
    <p:sldLayoutId id="2147483838" r:id="rId31"/>
    <p:sldLayoutId id="2147483839" r:id="rId32"/>
    <p:sldLayoutId id="2147483840" r:id="rId33"/>
    <p:sldLayoutId id="2147483841" r:id="rId34"/>
    <p:sldLayoutId id="2147483842" r:id="rId35"/>
    <p:sldLayoutId id="2147483843" r:id="rId36"/>
    <p:sldLayoutId id="2147483844" r:id="rId37"/>
    <p:sldLayoutId id="2147483845" r:id="rId38"/>
    <p:sldLayoutId id="2147483846" r:id="rId39"/>
    <p:sldLayoutId id="2147483847" r:id="rId40"/>
    <p:sldLayoutId id="2147483848" r:id="rId41"/>
    <p:sldLayoutId id="2147483849" r:id="rId42"/>
    <p:sldLayoutId id="2147483850" r:id="rId43"/>
    <p:sldLayoutId id="2147483851" r:id="rId44"/>
    <p:sldLayoutId id="2147483852" r:id="rId45"/>
    <p:sldLayoutId id="2147483853" r:id="rId46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2027" y="3747673"/>
            <a:ext cx="8180888" cy="19576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err="1"/>
              <a:t>Chartpack</a:t>
            </a:r>
            <a:r>
              <a:rPr lang="en-US" sz="1600" dirty="0"/>
              <a:t> for: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r>
              <a:rPr lang="en-US" sz="1600" dirty="0"/>
              <a:t>Michelle M. Doty, Roosa </a:t>
            </a:r>
            <a:r>
              <a:rPr lang="en-US" sz="1600" dirty="0" err="1"/>
              <a:t>Tikkanen</a:t>
            </a:r>
            <a:r>
              <a:rPr lang="en-US" sz="1600" dirty="0"/>
              <a:t>, Arnav Shah, and Eric C. Schneider, “Primary Care Physicians’ Role in Coordinating Medical and Health-Related Social Needs in Eleven Countries,” </a:t>
            </a:r>
            <a:r>
              <a:rPr lang="en-US" sz="1600" i="1" dirty="0"/>
              <a:t>Health Affairs,</a:t>
            </a:r>
            <a:r>
              <a:rPr lang="en-US" sz="1600" dirty="0"/>
              <a:t> published online Dec. 10, 2019.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2019 Commonwealth Fund International Health Policy Survey of Primary Care Physicians</a:t>
            </a:r>
          </a:p>
        </p:txBody>
      </p:sp>
    </p:spTree>
    <p:extLst>
      <p:ext uri="{BB962C8B-B14F-4D97-AF65-F5344CB8AC3E}">
        <p14:creationId xmlns:p14="http://schemas.microsoft.com/office/powerpoint/2010/main" val="385902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83656071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Other Clinical Providers Across Settings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Hospital care coordination: </a:t>
            </a:r>
            <a:br>
              <a:rPr lang="en-US" sz="2400" u="sng" dirty="0"/>
            </a:br>
            <a:r>
              <a:rPr lang="en-US" sz="2400" dirty="0"/>
              <a:t>Following discharge, information needed to continue managing patient received ≤48 hours</a:t>
            </a:r>
          </a:p>
        </p:txBody>
      </p:sp>
    </p:spTree>
    <p:extLst>
      <p:ext uri="{BB962C8B-B14F-4D97-AF65-F5344CB8AC3E}">
        <p14:creationId xmlns:p14="http://schemas.microsoft.com/office/powerpoint/2010/main" val="395945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79563049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Other Clinical Providers Across Settings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Home-based nursing provider coordination: </a:t>
            </a:r>
            <a:br>
              <a:rPr lang="en-US" sz="2400" dirty="0"/>
            </a:br>
            <a:r>
              <a:rPr lang="en-US" sz="2400" dirty="0"/>
              <a:t>Usually communicates about patient needs and services to be provided</a:t>
            </a:r>
          </a:p>
        </p:txBody>
      </p:sp>
    </p:spTree>
    <p:extLst>
      <p:ext uri="{BB962C8B-B14F-4D97-AF65-F5344CB8AC3E}">
        <p14:creationId xmlns:p14="http://schemas.microsoft.com/office/powerpoint/2010/main" val="3950189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42977961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Other Clinical Providers Across Settings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Home-based nursing provider coordination: </a:t>
            </a:r>
            <a:br>
              <a:rPr lang="en-US" sz="2400" u="sng" dirty="0"/>
            </a:br>
            <a:r>
              <a:rPr lang="en-US" sz="2400" dirty="0"/>
              <a:t>Is usually advised of relevant changes in patient condition or status</a:t>
            </a:r>
          </a:p>
        </p:txBody>
      </p:sp>
    </p:spTree>
    <p:extLst>
      <p:ext uri="{BB962C8B-B14F-4D97-AF65-F5344CB8AC3E}">
        <p14:creationId xmlns:p14="http://schemas.microsoft.com/office/powerpoint/2010/main" val="258101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16735282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Social Services and Community Providers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Frequently coordinates with social services or community providers</a:t>
            </a:r>
          </a:p>
        </p:txBody>
      </p:sp>
    </p:spTree>
    <p:extLst>
      <p:ext uri="{BB962C8B-B14F-4D97-AF65-F5344CB8AC3E}">
        <p14:creationId xmlns:p14="http://schemas.microsoft.com/office/powerpoint/2010/main" val="1108277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275286247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  <a:p>
            <a:r>
              <a:rPr lang="en-US" dirty="0"/>
              <a:t>Definition: Percent of primary care physicians who reported this as a ‘major’ challenge for the primary care physician or other professional in their practice, in coordinating patient care with social services.</a:t>
            </a:r>
          </a:p>
          <a:p>
            <a:r>
              <a:rPr lang="en-US" dirty="0"/>
              <a:t>Swiss respondents had the option to report “do not coordinate with social services,” and 12 percent of them chose this option. Their responses were excluded from these analyses.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Coordinating Patient Care with Social Services and Community Providers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Lack of a referral system or mechanism to make referrals</a:t>
            </a:r>
          </a:p>
        </p:txBody>
      </p:sp>
    </p:spTree>
    <p:extLst>
      <p:ext uri="{BB962C8B-B14F-4D97-AF65-F5344CB8AC3E}">
        <p14:creationId xmlns:p14="http://schemas.microsoft.com/office/powerpoint/2010/main" val="102008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31455042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  <a:p>
            <a:r>
              <a:rPr lang="en-US" dirty="0"/>
              <a:t>Definition: Percent of primary care physicians who reported this as a ‘major’ challenge for the primary care physician or other professional in their practice, in coordinating patient care with social services. </a:t>
            </a:r>
          </a:p>
          <a:p>
            <a:r>
              <a:rPr lang="en-US" dirty="0"/>
              <a:t>Swiss respondents had the option to report “do not coordinate with social services,” and 14 percent of them chose this option. Their responses were excluded from these analyses.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Coordinating Patient Care with Social Services and Community Providers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Inadequate staffing to make referrals and coordinate care with social service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77182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37682799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 fontScale="92500" lnSpcReduction="10000"/>
          </a:bodyPr>
          <a:lstStyle/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  <a:p>
            <a:r>
              <a:rPr lang="en-US" dirty="0"/>
              <a:t>Definition: Percent of primary care physicians who reported this as a ‘major’ challenge for the primary care physician or other professional in their practice, in coordinating patient care with social services. </a:t>
            </a:r>
          </a:p>
          <a:p>
            <a:r>
              <a:rPr lang="en-US" dirty="0"/>
              <a:t>Swiss respondents had the option to report “do not coordinate with social services,” and 13 percent of them chose this option. Their responses were excluded from these analyses.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Coordinating Patient Care with Social Services and Community Providers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Lack of follow-up from social service organizations about services patient received or needs</a:t>
            </a:r>
          </a:p>
        </p:txBody>
      </p:sp>
    </p:spTree>
    <p:extLst>
      <p:ext uri="{BB962C8B-B14F-4D97-AF65-F5344CB8AC3E}">
        <p14:creationId xmlns:p14="http://schemas.microsoft.com/office/powerpoint/2010/main" val="2696044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32547836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Patients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Practice offers patients option to communicate via email or secure website about a medical question</a:t>
            </a:r>
          </a:p>
        </p:txBody>
      </p:sp>
    </p:spTree>
    <p:extLst>
      <p:ext uri="{BB962C8B-B14F-4D97-AF65-F5344CB8AC3E}">
        <p14:creationId xmlns:p14="http://schemas.microsoft.com/office/powerpoint/2010/main" val="156485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61409780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Patients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Practice frequently or occasionally uses video consultations</a:t>
            </a:r>
          </a:p>
        </p:txBody>
      </p:sp>
    </p:spTree>
    <p:extLst>
      <p:ext uri="{BB962C8B-B14F-4D97-AF65-F5344CB8AC3E}">
        <p14:creationId xmlns:p14="http://schemas.microsoft.com/office/powerpoint/2010/main" val="3321207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64506848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Patients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Usually or often uses remote monitoring or connected medical devices to monitor patients with chronic conditions </a:t>
            </a:r>
          </a:p>
        </p:txBody>
      </p:sp>
    </p:spTree>
    <p:extLst>
      <p:ext uri="{BB962C8B-B14F-4D97-AF65-F5344CB8AC3E}">
        <p14:creationId xmlns:p14="http://schemas.microsoft.com/office/powerpoint/2010/main" val="5037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996871334"/>
              </p:ext>
            </p:extLst>
          </p:nvPr>
        </p:nvGraphicFramePr>
        <p:xfrm>
          <a:off x="627063" y="1591732"/>
          <a:ext cx="8091487" cy="4196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Extended Patient Access to Primary Care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Primary care physician or other health care professional at practice frequently or occasionally makes home visits </a:t>
            </a:r>
          </a:p>
        </p:txBody>
      </p:sp>
    </p:spTree>
    <p:extLst>
      <p:ext uri="{BB962C8B-B14F-4D97-AF65-F5344CB8AC3E}">
        <p14:creationId xmlns:p14="http://schemas.microsoft.com/office/powerpoint/2010/main" val="1392137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54336565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Patients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Practice offers patient option to request appointments online</a:t>
            </a:r>
          </a:p>
        </p:txBody>
      </p:sp>
    </p:spTree>
    <p:extLst>
      <p:ext uri="{BB962C8B-B14F-4D97-AF65-F5344CB8AC3E}">
        <p14:creationId xmlns:p14="http://schemas.microsoft.com/office/powerpoint/2010/main" val="1618846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967956290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Patients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Practice offers patient option to request refills for prescriptions online </a:t>
            </a:r>
          </a:p>
        </p:txBody>
      </p:sp>
    </p:spTree>
    <p:extLst>
      <p:ext uri="{BB962C8B-B14F-4D97-AF65-F5344CB8AC3E}">
        <p14:creationId xmlns:p14="http://schemas.microsoft.com/office/powerpoint/2010/main" val="963356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326621717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Patients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Practice offers patient option to view test results online</a:t>
            </a:r>
          </a:p>
        </p:txBody>
      </p:sp>
    </p:spTree>
    <p:extLst>
      <p:ext uri="{BB962C8B-B14F-4D97-AF65-F5344CB8AC3E}">
        <p14:creationId xmlns:p14="http://schemas.microsoft.com/office/powerpoint/2010/main" val="1333380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031364407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* GER response &lt;1%.</a:t>
            </a:r>
          </a:p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Patients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Practice offers patient option to view patient visit summaries online</a:t>
            </a:r>
          </a:p>
        </p:txBody>
      </p:sp>
    </p:spTree>
    <p:extLst>
      <p:ext uri="{BB962C8B-B14F-4D97-AF65-F5344CB8AC3E}">
        <p14:creationId xmlns:p14="http://schemas.microsoft.com/office/powerpoint/2010/main" val="2094012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702115019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* GER response 0%.</a:t>
            </a:r>
          </a:p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Patients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Practice offers all four of following functions:</a:t>
            </a:r>
            <a:br>
              <a:rPr lang="en-US" sz="2400" dirty="0"/>
            </a:br>
            <a:r>
              <a:rPr lang="en-US" sz="2400" dirty="0"/>
              <a:t>	Request appointments online</a:t>
            </a:r>
            <a:br>
              <a:rPr lang="en-US" sz="2400" dirty="0"/>
            </a:br>
            <a:r>
              <a:rPr lang="en-US" sz="2400" dirty="0"/>
              <a:t>	Request refills for prescriptions online</a:t>
            </a:r>
            <a:br>
              <a:rPr lang="en-US" sz="2400" dirty="0"/>
            </a:br>
            <a:r>
              <a:rPr lang="en-US" sz="2400" dirty="0"/>
              <a:t>	View test results online</a:t>
            </a:r>
            <a:br>
              <a:rPr lang="en-US" sz="2400" dirty="0"/>
            </a:br>
            <a:r>
              <a:rPr lang="en-US" sz="2400" dirty="0"/>
              <a:t>	View patient visit summaries online </a:t>
            </a:r>
          </a:p>
        </p:txBody>
      </p:sp>
    </p:spTree>
    <p:extLst>
      <p:ext uri="{BB962C8B-B14F-4D97-AF65-F5344CB8AC3E}">
        <p14:creationId xmlns:p14="http://schemas.microsoft.com/office/powerpoint/2010/main" val="1762979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995492957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Clinical Providers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Able to electronically exchange patient clinical summaries with any doctors outside practice</a:t>
            </a:r>
          </a:p>
        </p:txBody>
      </p:sp>
    </p:spTree>
    <p:extLst>
      <p:ext uri="{BB962C8B-B14F-4D97-AF65-F5344CB8AC3E}">
        <p14:creationId xmlns:p14="http://schemas.microsoft.com/office/powerpoint/2010/main" val="1097272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63388700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341785" y="5999997"/>
            <a:ext cx="6061552" cy="777375"/>
          </a:xfrm>
        </p:spPr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Clinical Providers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Able to electronically exchange laboratory and diagnostic test results with any doctors outside practice</a:t>
            </a:r>
          </a:p>
        </p:txBody>
      </p:sp>
    </p:spTree>
    <p:extLst>
      <p:ext uri="{BB962C8B-B14F-4D97-AF65-F5344CB8AC3E}">
        <p14:creationId xmlns:p14="http://schemas.microsoft.com/office/powerpoint/2010/main" val="1303521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31284106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Information Technology That Facilitates Coordinating Care With Clinical Providers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Able to electronically exchange lists of all medications taken by a patient with any doctors outside practice</a:t>
            </a:r>
          </a:p>
        </p:txBody>
      </p:sp>
    </p:spTree>
    <p:extLst>
      <p:ext uri="{BB962C8B-B14F-4D97-AF65-F5344CB8AC3E}">
        <p14:creationId xmlns:p14="http://schemas.microsoft.com/office/powerpoint/2010/main" val="343540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68081306"/>
              </p:ext>
            </p:extLst>
          </p:nvPr>
        </p:nvGraphicFramePr>
        <p:xfrm>
          <a:off x="627063" y="1591732"/>
          <a:ext cx="8091487" cy="4271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Extended Patient Access to Primary Care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Practice has arrangements where patients can be seen when practice is closed (not including the ER)</a:t>
            </a:r>
          </a:p>
        </p:txBody>
      </p:sp>
    </p:spTree>
    <p:extLst>
      <p:ext uri="{BB962C8B-B14F-4D97-AF65-F5344CB8AC3E}">
        <p14:creationId xmlns:p14="http://schemas.microsoft.com/office/powerpoint/2010/main" val="22496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479299537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Other Clinical Providers Across Settings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Specialist coordination: </a:t>
            </a:r>
            <a:br>
              <a:rPr lang="en-US" sz="2400" u="sng" dirty="0"/>
            </a:br>
            <a:r>
              <a:rPr lang="en-US" sz="2400" dirty="0"/>
              <a:t>Usually sends patient history and reason for consultation</a:t>
            </a:r>
          </a:p>
        </p:txBody>
      </p:sp>
    </p:spTree>
    <p:extLst>
      <p:ext uri="{BB962C8B-B14F-4D97-AF65-F5344CB8AC3E}">
        <p14:creationId xmlns:p14="http://schemas.microsoft.com/office/powerpoint/2010/main" val="28537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906243161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Other Clinical Providers Across Settings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Specialist coordination:</a:t>
            </a:r>
            <a:br>
              <a:rPr lang="en-US" sz="2400" dirty="0"/>
            </a:br>
            <a:r>
              <a:rPr lang="en-US" sz="2400" dirty="0"/>
              <a:t>Usually is informed about changes to patient’s medication or care plan</a:t>
            </a:r>
          </a:p>
        </p:txBody>
      </p:sp>
    </p:spTree>
    <p:extLst>
      <p:ext uri="{BB962C8B-B14F-4D97-AF65-F5344CB8AC3E}">
        <p14:creationId xmlns:p14="http://schemas.microsoft.com/office/powerpoint/2010/main" val="19458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36258950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Other Clinical Providers Across Settings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7433" y="514555"/>
            <a:ext cx="7352001" cy="1185034"/>
          </a:xfrm>
        </p:spPr>
        <p:txBody>
          <a:bodyPr>
            <a:normAutofit/>
          </a:bodyPr>
          <a:lstStyle/>
          <a:p>
            <a:r>
              <a:rPr lang="en-US" sz="2400" u="sng" dirty="0"/>
              <a:t>Specialist coordination: </a:t>
            </a:r>
            <a:br>
              <a:rPr lang="en-US" sz="2400" u="sng" dirty="0"/>
            </a:br>
            <a:r>
              <a:rPr lang="en-US" sz="2400" dirty="0"/>
              <a:t>Usually receives results from specialist within 1 week</a:t>
            </a:r>
          </a:p>
        </p:txBody>
      </p:sp>
    </p:spTree>
    <p:extLst>
      <p:ext uri="{BB962C8B-B14F-4D97-AF65-F5344CB8AC3E}">
        <p14:creationId xmlns:p14="http://schemas.microsoft.com/office/powerpoint/2010/main" val="213305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00363683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Other Clinical Providers Across Settings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After-hours coordination:</a:t>
            </a:r>
            <a:br>
              <a:rPr lang="en-US" sz="2400" dirty="0"/>
            </a:br>
            <a:r>
              <a:rPr lang="en-US" sz="2400" dirty="0"/>
              <a:t>Usually notified when patient seen for after-hours care</a:t>
            </a:r>
          </a:p>
        </p:txBody>
      </p:sp>
    </p:spTree>
    <p:extLst>
      <p:ext uri="{BB962C8B-B14F-4D97-AF65-F5344CB8AC3E}">
        <p14:creationId xmlns:p14="http://schemas.microsoft.com/office/powerpoint/2010/main" val="247865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57539828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Other Clinical Providers Across Settings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Emergency Department coordination:</a:t>
            </a:r>
            <a:br>
              <a:rPr lang="en-US" sz="2400" dirty="0"/>
            </a:br>
            <a:r>
              <a:rPr lang="en-US" sz="2400" dirty="0"/>
              <a:t>Usually notified when patient has been seen in </a:t>
            </a:r>
            <a:br>
              <a:rPr lang="en-US" sz="2400" dirty="0"/>
            </a:br>
            <a:r>
              <a:rPr lang="en-US" sz="2400" dirty="0"/>
              <a:t>an ED</a:t>
            </a:r>
          </a:p>
        </p:txBody>
      </p:sp>
    </p:spTree>
    <p:extLst>
      <p:ext uri="{BB962C8B-B14F-4D97-AF65-F5344CB8AC3E}">
        <p14:creationId xmlns:p14="http://schemas.microsoft.com/office/powerpoint/2010/main" val="375125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42536891"/>
              </p:ext>
            </p:extLst>
          </p:nvPr>
        </p:nvGraphicFramePr>
        <p:xfrm>
          <a:off x="627063" y="1700213"/>
          <a:ext cx="8091487" cy="409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Data: 2019 Commonwealth Fund International Health Policy Survey of Primary Care Physicians.</a:t>
            </a:r>
          </a:p>
          <a:p>
            <a:r>
              <a:rPr lang="en-US" dirty="0"/>
              <a:t>Source: Michelle M. Doty et al., “Primary Care Physicians’ Role in Coordinating Medical and Health-Related Social Needs in Eleven Countries,” </a:t>
            </a:r>
            <a:r>
              <a:rPr lang="en-US" i="1" dirty="0"/>
              <a:t>Health Affairs,</a:t>
            </a:r>
            <a:r>
              <a:rPr lang="en-US" dirty="0"/>
              <a:t> published online Dec. 10, 2019.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Coordinating Patient Care with Other Clinical Providers Across Settings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u="sng" dirty="0"/>
              <a:t>Hospital care coordination: </a:t>
            </a:r>
            <a:br>
              <a:rPr lang="en-US" sz="2400" u="sng" dirty="0"/>
            </a:br>
            <a:r>
              <a:rPr lang="en-US" sz="2400" dirty="0"/>
              <a:t>Usually notified when patient has been admitted</a:t>
            </a:r>
          </a:p>
        </p:txBody>
      </p:sp>
    </p:spTree>
    <p:extLst>
      <p:ext uri="{BB962C8B-B14F-4D97-AF65-F5344CB8AC3E}">
        <p14:creationId xmlns:p14="http://schemas.microsoft.com/office/powerpoint/2010/main" val="175950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5" id="{3FFC4559-1BAF-7F42-A898-B3598B040620}" vid="{A167C7B2-675D-E44E-AD59-987CD75A0AEE}"/>
    </a:ext>
  </a:extLst>
</a:theme>
</file>

<file path=ppt/theme/theme2.xml><?xml version="1.0" encoding="utf-8"?>
<a:theme xmlns:a="http://schemas.openxmlformats.org/drawingml/2006/main" name="5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5" id="{3FFC4559-1BAF-7F42-A898-B3598B040620}" vid="{A167C7B2-675D-E44E-AD59-987CD75A0AE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14843</TotalTime>
  <Words>2177</Words>
  <Application>Microsoft Macintosh PowerPoint</Application>
  <PresentationFormat>On-screen Show (4:3)</PresentationFormat>
  <Paragraphs>141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Georgia</vt:lpstr>
      <vt:lpstr>Lato</vt:lpstr>
      <vt:lpstr>Open Sans Light</vt:lpstr>
      <vt:lpstr>Trebuchet MS</vt:lpstr>
      <vt:lpstr>1_Office Theme</vt:lpstr>
      <vt:lpstr>5_Office Theme</vt:lpstr>
      <vt:lpstr>2019 Commonwealth Fund International Health Policy Survey of Primary Care Physicians</vt:lpstr>
      <vt:lpstr>Primary care physician or other health care professional at practice frequently or occasionally makes home visits </vt:lpstr>
      <vt:lpstr>Practice has arrangements where patients can be seen when practice is closed (not including the ER)</vt:lpstr>
      <vt:lpstr>Specialist coordination:  Usually sends patient history and reason for consultation</vt:lpstr>
      <vt:lpstr>Specialist coordination: Usually is informed about changes to patient’s medication or care plan</vt:lpstr>
      <vt:lpstr>Specialist coordination:  Usually receives results from specialist within 1 week</vt:lpstr>
      <vt:lpstr>After-hours coordination: Usually notified when patient seen for after-hours care</vt:lpstr>
      <vt:lpstr>Emergency Department coordination: Usually notified when patient has been seen in  an ED</vt:lpstr>
      <vt:lpstr>Hospital care coordination:  Usually notified when patient has been admitted</vt:lpstr>
      <vt:lpstr>Hospital care coordination:  Following discharge, information needed to continue managing patient received ≤48 hours</vt:lpstr>
      <vt:lpstr>Home-based nursing provider coordination:  Usually communicates about patient needs and services to be provided</vt:lpstr>
      <vt:lpstr>Home-based nursing provider coordination:  Is usually advised of relevant changes in patient condition or status</vt:lpstr>
      <vt:lpstr>Frequently coordinates with social services or community providers</vt:lpstr>
      <vt:lpstr>Lack of a referral system or mechanism to make referrals</vt:lpstr>
      <vt:lpstr>Inadequate staffing to make referrals and coordinate care with social service organizations</vt:lpstr>
      <vt:lpstr>Lack of follow-up from social service organizations about services patient received or needs</vt:lpstr>
      <vt:lpstr>Practice offers patients option to communicate via email or secure website about a medical question</vt:lpstr>
      <vt:lpstr>Practice frequently or occasionally uses video consultations</vt:lpstr>
      <vt:lpstr>Usually or often uses remote monitoring or connected medical devices to monitor patients with chronic conditions </vt:lpstr>
      <vt:lpstr>Practice offers patient option to request appointments online</vt:lpstr>
      <vt:lpstr>Practice offers patient option to request refills for prescriptions online </vt:lpstr>
      <vt:lpstr>Practice offers patient option to view test results online</vt:lpstr>
      <vt:lpstr>Practice offers patient option to view patient visit summaries online</vt:lpstr>
      <vt:lpstr>Practice offers all four of following functions:  Request appointments online  Request refills for prescriptions online  View test results online  View patient visit summaries online </vt:lpstr>
      <vt:lpstr>Able to electronically exchange patient clinical summaries with any doctors outside practice</vt:lpstr>
      <vt:lpstr>Able to electronically exchange laboratory and diagnostic test results with any doctors outside practice</vt:lpstr>
      <vt:lpstr>Able to electronically exchange lists of all medications taken by a patient with any doctors outside practice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Commonwealth Fund International Health Policy Survey of Primary Care Physicians — Chartpack</dc:title>
  <dc:subject>2019 Commonwealth Fund International Health Policy Survey of Primary Care Physicians — Chartpack</dc:subject>
  <dc:creator>Roosa Tikkanen;Arnav Shah</dc:creator>
  <cp:keywords>2019 Commonwealth Fund International Health Policy Survey of Primary Care Physicians — Chartpack</cp:keywords>
  <dc:description/>
  <cp:lastModifiedBy>Paul Frame</cp:lastModifiedBy>
  <cp:revision>508</cp:revision>
  <cp:lastPrinted>2017-11-16T11:55:41Z</cp:lastPrinted>
  <dcterms:created xsi:type="dcterms:W3CDTF">2017-05-12T14:54:28Z</dcterms:created>
  <dcterms:modified xsi:type="dcterms:W3CDTF">2019-12-10T20:41:54Z</dcterms:modified>
  <cp:category/>
</cp:coreProperties>
</file>