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2.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notesSlides/notesSlide1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5.xml" ContentType="application/vnd.openxmlformats-officedocument.presentationml.notesSlide+xml"/>
  <Override PartName="/ppt/charts/chart10.xml" ContentType="application/vnd.openxmlformats-officedocument.drawingml.chart+xml"/>
  <Override PartName="/ppt/theme/themeOverride3.xml" ContentType="application/vnd.openxmlformats-officedocument.themeOverride+xml"/>
  <Override PartName="/ppt/notesSlides/notesSlide26.xml" ContentType="application/vnd.openxmlformats-officedocument.presentationml.notesSlide+xml"/>
  <Override PartName="/ppt/charts/chart11.xml" ContentType="application/vnd.openxmlformats-officedocument.drawingml.chart+xml"/>
  <Override PartName="/ppt/notesSlides/notesSlide27.xml" ContentType="application/vnd.openxmlformats-officedocument.presentationml.notesSlide+xml"/>
  <Override PartName="/ppt/charts/chart12.xml" ContentType="application/vnd.openxmlformats-officedocument.drawingml.chart+xml"/>
  <Override PartName="/ppt/notesSlides/notesSlide28.xml" ContentType="application/vnd.openxmlformats-officedocument.presentationml.notesSlide+xml"/>
  <Override PartName="/ppt/charts/chart13.xml" ContentType="application/vnd.openxmlformats-officedocument.drawingml.chart+xml"/>
  <Override PartName="/ppt/notesSlides/notesSlide29.xml" ContentType="application/vnd.openxmlformats-officedocument.presentationml.notesSlide+xml"/>
  <Override PartName="/ppt/charts/chart14.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 id="2147483807" r:id="rId2"/>
    <p:sldMasterId id="2147483854" r:id="rId3"/>
  </p:sldMasterIdLst>
  <p:notesMasterIdLst>
    <p:notesMasterId r:id="rId36"/>
  </p:notesMasterIdLst>
  <p:handoutMasterIdLst>
    <p:handoutMasterId r:id="rId37"/>
  </p:handoutMasterIdLst>
  <p:sldIdLst>
    <p:sldId id="256" r:id="rId4"/>
    <p:sldId id="353" r:id="rId5"/>
    <p:sldId id="358" r:id="rId6"/>
    <p:sldId id="257" r:id="rId7"/>
    <p:sldId id="339" r:id="rId8"/>
    <p:sldId id="259" r:id="rId9"/>
    <p:sldId id="340" r:id="rId10"/>
    <p:sldId id="304" r:id="rId11"/>
    <p:sldId id="331" r:id="rId12"/>
    <p:sldId id="265" r:id="rId13"/>
    <p:sldId id="261" r:id="rId14"/>
    <p:sldId id="307" r:id="rId15"/>
    <p:sldId id="352" r:id="rId16"/>
    <p:sldId id="309" r:id="rId17"/>
    <p:sldId id="311" r:id="rId18"/>
    <p:sldId id="312" r:id="rId19"/>
    <p:sldId id="313" r:id="rId20"/>
    <p:sldId id="356" r:id="rId21"/>
    <p:sldId id="315" r:id="rId22"/>
    <p:sldId id="318" r:id="rId23"/>
    <p:sldId id="354" r:id="rId24"/>
    <p:sldId id="324" r:id="rId25"/>
    <p:sldId id="355" r:id="rId26"/>
    <p:sldId id="325" r:id="rId27"/>
    <p:sldId id="346" r:id="rId28"/>
    <p:sldId id="347" r:id="rId29"/>
    <p:sldId id="348" r:id="rId30"/>
    <p:sldId id="349" r:id="rId31"/>
    <p:sldId id="350" r:id="rId32"/>
    <p:sldId id="334" r:id="rId33"/>
    <p:sldId id="357" r:id="rId34"/>
    <p:sldId id="300" r:id="rId35"/>
  </p:sldIdLst>
  <p:sldSz cx="9144000" cy="6858000" type="screen4x3"/>
  <p:notesSz cx="7010400" cy="92964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96" userDrawn="1">
          <p15:clr>
            <a:srgbClr val="A4A3A4"/>
          </p15:clr>
        </p15:guide>
        <p15:guide id="2" pos="5496" userDrawn="1">
          <p15:clr>
            <a:srgbClr val="A4A3A4"/>
          </p15:clr>
        </p15:guide>
        <p15:guide id="3" orient="horz" pos="936" userDrawn="1">
          <p15:clr>
            <a:srgbClr val="A4A3A4"/>
          </p15:clr>
        </p15:guide>
        <p15:guide id="4" pos="69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urnendu Biswas" initials="P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FF0"/>
    <a:srgbClr val="297F9A"/>
    <a:srgbClr val="2F91A4"/>
    <a:srgbClr val="267896"/>
    <a:srgbClr val="267795"/>
    <a:srgbClr val="3093A5"/>
    <a:srgbClr val="3AA2AD"/>
    <a:srgbClr val="2D8AA0"/>
    <a:srgbClr val="49BABB"/>
    <a:srgbClr val="1F63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46" autoAdjust="0"/>
    <p:restoredTop sz="92405" autoAdjust="0"/>
  </p:normalViewPr>
  <p:slideViewPr>
    <p:cSldViewPr snapToGrid="0" snapToObjects="1">
      <p:cViewPr varScale="1">
        <p:scale>
          <a:sx n="104" d="100"/>
          <a:sy n="104" d="100"/>
        </p:scale>
        <p:origin x="1980" y="102"/>
      </p:cViewPr>
      <p:guideLst>
        <p:guide orient="horz" pos="3696"/>
        <p:guide pos="5496"/>
        <p:guide orient="horz" pos="936"/>
        <p:guide pos="69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84" d="100"/>
          <a:sy n="84" d="100"/>
        </p:scale>
        <p:origin x="379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50"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osa Tikkanen" userId="f8ff7f4f96290be0" providerId="LiveId" clId="{0F1AE6A8-417B-49D0-B867-2746E172770D}"/>
    <pc:docChg chg="undo custSel modSld">
      <pc:chgData name="Roosa Tikkanen" userId="f8ff7f4f96290be0" providerId="LiveId" clId="{0F1AE6A8-417B-49D0-B867-2746E172770D}" dt="2017-11-04T17:32:17.532" v="1475" actId="1036"/>
      <pc:docMkLst>
        <pc:docMk/>
      </pc:docMkLst>
      <pc:sldChg chg="modSp">
        <pc:chgData name="Roosa Tikkanen" userId="f8ff7f4f96290be0" providerId="LiveId" clId="{0F1AE6A8-417B-49D0-B867-2746E172770D}" dt="2017-11-04T17:16:09.732" v="7" actId="20577"/>
        <pc:sldMkLst>
          <pc:docMk/>
          <pc:sldMk cId="3859024426" sldId="256"/>
        </pc:sldMkLst>
        <pc:spChg chg="mod">
          <ac:chgData name="Roosa Tikkanen" userId="f8ff7f4f96290be0" providerId="LiveId" clId="{0F1AE6A8-417B-49D0-B867-2746E172770D}" dt="2017-11-04T17:16:09.732" v="7" actId="20577"/>
          <ac:spMkLst>
            <pc:docMk/>
            <pc:sldMk cId="3859024426" sldId="256"/>
            <ac:spMk id="2" creationId="{00000000-0000-0000-0000-000000000000}"/>
          </ac:spMkLst>
        </pc:spChg>
      </pc:sldChg>
      <pc:sldChg chg="addSp delSp modSp mod">
        <pc:chgData name="Roosa Tikkanen" userId="f8ff7f4f96290be0" providerId="LiveId" clId="{0F1AE6A8-417B-49D0-B867-2746E172770D}" dt="2017-11-04T17:25:53.497" v="1080" actId="20577"/>
        <pc:sldMkLst>
          <pc:docMk/>
          <pc:sldMk cId="770887069" sldId="326"/>
        </pc:sldMkLst>
        <pc:spChg chg="add del mod">
          <ac:chgData name="Roosa Tikkanen" userId="f8ff7f4f96290be0" providerId="LiveId" clId="{0F1AE6A8-417B-49D0-B867-2746E172770D}" dt="2017-11-04T17:23:20.728" v="452" actId="478"/>
          <ac:spMkLst>
            <pc:docMk/>
            <pc:sldMk cId="770887069" sldId="326"/>
            <ac:spMk id="2" creationId="{019723BC-1790-4D07-B69C-799D725D05C2}"/>
          </ac:spMkLst>
        </pc:spChg>
        <pc:spChg chg="mod">
          <ac:chgData name="Roosa Tikkanen" userId="f8ff7f4f96290be0" providerId="LiveId" clId="{0F1AE6A8-417B-49D0-B867-2746E172770D}" dt="2017-11-04T17:25:53.497" v="1080" actId="20577"/>
          <ac:spMkLst>
            <pc:docMk/>
            <pc:sldMk cId="770887069" sldId="326"/>
            <ac:spMk id="3" creationId="{00000000-0000-0000-0000-000000000000}"/>
          </ac:spMkLst>
        </pc:spChg>
        <pc:spChg chg="add mod">
          <ac:chgData name="Roosa Tikkanen" userId="f8ff7f4f96290be0" providerId="LiveId" clId="{0F1AE6A8-417B-49D0-B867-2746E172770D}" dt="2017-11-04T17:24:27.536" v="561" actId="1035"/>
          <ac:spMkLst>
            <pc:docMk/>
            <pc:sldMk cId="770887069" sldId="326"/>
            <ac:spMk id="9" creationId="{9BC1D3AA-B9A7-469C-A5FE-194276BADBE3}"/>
          </ac:spMkLst>
        </pc:spChg>
        <pc:spChg chg="add mod">
          <ac:chgData name="Roosa Tikkanen" userId="f8ff7f4f96290be0" providerId="LiveId" clId="{0F1AE6A8-417B-49D0-B867-2746E172770D}" dt="2017-11-04T17:24:42.512" v="714" actId="1037"/>
          <ac:spMkLst>
            <pc:docMk/>
            <pc:sldMk cId="770887069" sldId="326"/>
            <ac:spMk id="10" creationId="{4EBDC253-AB0F-4621-A412-67E6A61B4A1F}"/>
          </ac:spMkLst>
        </pc:spChg>
        <pc:spChg chg="add mod">
          <ac:chgData name="Roosa Tikkanen" userId="f8ff7f4f96290be0" providerId="LiveId" clId="{0F1AE6A8-417B-49D0-B867-2746E172770D}" dt="2017-11-04T17:24:48.639" v="762" actId="1035"/>
          <ac:spMkLst>
            <pc:docMk/>
            <pc:sldMk cId="770887069" sldId="326"/>
            <ac:spMk id="11" creationId="{9EBAB007-C22E-4868-869C-3B120C2AA0B6}"/>
          </ac:spMkLst>
        </pc:spChg>
        <pc:spChg chg="add mod">
          <ac:chgData name="Roosa Tikkanen" userId="f8ff7f4f96290be0" providerId="LiveId" clId="{0F1AE6A8-417B-49D0-B867-2746E172770D}" dt="2017-11-04T17:25:14.124" v="893" actId="14100"/>
          <ac:spMkLst>
            <pc:docMk/>
            <pc:sldMk cId="770887069" sldId="326"/>
            <ac:spMk id="12" creationId="{05A78AC1-1902-49D7-A27E-77F8770FD2B0}"/>
          </ac:spMkLst>
        </pc:spChg>
        <pc:spChg chg="add del mod">
          <ac:chgData name="Roosa Tikkanen" userId="f8ff7f4f96290be0" providerId="LiveId" clId="{0F1AE6A8-417B-49D0-B867-2746E172770D}" dt="2017-11-04T17:25:08.529" v="891" actId="478"/>
          <ac:spMkLst>
            <pc:docMk/>
            <pc:sldMk cId="770887069" sldId="326"/>
            <ac:spMk id="13" creationId="{60660058-AAAA-4C0C-BC3E-AD94B537C967}"/>
          </ac:spMkLst>
        </pc:spChg>
        <pc:spChg chg="add del mod">
          <ac:chgData name="Roosa Tikkanen" userId="f8ff7f4f96290be0" providerId="LiveId" clId="{0F1AE6A8-417B-49D0-B867-2746E172770D}" dt="2017-11-04T17:25:05.761" v="890" actId="478"/>
          <ac:spMkLst>
            <pc:docMk/>
            <pc:sldMk cId="770887069" sldId="326"/>
            <ac:spMk id="14" creationId="{26A9E621-D928-40EB-85C0-C130B88A384E}"/>
          </ac:spMkLst>
        </pc:spChg>
        <pc:spChg chg="add mod">
          <ac:chgData name="Roosa Tikkanen" userId="f8ff7f4f96290be0" providerId="LiveId" clId="{0F1AE6A8-417B-49D0-B867-2746E172770D}" dt="2017-11-04T17:25:17.829" v="894" actId="571"/>
          <ac:spMkLst>
            <pc:docMk/>
            <pc:sldMk cId="770887069" sldId="326"/>
            <ac:spMk id="15" creationId="{829A4FEE-728D-49CC-9BE4-BE5636DC67EE}"/>
          </ac:spMkLst>
        </pc:spChg>
        <pc:spChg chg="add mod">
          <ac:chgData name="Roosa Tikkanen" userId="f8ff7f4f96290be0" providerId="LiveId" clId="{0F1AE6A8-417B-49D0-B867-2746E172770D}" dt="2017-11-04T17:25:20.950" v="895" actId="571"/>
          <ac:spMkLst>
            <pc:docMk/>
            <pc:sldMk cId="770887069" sldId="326"/>
            <ac:spMk id="16" creationId="{A9EF1B43-6A22-45BD-886C-3B12CCCAC0C2}"/>
          </ac:spMkLst>
        </pc:spChg>
        <pc:spChg chg="add mod">
          <ac:chgData name="Roosa Tikkanen" userId="f8ff7f4f96290be0" providerId="LiveId" clId="{0F1AE6A8-417B-49D0-B867-2746E172770D}" dt="2017-11-04T17:25:26.260" v="940" actId="1037"/>
          <ac:spMkLst>
            <pc:docMk/>
            <pc:sldMk cId="770887069" sldId="326"/>
            <ac:spMk id="17" creationId="{AD2FB5C5-F039-42CE-A3C2-E3AB69A73855}"/>
          </ac:spMkLst>
        </pc:spChg>
        <pc:spChg chg="add mod">
          <ac:chgData name="Roosa Tikkanen" userId="f8ff7f4f96290be0" providerId="LiveId" clId="{0F1AE6A8-417B-49D0-B867-2746E172770D}" dt="2017-11-04T17:25:31.841" v="985" actId="1035"/>
          <ac:spMkLst>
            <pc:docMk/>
            <pc:sldMk cId="770887069" sldId="326"/>
            <ac:spMk id="18" creationId="{9BE60D9C-72F1-4A2E-B70D-1306ACBF89FD}"/>
          </ac:spMkLst>
        </pc:spChg>
        <pc:spChg chg="add mod">
          <ac:chgData name="Roosa Tikkanen" userId="f8ff7f4f96290be0" providerId="LiveId" clId="{0F1AE6A8-417B-49D0-B867-2746E172770D}" dt="2017-11-04T17:25:37.769" v="1029" actId="1036"/>
          <ac:spMkLst>
            <pc:docMk/>
            <pc:sldMk cId="770887069" sldId="326"/>
            <ac:spMk id="19" creationId="{74DBF402-B80B-4ACD-B127-1DCEFF7B4B5B}"/>
          </ac:spMkLst>
        </pc:spChg>
        <pc:spChg chg="add mod">
          <ac:chgData name="Roosa Tikkanen" userId="f8ff7f4f96290be0" providerId="LiveId" clId="{0F1AE6A8-417B-49D0-B867-2746E172770D}" dt="2017-11-04T17:25:43.577" v="1078" actId="1035"/>
          <ac:spMkLst>
            <pc:docMk/>
            <pc:sldMk cId="770887069" sldId="326"/>
            <ac:spMk id="20" creationId="{D5620E1E-1348-46E3-8CE6-70EE274504E8}"/>
          </ac:spMkLst>
        </pc:spChg>
        <pc:graphicFrameChg chg="add">
          <ac:chgData name="Roosa Tikkanen" userId="f8ff7f4f96290be0" providerId="LiveId" clId="{0F1AE6A8-417B-49D0-B867-2746E172770D}" dt="2017-11-04T17:23:26.212" v="453"/>
          <ac:graphicFrameMkLst>
            <pc:docMk/>
            <pc:sldMk cId="770887069" sldId="326"/>
            <ac:graphicFrameMk id="7" creationId="{9ED772EE-60F9-46B2-AABC-E0692B8C0B38}"/>
          </ac:graphicFrameMkLst>
        </pc:graphicFrameChg>
        <pc:graphicFrameChg chg="del">
          <ac:chgData name="Roosa Tikkanen" userId="f8ff7f4f96290be0" providerId="LiveId" clId="{0F1AE6A8-417B-49D0-B867-2746E172770D}" dt="2017-11-04T17:23:18.999" v="451" actId="478"/>
          <ac:graphicFrameMkLst>
            <pc:docMk/>
            <pc:sldMk cId="770887069" sldId="326"/>
            <ac:graphicFrameMk id="8" creationId="{00000000-0000-0000-0000-000000000000}"/>
          </ac:graphicFrameMkLst>
        </pc:graphicFrameChg>
      </pc:sldChg>
      <pc:sldChg chg="addSp delSp modSp mod">
        <pc:chgData name="Roosa Tikkanen" userId="f8ff7f4f96290be0" providerId="LiveId" clId="{0F1AE6A8-417B-49D0-B867-2746E172770D}" dt="2017-11-04T17:20:14.263" v="213" actId="1038"/>
        <pc:sldMkLst>
          <pc:docMk/>
          <pc:sldMk cId="3103360233" sldId="327"/>
        </pc:sldMkLst>
        <pc:spChg chg="add del mod">
          <ac:chgData name="Roosa Tikkanen" userId="f8ff7f4f96290be0" providerId="LiveId" clId="{0F1AE6A8-417B-49D0-B867-2746E172770D}" dt="2017-11-04T17:17:27.144" v="16" actId="478"/>
          <ac:spMkLst>
            <pc:docMk/>
            <pc:sldMk cId="3103360233" sldId="327"/>
            <ac:spMk id="2" creationId="{51BE5883-1C12-4B8F-B00D-08386C63772D}"/>
          </ac:spMkLst>
        </pc:spChg>
        <pc:spChg chg="mod">
          <ac:chgData name="Roosa Tikkanen" userId="f8ff7f4f96290be0" providerId="LiveId" clId="{0F1AE6A8-417B-49D0-B867-2746E172770D}" dt="2017-11-04T17:18:24.605" v="25" actId="27636"/>
          <ac:spMkLst>
            <pc:docMk/>
            <pc:sldMk cId="3103360233" sldId="327"/>
            <ac:spMk id="3" creationId="{00000000-0000-0000-0000-000000000000}"/>
          </ac:spMkLst>
        </pc:spChg>
        <pc:spChg chg="add mod">
          <ac:chgData name="Roosa Tikkanen" userId="f8ff7f4f96290be0" providerId="LiveId" clId="{0F1AE6A8-417B-49D0-B867-2746E172770D}" dt="2017-11-04T17:18:45.732" v="37" actId="1076"/>
          <ac:spMkLst>
            <pc:docMk/>
            <pc:sldMk cId="3103360233" sldId="327"/>
            <ac:spMk id="6" creationId="{21D8E0A8-D68A-4C9B-B09C-4C29B0AD82EC}"/>
          </ac:spMkLst>
        </pc:spChg>
        <pc:spChg chg="add del mod">
          <ac:chgData name="Roosa Tikkanen" userId="f8ff7f4f96290be0" providerId="LiveId" clId="{0F1AE6A8-417B-49D0-B867-2746E172770D}" dt="2017-11-04T17:19:44.997" v="154" actId="478"/>
          <ac:spMkLst>
            <pc:docMk/>
            <pc:sldMk cId="3103360233" sldId="327"/>
            <ac:spMk id="9" creationId="{BD8147A1-E09F-485F-B3F2-401E560E19E6}"/>
          </ac:spMkLst>
        </pc:spChg>
        <pc:spChg chg="add mod">
          <ac:chgData name="Roosa Tikkanen" userId="f8ff7f4f96290be0" providerId="LiveId" clId="{0F1AE6A8-417B-49D0-B867-2746E172770D}" dt="2017-11-04T17:19:08.700" v="48" actId="1038"/>
          <ac:spMkLst>
            <pc:docMk/>
            <pc:sldMk cId="3103360233" sldId="327"/>
            <ac:spMk id="10" creationId="{3C11D7B4-3C67-4C23-A3B3-983B167BBFCB}"/>
          </ac:spMkLst>
        </pc:spChg>
        <pc:spChg chg="add mod">
          <ac:chgData name="Roosa Tikkanen" userId="f8ff7f4f96290be0" providerId="LiveId" clId="{0F1AE6A8-417B-49D0-B867-2746E172770D}" dt="2017-11-04T17:19:35.284" v="149" actId="1035"/>
          <ac:spMkLst>
            <pc:docMk/>
            <pc:sldMk cId="3103360233" sldId="327"/>
            <ac:spMk id="11" creationId="{22F8F128-6445-4B41-82BB-6CBEFCD17EDF}"/>
          </ac:spMkLst>
        </pc:spChg>
        <pc:spChg chg="add mod">
          <ac:chgData name="Roosa Tikkanen" userId="f8ff7f4f96290be0" providerId="LiveId" clId="{0F1AE6A8-417B-49D0-B867-2746E172770D}" dt="2017-11-04T17:19:37.273" v="151" actId="1038"/>
          <ac:spMkLst>
            <pc:docMk/>
            <pc:sldMk cId="3103360233" sldId="327"/>
            <ac:spMk id="12" creationId="{5FC73A03-C31D-49C9-BC43-205EE8599DFA}"/>
          </ac:spMkLst>
        </pc:spChg>
        <pc:spChg chg="add mod">
          <ac:chgData name="Roosa Tikkanen" userId="f8ff7f4f96290be0" providerId="LiveId" clId="{0F1AE6A8-417B-49D0-B867-2746E172770D}" dt="2017-11-04T17:19:42.200" v="153" actId="1076"/>
          <ac:spMkLst>
            <pc:docMk/>
            <pc:sldMk cId="3103360233" sldId="327"/>
            <ac:spMk id="13" creationId="{85E2CD00-5F5B-4FDB-9D28-F065B89D4778}"/>
          </ac:spMkLst>
        </pc:spChg>
        <pc:spChg chg="add mod">
          <ac:chgData name="Roosa Tikkanen" userId="f8ff7f4f96290be0" providerId="LiveId" clId="{0F1AE6A8-417B-49D0-B867-2746E172770D}" dt="2017-11-04T17:19:51.841" v="155" actId="571"/>
          <ac:spMkLst>
            <pc:docMk/>
            <pc:sldMk cId="3103360233" sldId="327"/>
            <ac:spMk id="14" creationId="{D04CE04E-1FC3-4A3B-AF88-B6ED56E0A190}"/>
          </ac:spMkLst>
        </pc:spChg>
        <pc:spChg chg="add mod">
          <ac:chgData name="Roosa Tikkanen" userId="f8ff7f4f96290be0" providerId="LiveId" clId="{0F1AE6A8-417B-49D0-B867-2746E172770D}" dt="2017-11-04T17:19:56.268" v="166" actId="1035"/>
          <ac:spMkLst>
            <pc:docMk/>
            <pc:sldMk cId="3103360233" sldId="327"/>
            <ac:spMk id="15" creationId="{82343A9B-389D-40E7-A073-10B3CD3DE8E8}"/>
          </ac:spMkLst>
        </pc:spChg>
        <pc:spChg chg="add mod">
          <ac:chgData name="Roosa Tikkanen" userId="f8ff7f4f96290be0" providerId="LiveId" clId="{0F1AE6A8-417B-49D0-B867-2746E172770D}" dt="2017-11-04T17:20:00.637" v="178" actId="1035"/>
          <ac:spMkLst>
            <pc:docMk/>
            <pc:sldMk cId="3103360233" sldId="327"/>
            <ac:spMk id="16" creationId="{F058EA19-9B67-4BCE-8C5F-747C0D2AEB75}"/>
          </ac:spMkLst>
        </pc:spChg>
        <pc:spChg chg="add mod">
          <ac:chgData name="Roosa Tikkanen" userId="f8ff7f4f96290be0" providerId="LiveId" clId="{0F1AE6A8-417B-49D0-B867-2746E172770D}" dt="2017-11-04T17:20:05.872" v="190" actId="1037"/>
          <ac:spMkLst>
            <pc:docMk/>
            <pc:sldMk cId="3103360233" sldId="327"/>
            <ac:spMk id="17" creationId="{183EE7A2-0D28-40C4-AD52-C80AE588C958}"/>
          </ac:spMkLst>
        </pc:spChg>
        <pc:spChg chg="add mod">
          <ac:chgData name="Roosa Tikkanen" userId="f8ff7f4f96290be0" providerId="LiveId" clId="{0F1AE6A8-417B-49D0-B867-2746E172770D}" dt="2017-11-04T17:20:14.263" v="213" actId="1038"/>
          <ac:spMkLst>
            <pc:docMk/>
            <pc:sldMk cId="3103360233" sldId="327"/>
            <ac:spMk id="18" creationId="{44029F9D-1344-4418-BE01-799173A57D97}"/>
          </ac:spMkLst>
        </pc:spChg>
        <pc:graphicFrameChg chg="add mod">
          <ac:chgData name="Roosa Tikkanen" userId="f8ff7f4f96290be0" providerId="LiveId" clId="{0F1AE6A8-417B-49D0-B867-2746E172770D}" dt="2017-11-04T17:19:15.283" v="50"/>
          <ac:graphicFrameMkLst>
            <pc:docMk/>
            <pc:sldMk cId="3103360233" sldId="327"/>
            <ac:graphicFrameMk id="7" creationId="{5C1B3DB8-A348-443C-98DD-971E38FBDEC7}"/>
          </ac:graphicFrameMkLst>
        </pc:graphicFrameChg>
        <pc:graphicFrameChg chg="del">
          <ac:chgData name="Roosa Tikkanen" userId="f8ff7f4f96290be0" providerId="LiveId" clId="{0F1AE6A8-417B-49D0-B867-2746E172770D}" dt="2017-11-04T17:17:25.281" v="15" actId="478"/>
          <ac:graphicFrameMkLst>
            <pc:docMk/>
            <pc:sldMk cId="3103360233" sldId="327"/>
            <ac:graphicFrameMk id="8" creationId="{00000000-0000-0000-0000-000000000000}"/>
          </ac:graphicFrameMkLst>
        </pc:graphicFrameChg>
      </pc:sldChg>
      <pc:sldChg chg="addSp delSp modSp mod">
        <pc:chgData name="Roosa Tikkanen" userId="f8ff7f4f96290be0" providerId="LiveId" clId="{0F1AE6A8-417B-49D0-B867-2746E172770D}" dt="2017-11-04T17:23:03.873" v="450" actId="27636"/>
        <pc:sldMkLst>
          <pc:docMk/>
          <pc:sldMk cId="160917708" sldId="328"/>
        </pc:sldMkLst>
        <pc:spChg chg="add del mod">
          <ac:chgData name="Roosa Tikkanen" userId="f8ff7f4f96290be0" providerId="LiveId" clId="{0F1AE6A8-417B-49D0-B867-2746E172770D}" dt="2017-11-04T17:20:49.400" v="218" actId="478"/>
          <ac:spMkLst>
            <pc:docMk/>
            <pc:sldMk cId="160917708" sldId="328"/>
            <ac:spMk id="2" creationId="{A6AD9760-2DA6-48EA-BFBD-64376468848B}"/>
          </ac:spMkLst>
        </pc:spChg>
        <pc:spChg chg="mod">
          <ac:chgData name="Roosa Tikkanen" userId="f8ff7f4f96290be0" providerId="LiveId" clId="{0F1AE6A8-417B-49D0-B867-2746E172770D}" dt="2017-11-04T17:23:03.873" v="450" actId="27636"/>
          <ac:spMkLst>
            <pc:docMk/>
            <pc:sldMk cId="160917708" sldId="328"/>
            <ac:spMk id="3" creationId="{00000000-0000-0000-0000-000000000000}"/>
          </ac:spMkLst>
        </pc:spChg>
        <pc:spChg chg="add mod">
          <ac:chgData name="Roosa Tikkanen" userId="f8ff7f4f96290be0" providerId="LiveId" clId="{0F1AE6A8-417B-49D0-B867-2746E172770D}" dt="2017-11-04T17:22:03.771" v="296" actId="1035"/>
          <ac:spMkLst>
            <pc:docMk/>
            <pc:sldMk cId="160917708" sldId="328"/>
            <ac:spMk id="9" creationId="{CC880FEE-2527-482B-B2EE-C518BD6769A1}"/>
          </ac:spMkLst>
        </pc:spChg>
        <pc:spChg chg="add mod">
          <ac:chgData name="Roosa Tikkanen" userId="f8ff7f4f96290be0" providerId="LiveId" clId="{0F1AE6A8-417B-49D0-B867-2746E172770D}" dt="2017-11-04T17:22:15.530" v="321" actId="1035"/>
          <ac:spMkLst>
            <pc:docMk/>
            <pc:sldMk cId="160917708" sldId="328"/>
            <ac:spMk id="10" creationId="{1C50887E-DE13-43AB-B769-ECC9D240D67B}"/>
          </ac:spMkLst>
        </pc:spChg>
        <pc:spChg chg="add mod">
          <ac:chgData name="Roosa Tikkanen" userId="f8ff7f4f96290be0" providerId="LiveId" clId="{0F1AE6A8-417B-49D0-B867-2746E172770D}" dt="2017-11-04T17:22:30.889" v="376" actId="1037"/>
          <ac:spMkLst>
            <pc:docMk/>
            <pc:sldMk cId="160917708" sldId="328"/>
            <ac:spMk id="11" creationId="{90BC9EDA-14D4-46FC-B13D-7C558F3BE773}"/>
          </ac:spMkLst>
        </pc:spChg>
        <pc:spChg chg="add mod">
          <ac:chgData name="Roosa Tikkanen" userId="f8ff7f4f96290be0" providerId="LiveId" clId="{0F1AE6A8-417B-49D0-B867-2746E172770D}" dt="2017-11-04T17:22:40.091" v="433" actId="1035"/>
          <ac:spMkLst>
            <pc:docMk/>
            <pc:sldMk cId="160917708" sldId="328"/>
            <ac:spMk id="12" creationId="{EA589D0B-6D47-443B-93F4-2D02F9B0FE62}"/>
          </ac:spMkLst>
        </pc:spChg>
        <pc:graphicFrameChg chg="add">
          <ac:chgData name="Roosa Tikkanen" userId="f8ff7f4f96290be0" providerId="LiveId" clId="{0F1AE6A8-417B-49D0-B867-2746E172770D}" dt="2017-11-04T17:20:53.241" v="219"/>
          <ac:graphicFrameMkLst>
            <pc:docMk/>
            <pc:sldMk cId="160917708" sldId="328"/>
            <ac:graphicFrameMk id="7" creationId="{0BD1CC92-BFAC-4FEC-A779-87A115BF4E74}"/>
          </ac:graphicFrameMkLst>
        </pc:graphicFrameChg>
        <pc:graphicFrameChg chg="del">
          <ac:chgData name="Roosa Tikkanen" userId="f8ff7f4f96290be0" providerId="LiveId" clId="{0F1AE6A8-417B-49D0-B867-2746E172770D}" dt="2017-11-04T17:20:46.846" v="217" actId="478"/>
          <ac:graphicFrameMkLst>
            <pc:docMk/>
            <pc:sldMk cId="160917708" sldId="328"/>
            <ac:graphicFrameMk id="8" creationId="{00000000-0000-0000-0000-000000000000}"/>
          </ac:graphicFrameMkLst>
        </pc:graphicFrameChg>
      </pc:sldChg>
      <pc:sldChg chg="addSp delSp modSp mod">
        <pc:chgData name="Roosa Tikkanen" userId="f8ff7f4f96290be0" providerId="LiveId" clId="{0F1AE6A8-417B-49D0-B867-2746E172770D}" dt="2017-11-04T17:29:43.566" v="1369" actId="478"/>
        <pc:sldMkLst>
          <pc:docMk/>
          <pc:sldMk cId="85575127" sldId="329"/>
        </pc:sldMkLst>
        <pc:spChg chg="add del mod">
          <ac:chgData name="Roosa Tikkanen" userId="f8ff7f4f96290be0" providerId="LiveId" clId="{0F1AE6A8-417B-49D0-B867-2746E172770D}" dt="2017-11-04T17:26:04.340" v="1082" actId="478"/>
          <ac:spMkLst>
            <pc:docMk/>
            <pc:sldMk cId="85575127" sldId="329"/>
            <ac:spMk id="2" creationId="{C6FF52EB-5743-4D3A-BC71-07154F104F93}"/>
          </ac:spMkLst>
        </pc:spChg>
        <pc:spChg chg="mod">
          <ac:chgData name="Roosa Tikkanen" userId="f8ff7f4f96290be0" providerId="LiveId" clId="{0F1AE6A8-417B-49D0-B867-2746E172770D}" dt="2017-11-04T17:26:55.234" v="1093" actId="27636"/>
          <ac:spMkLst>
            <pc:docMk/>
            <pc:sldMk cId="85575127" sldId="329"/>
            <ac:spMk id="3" creationId="{00000000-0000-0000-0000-000000000000}"/>
          </ac:spMkLst>
        </pc:spChg>
        <pc:spChg chg="add mod">
          <ac:chgData name="Roosa Tikkanen" userId="f8ff7f4f96290be0" providerId="LiveId" clId="{0F1AE6A8-417B-49D0-B867-2746E172770D}" dt="2017-11-04T17:28:46.718" v="1103" actId="6549"/>
          <ac:spMkLst>
            <pc:docMk/>
            <pc:sldMk cId="85575127" sldId="329"/>
            <ac:spMk id="6" creationId="{D586E20D-5A7E-446C-8945-7877D12F5E09}"/>
          </ac:spMkLst>
        </pc:spChg>
        <pc:spChg chg="add mod">
          <ac:chgData name="Roosa Tikkanen" userId="f8ff7f4f96290be0" providerId="LiveId" clId="{0F1AE6A8-417B-49D0-B867-2746E172770D}" dt="2017-11-04T17:28:58.462" v="1124" actId="1038"/>
          <ac:spMkLst>
            <pc:docMk/>
            <pc:sldMk cId="85575127" sldId="329"/>
            <ac:spMk id="9" creationId="{C5905295-BE49-456E-8AC4-BF99A495075C}"/>
          </ac:spMkLst>
        </pc:spChg>
        <pc:spChg chg="add mod">
          <ac:chgData name="Roosa Tikkanen" userId="f8ff7f4f96290be0" providerId="LiveId" clId="{0F1AE6A8-417B-49D0-B867-2746E172770D}" dt="2017-11-04T17:29:05.405" v="1174" actId="1036"/>
          <ac:spMkLst>
            <pc:docMk/>
            <pc:sldMk cId="85575127" sldId="329"/>
            <ac:spMk id="10" creationId="{A56C0B5D-A454-49BA-A9AD-AAC167AEBBEF}"/>
          </ac:spMkLst>
        </pc:spChg>
        <pc:spChg chg="add mod">
          <ac:chgData name="Roosa Tikkanen" userId="f8ff7f4f96290be0" providerId="LiveId" clId="{0F1AE6A8-417B-49D0-B867-2746E172770D}" dt="2017-11-04T17:29:11.061" v="1220" actId="1035"/>
          <ac:spMkLst>
            <pc:docMk/>
            <pc:sldMk cId="85575127" sldId="329"/>
            <ac:spMk id="11" creationId="{331B3FBE-0317-4E03-9B58-1AD2DD3E6DAE}"/>
          </ac:spMkLst>
        </pc:spChg>
        <pc:spChg chg="add del mod">
          <ac:chgData name="Roosa Tikkanen" userId="f8ff7f4f96290be0" providerId="LiveId" clId="{0F1AE6A8-417B-49D0-B867-2746E172770D}" dt="2017-11-04T17:29:43.566" v="1369" actId="478"/>
          <ac:spMkLst>
            <pc:docMk/>
            <pc:sldMk cId="85575127" sldId="329"/>
            <ac:spMk id="12" creationId="{44F5DE9A-6B47-4D52-BD25-8AE1651A0C14}"/>
          </ac:spMkLst>
        </pc:spChg>
        <pc:spChg chg="add mod">
          <ac:chgData name="Roosa Tikkanen" userId="f8ff7f4f96290be0" providerId="LiveId" clId="{0F1AE6A8-417B-49D0-B867-2746E172770D}" dt="2017-11-04T17:29:21.223" v="1303" actId="1035"/>
          <ac:spMkLst>
            <pc:docMk/>
            <pc:sldMk cId="85575127" sldId="329"/>
            <ac:spMk id="13" creationId="{31F259F0-7327-4789-8584-1E65B339BD79}"/>
          </ac:spMkLst>
        </pc:spChg>
        <pc:spChg chg="add mod">
          <ac:chgData name="Roosa Tikkanen" userId="f8ff7f4f96290be0" providerId="LiveId" clId="{0F1AE6A8-417B-49D0-B867-2746E172770D}" dt="2017-11-04T17:29:29.060" v="1355" actId="1036"/>
          <ac:spMkLst>
            <pc:docMk/>
            <pc:sldMk cId="85575127" sldId="329"/>
            <ac:spMk id="14" creationId="{BA655CF4-B805-444B-825B-64812BD1ADF8}"/>
          </ac:spMkLst>
        </pc:spChg>
        <pc:spChg chg="add mod">
          <ac:chgData name="Roosa Tikkanen" userId="f8ff7f4f96290be0" providerId="LiveId" clId="{0F1AE6A8-417B-49D0-B867-2746E172770D}" dt="2017-11-04T17:29:34.965" v="1356" actId="571"/>
          <ac:spMkLst>
            <pc:docMk/>
            <pc:sldMk cId="85575127" sldId="329"/>
            <ac:spMk id="15" creationId="{66FDEC3E-049C-4854-BC70-D58EFB45853C}"/>
          </ac:spMkLst>
        </pc:spChg>
        <pc:spChg chg="add mod">
          <ac:chgData name="Roosa Tikkanen" userId="f8ff7f4f96290be0" providerId="LiveId" clId="{0F1AE6A8-417B-49D0-B867-2746E172770D}" dt="2017-11-04T17:29:41.231" v="1368" actId="1035"/>
          <ac:spMkLst>
            <pc:docMk/>
            <pc:sldMk cId="85575127" sldId="329"/>
            <ac:spMk id="16" creationId="{CEBFF292-C19D-4213-9DE5-A9E7416D7630}"/>
          </ac:spMkLst>
        </pc:spChg>
        <pc:graphicFrameChg chg="add">
          <ac:chgData name="Roosa Tikkanen" userId="f8ff7f4f96290be0" providerId="LiveId" clId="{0F1AE6A8-417B-49D0-B867-2746E172770D}" dt="2017-11-04T17:26:09.778" v="1083"/>
          <ac:graphicFrameMkLst>
            <pc:docMk/>
            <pc:sldMk cId="85575127" sldId="329"/>
            <ac:graphicFrameMk id="7" creationId="{70218B63-D326-4936-B244-02B41DC1ADD2}"/>
          </ac:graphicFrameMkLst>
        </pc:graphicFrameChg>
        <pc:graphicFrameChg chg="del">
          <ac:chgData name="Roosa Tikkanen" userId="f8ff7f4f96290be0" providerId="LiveId" clId="{0F1AE6A8-417B-49D0-B867-2746E172770D}" dt="2017-11-04T17:26:02.465" v="1081" actId="478"/>
          <ac:graphicFrameMkLst>
            <pc:docMk/>
            <pc:sldMk cId="85575127" sldId="329"/>
            <ac:graphicFrameMk id="8" creationId="{00000000-0000-0000-0000-000000000000}"/>
          </ac:graphicFrameMkLst>
        </pc:graphicFrameChg>
      </pc:sldChg>
      <pc:sldChg chg="addSp delSp modSp mod">
        <pc:chgData name="Roosa Tikkanen" userId="f8ff7f4f96290be0" providerId="LiveId" clId="{0F1AE6A8-417B-49D0-B867-2746E172770D}" dt="2017-11-04T17:32:17.532" v="1475" actId="1036"/>
        <pc:sldMkLst>
          <pc:docMk/>
          <pc:sldMk cId="2847748394" sldId="330"/>
        </pc:sldMkLst>
        <pc:spChg chg="add del mod">
          <ac:chgData name="Roosa Tikkanen" userId="f8ff7f4f96290be0" providerId="LiveId" clId="{0F1AE6A8-417B-49D0-B867-2746E172770D}" dt="2017-11-04T17:29:53.687" v="1371" actId="478"/>
          <ac:spMkLst>
            <pc:docMk/>
            <pc:sldMk cId="2847748394" sldId="330"/>
            <ac:spMk id="2" creationId="{1E33151B-5F42-41F3-ACE0-4690F110FEF8}"/>
          </ac:spMkLst>
        </pc:spChg>
        <pc:spChg chg="mod">
          <ac:chgData name="Roosa Tikkanen" userId="f8ff7f4f96290be0" providerId="LiveId" clId="{0F1AE6A8-417B-49D0-B867-2746E172770D}" dt="2017-11-04T17:30:40.228" v="1380" actId="27636"/>
          <ac:spMkLst>
            <pc:docMk/>
            <pc:sldMk cId="2847748394" sldId="330"/>
            <ac:spMk id="3" creationId="{00000000-0000-0000-0000-000000000000}"/>
          </ac:spMkLst>
        </pc:spChg>
        <pc:spChg chg="add mod">
          <ac:chgData name="Roosa Tikkanen" userId="f8ff7f4f96290be0" providerId="LiveId" clId="{0F1AE6A8-417B-49D0-B867-2746E172770D}" dt="2017-11-04T17:30:49.042" v="1398" actId="1035"/>
          <ac:spMkLst>
            <pc:docMk/>
            <pc:sldMk cId="2847748394" sldId="330"/>
            <ac:spMk id="9" creationId="{7E3A88FB-E06A-48EA-94A8-B478E675C176}"/>
          </ac:spMkLst>
        </pc:spChg>
        <pc:spChg chg="add mod">
          <ac:chgData name="Roosa Tikkanen" userId="f8ff7f4f96290be0" providerId="LiveId" clId="{0F1AE6A8-417B-49D0-B867-2746E172770D}" dt="2017-11-04T17:31:00.374" v="1409" actId="1035"/>
          <ac:spMkLst>
            <pc:docMk/>
            <pc:sldMk cId="2847748394" sldId="330"/>
            <ac:spMk id="10" creationId="{F6E92FD8-8E74-4C11-8397-42F3B30FB471}"/>
          </ac:spMkLst>
        </pc:spChg>
        <pc:spChg chg="add mod">
          <ac:chgData name="Roosa Tikkanen" userId="f8ff7f4f96290be0" providerId="LiveId" clId="{0F1AE6A8-417B-49D0-B867-2746E172770D}" dt="2017-11-04T17:31:37.869" v="1421" actId="14100"/>
          <ac:spMkLst>
            <pc:docMk/>
            <pc:sldMk cId="2847748394" sldId="330"/>
            <ac:spMk id="11" creationId="{0E3CE979-C1A1-4194-8FD1-8B0A43D042FC}"/>
          </ac:spMkLst>
        </pc:spChg>
        <pc:spChg chg="add mod">
          <ac:chgData name="Roosa Tikkanen" userId="f8ff7f4f96290be0" providerId="LiveId" clId="{0F1AE6A8-417B-49D0-B867-2746E172770D}" dt="2017-11-04T17:31:47.800" v="1424" actId="14100"/>
          <ac:spMkLst>
            <pc:docMk/>
            <pc:sldMk cId="2847748394" sldId="330"/>
            <ac:spMk id="12" creationId="{8092A33F-6694-46E5-93F4-C5A3E1DA0E9A}"/>
          </ac:spMkLst>
        </pc:spChg>
        <pc:spChg chg="add mod">
          <ac:chgData name="Roosa Tikkanen" userId="f8ff7f4f96290be0" providerId="LiveId" clId="{0F1AE6A8-417B-49D0-B867-2746E172770D}" dt="2017-11-04T17:31:53.310" v="1435" actId="1035"/>
          <ac:spMkLst>
            <pc:docMk/>
            <pc:sldMk cId="2847748394" sldId="330"/>
            <ac:spMk id="13" creationId="{1E1E3BC2-1BC5-43A7-A79C-C48D8806F526}"/>
          </ac:spMkLst>
        </pc:spChg>
        <pc:spChg chg="add mod">
          <ac:chgData name="Roosa Tikkanen" userId="f8ff7f4f96290be0" providerId="LiveId" clId="{0F1AE6A8-417B-49D0-B867-2746E172770D}" dt="2017-11-04T17:32:00.762" v="1445" actId="1035"/>
          <ac:spMkLst>
            <pc:docMk/>
            <pc:sldMk cId="2847748394" sldId="330"/>
            <ac:spMk id="14" creationId="{246B7A37-9ADB-4EA6-8CBA-ADA6998C430E}"/>
          </ac:spMkLst>
        </pc:spChg>
        <pc:spChg chg="add mod">
          <ac:chgData name="Roosa Tikkanen" userId="f8ff7f4f96290be0" providerId="LiveId" clId="{0F1AE6A8-417B-49D0-B867-2746E172770D}" dt="2017-11-04T17:32:11.106" v="1459" actId="1035"/>
          <ac:spMkLst>
            <pc:docMk/>
            <pc:sldMk cId="2847748394" sldId="330"/>
            <ac:spMk id="15" creationId="{CBF5E429-2316-4854-B770-45F9E49E2DDE}"/>
          </ac:spMkLst>
        </pc:spChg>
        <pc:spChg chg="add mod">
          <ac:chgData name="Roosa Tikkanen" userId="f8ff7f4f96290be0" providerId="LiveId" clId="{0F1AE6A8-417B-49D0-B867-2746E172770D}" dt="2017-11-04T17:32:17.532" v="1475" actId="1036"/>
          <ac:spMkLst>
            <pc:docMk/>
            <pc:sldMk cId="2847748394" sldId="330"/>
            <ac:spMk id="16" creationId="{CC0576E0-7F39-4FA3-A593-CA8C72A49A8E}"/>
          </ac:spMkLst>
        </pc:spChg>
        <pc:graphicFrameChg chg="add">
          <ac:chgData name="Roosa Tikkanen" userId="f8ff7f4f96290be0" providerId="LiveId" clId="{0F1AE6A8-417B-49D0-B867-2746E172770D}" dt="2017-11-04T17:30:00.648" v="1372"/>
          <ac:graphicFrameMkLst>
            <pc:docMk/>
            <pc:sldMk cId="2847748394" sldId="330"/>
            <ac:graphicFrameMk id="7" creationId="{38FCF4CF-896B-4D5A-A7B9-42C4BB21618C}"/>
          </ac:graphicFrameMkLst>
        </pc:graphicFrameChg>
        <pc:graphicFrameChg chg="del">
          <ac:chgData name="Roosa Tikkanen" userId="f8ff7f4f96290be0" providerId="LiveId" clId="{0F1AE6A8-417B-49D0-B867-2746E172770D}" dt="2017-11-04T17:29:51.930" v="1370" actId="478"/>
          <ac:graphicFrameMkLst>
            <pc:docMk/>
            <pc:sldMk cId="2847748394" sldId="330"/>
            <ac:graphicFrameMk id="8" creationId="{00000000-0000-0000-0000-000000000000}"/>
          </ac:graphicFrameMkLst>
        </pc:graphicFrameChg>
      </pc:sldChg>
      <pc:sldChg chg="mod">
        <pc:chgData name="Roosa Tikkanen" userId="f8ff7f4f96290be0" providerId="LiveId" clId="{0F1AE6A8-417B-49D0-B867-2746E172770D}" dt="2017-11-04T17:23:35.026" v="455" actId="27918"/>
        <pc:sldMkLst>
          <pc:docMk/>
          <pc:sldMk cId="2217304389" sldId="342"/>
        </pc:sldMkLst>
      </pc:sldChg>
      <pc:sldChg chg="mod">
        <pc:chgData name="Roosa Tikkanen" userId="f8ff7f4f96290be0" providerId="LiveId" clId="{0F1AE6A8-417B-49D0-B867-2746E172770D}" dt="2017-11-04T17:17:43.599" v="19" actId="27918"/>
        <pc:sldMkLst>
          <pc:docMk/>
          <pc:sldMk cId="1906096643" sldId="346"/>
        </pc:sldMkLst>
      </pc:sldChg>
      <pc:sldChg chg="mod">
        <pc:chgData name="Roosa Tikkanen" userId="f8ff7f4f96290be0" providerId="LiveId" clId="{0F1AE6A8-417B-49D0-B867-2746E172770D}" dt="2017-11-04T17:21:00.661" v="221" actId="27918"/>
        <pc:sldMkLst>
          <pc:docMk/>
          <pc:sldMk cId="3758312526" sldId="347"/>
        </pc:sldMkLst>
      </pc:sldChg>
      <pc:sldChg chg="modSp mod">
        <pc:chgData name="Roosa Tikkanen" userId="f8ff7f4f96290be0" providerId="LiveId" clId="{0F1AE6A8-417B-49D0-B867-2746E172770D}" dt="2017-11-04T17:28:41.029" v="1101"/>
        <pc:sldMkLst>
          <pc:docMk/>
          <pc:sldMk cId="1065999184" sldId="349"/>
        </pc:sldMkLst>
        <pc:spChg chg="mod">
          <ac:chgData name="Roosa Tikkanen" userId="f8ff7f4f96290be0" providerId="LiveId" clId="{0F1AE6A8-417B-49D0-B867-2746E172770D}" dt="2017-11-04T17:28:41.029" v="1101"/>
          <ac:spMkLst>
            <pc:docMk/>
            <pc:sldMk cId="1065999184" sldId="349"/>
            <ac:spMk id="9" creationId="{00000000-0000-0000-0000-000000000000}"/>
          </ac:spMkLst>
        </pc:spChg>
      </pc:sldChg>
      <pc:sldChg chg="mod">
        <pc:chgData name="Roosa Tikkanen" userId="f8ff7f4f96290be0" providerId="LiveId" clId="{0F1AE6A8-417B-49D0-B867-2746E172770D}" dt="2017-11-04T17:30:06.939" v="1374" actId="27918"/>
        <pc:sldMkLst>
          <pc:docMk/>
          <pc:sldMk cId="2331389351" sldId="35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image" Target="../media/image12.jpg"/><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image" Target="../media/image13.jpg"/><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614323053352202E-2"/>
          <c:y val="3.4474650578933563E-2"/>
          <c:w val="0.60531012408473195"/>
          <c:h val="0.96264379660508848"/>
        </c:manualLayout>
      </c:layout>
      <c:barChart>
        <c:barDir val="bar"/>
        <c:grouping val="clustered"/>
        <c:varyColors val="0"/>
        <c:ser>
          <c:idx val="0"/>
          <c:order val="0"/>
          <c:tx>
            <c:strRef>
              <c:f>Sheet1!$B$1</c:f>
              <c:strCache>
                <c:ptCount val="1"/>
                <c:pt idx="0">
                  <c:v>Series 1</c:v>
                </c:pt>
              </c:strCache>
            </c:strRef>
          </c:tx>
          <c:spPr>
            <a:solidFill>
              <a:schemeClr val="tx2">
                <a:alpha val="85000"/>
              </a:schemeClr>
            </a:solidFill>
            <a:ln>
              <a:noFill/>
            </a:ln>
            <a:effectLst/>
          </c:spPr>
          <c:invertIfNegative val="0"/>
          <c:dPt>
            <c:idx val="7"/>
            <c:invertIfNegative val="0"/>
            <c:bubble3D val="0"/>
            <c:extLst xmlns:c16r2="http://schemas.microsoft.com/office/drawing/2015/06/chart">
              <c:ext xmlns:c16="http://schemas.microsoft.com/office/drawing/2014/chart" uri="{C3380CC4-5D6E-409C-BE32-E72D297353CC}">
                <c16:uniqueId val="{00000001-4F48-4430-AA37-486F9FFD93BB}"/>
              </c:ext>
            </c:extLst>
          </c:dPt>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GER</c:v>
                </c:pt>
                <c:pt idx="1">
                  <c:v>NOR</c:v>
                </c:pt>
                <c:pt idx="2">
                  <c:v>SWIZ</c:v>
                </c:pt>
                <c:pt idx="3">
                  <c:v>SWE</c:v>
                </c:pt>
                <c:pt idx="4">
                  <c:v>CAN</c:v>
                </c:pt>
                <c:pt idx="5">
                  <c:v>NZ</c:v>
                </c:pt>
                <c:pt idx="6">
                  <c:v>NET</c:v>
                </c:pt>
                <c:pt idx="7">
                  <c:v>US</c:v>
                </c:pt>
                <c:pt idx="8">
                  <c:v>FR</c:v>
                </c:pt>
                <c:pt idx="9">
                  <c:v>UK</c:v>
                </c:pt>
                <c:pt idx="10">
                  <c:v>AUS</c:v>
                </c:pt>
              </c:strCache>
            </c:strRef>
          </c:cat>
          <c:val>
            <c:numRef>
              <c:f>Sheet1!$B$2:$B$12</c:f>
              <c:numCache>
                <c:formatCode>0</c:formatCode>
                <c:ptCount val="11"/>
                <c:pt idx="0">
                  <c:v>9.81</c:v>
                </c:pt>
                <c:pt idx="1">
                  <c:v>11.03</c:v>
                </c:pt>
                <c:pt idx="2">
                  <c:v>11.33</c:v>
                </c:pt>
                <c:pt idx="3">
                  <c:v>12.27</c:v>
                </c:pt>
                <c:pt idx="4">
                  <c:v>12.34</c:v>
                </c:pt>
                <c:pt idx="5">
                  <c:v>14.6</c:v>
                </c:pt>
                <c:pt idx="6">
                  <c:v>17.059999999999999</c:v>
                </c:pt>
                <c:pt idx="7">
                  <c:v>17.14</c:v>
                </c:pt>
                <c:pt idx="8">
                  <c:v>17.72</c:v>
                </c:pt>
                <c:pt idx="9">
                  <c:v>19.91</c:v>
                </c:pt>
                <c:pt idx="10">
                  <c:v>28.67</c:v>
                </c:pt>
              </c:numCache>
            </c:numRef>
          </c:val>
          <c:extLst xmlns:c16r2="http://schemas.microsoft.com/office/drawing/2015/06/chart">
            <c:ext xmlns:c16="http://schemas.microsoft.com/office/drawing/2014/chart" uri="{C3380CC4-5D6E-409C-BE32-E72D297353CC}">
              <c16:uniqueId val="{00000002-4F48-4430-AA37-486F9FFD93BB}"/>
            </c:ext>
          </c:extLst>
        </c:ser>
        <c:dLbls>
          <c:showLegendKey val="0"/>
          <c:showVal val="0"/>
          <c:showCatName val="0"/>
          <c:showSerName val="0"/>
          <c:showPercent val="0"/>
          <c:showBubbleSize val="0"/>
        </c:dLbls>
        <c:gapWidth val="20"/>
        <c:axId val="699199696"/>
        <c:axId val="699202440"/>
      </c:barChart>
      <c:catAx>
        <c:axId val="699199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crossAx val="699202440"/>
        <c:crosses val="autoZero"/>
        <c:auto val="1"/>
        <c:lblAlgn val="ctr"/>
        <c:lblOffset val="100"/>
        <c:noMultiLvlLbl val="0"/>
      </c:catAx>
      <c:valAx>
        <c:axId val="699202440"/>
        <c:scaling>
          <c:orientation val="minMax"/>
        </c:scaling>
        <c:delete val="1"/>
        <c:axPos val="b"/>
        <c:numFmt formatCode="#,##0" sourceLinked="0"/>
        <c:majorTickMark val="none"/>
        <c:minorTickMark val="none"/>
        <c:tickLblPos val="nextTo"/>
        <c:crossAx val="699199696"/>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129044636665698E-2"/>
          <c:y val="7.9659388700139999E-2"/>
          <c:w val="0.89778463561490696"/>
          <c:h val="0.86145327932274296"/>
        </c:manualLayout>
      </c:layout>
      <c:barChart>
        <c:barDir val="bar"/>
        <c:grouping val="stacked"/>
        <c:varyColors val="0"/>
        <c:ser>
          <c:idx val="0"/>
          <c:order val="0"/>
          <c:tx>
            <c:strRef>
              <c:f>Sheet1!$C$1</c:f>
              <c:strCache>
                <c:ptCount val="1"/>
                <c:pt idx="0">
                  <c:v>Not high-need</c:v>
                </c:pt>
              </c:strCache>
            </c:strRef>
          </c:tx>
          <c:spPr>
            <a:solidFill>
              <a:schemeClr val="accent1"/>
            </a:solidFill>
            <a:ln>
              <a:noFill/>
            </a:ln>
          </c:spPr>
          <c:invertIfNegative val="0"/>
          <c:dLbls>
            <c:dLbl>
              <c:idx val="0"/>
              <c:layout/>
              <c:tx>
                <c:rich>
                  <a:bodyPr/>
                  <a:lstStyle/>
                  <a:p>
                    <a:fld id="{3E6D663B-6651-4FA1-B7A9-E7F8CC5AFADF}"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1F6-4F54-ACCC-1A37F8C4DD2A}"/>
                </c:ext>
                <c:ext xmlns:c15="http://schemas.microsoft.com/office/drawing/2012/chart" uri="{CE6537A1-D6FC-4f65-9D91-7224C49458BB}">
                  <c15:layout/>
                  <c15:dlblFieldTable>
                    <c15:dlblFTEntry>
                      <c15:txfldGUID>{3E6D663B-6651-4FA1-B7A9-E7F8CC5AFADF}</c15:txfldGUID>
                      <c15:f>Sheet1!$D$2</c15:f>
                      <c15:dlblFieldTableCache>
                        <c:ptCount val="1"/>
                        <c:pt idx="0">
                          <c:v>3</c:v>
                        </c:pt>
                      </c15:dlblFieldTableCache>
                    </c15:dlblFTEntry>
                  </c15:dlblFieldTable>
                  <c15:showDataLabelsRange val="0"/>
                </c:ext>
              </c:extLst>
            </c:dLbl>
            <c:dLbl>
              <c:idx val="1"/>
              <c:layout/>
              <c:tx>
                <c:rich>
                  <a:bodyPr/>
                  <a:lstStyle/>
                  <a:p>
                    <a:r>
                      <a:rPr lang="en-US" dirty="0" smtClean="0"/>
                      <a:t>2</a:t>
                    </a:r>
                    <a:endParaRPr lang="en-US" dirty="0"/>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1F6-4F54-ACCC-1A37F8C4DD2A}"/>
                </c:ext>
                <c:ext xmlns:c15="http://schemas.microsoft.com/office/drawing/2012/chart" uri="{CE6537A1-D6FC-4f65-9D91-7224C49458BB}">
                  <c15:layout/>
                </c:ext>
              </c:extLst>
            </c:dLbl>
            <c:dLbl>
              <c:idx val="2"/>
              <c:layout/>
              <c:tx>
                <c:rich>
                  <a:bodyPr/>
                  <a:lstStyle/>
                  <a:p>
                    <a:fld id="{FD8172E0-551D-43FF-B6F1-9637C1EDFC19}"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1F6-4F54-ACCC-1A37F8C4DD2A}"/>
                </c:ext>
                <c:ext xmlns:c15="http://schemas.microsoft.com/office/drawing/2012/chart" uri="{CE6537A1-D6FC-4f65-9D91-7224C49458BB}">
                  <c15:layout/>
                  <c15:dlblFieldTable>
                    <c15:dlblFTEntry>
                      <c15:txfldGUID>{FD8172E0-551D-43FF-B6F1-9637C1EDFC19}</c15:txfldGUID>
                      <c15:f>Sheet1!$D$4</c15:f>
                      <c15:dlblFieldTableCache>
                        <c:ptCount val="1"/>
                        <c:pt idx="0">
                          <c:v>8</c:v>
                        </c:pt>
                      </c15:dlblFieldTableCache>
                    </c15:dlblFTEntry>
                  </c15:dlblFieldTable>
                  <c15:showDataLabelsRange val="0"/>
                </c:ext>
              </c:extLst>
            </c:dLbl>
            <c:dLbl>
              <c:idx val="3"/>
              <c:layout/>
              <c:tx>
                <c:rich>
                  <a:bodyPr/>
                  <a:lstStyle/>
                  <a:p>
                    <a:fld id="{D2D5C9ED-0C40-46A1-BC57-A8C70112F9C5}"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1F6-4F54-ACCC-1A37F8C4DD2A}"/>
                </c:ext>
                <c:ext xmlns:c15="http://schemas.microsoft.com/office/drawing/2012/chart" uri="{CE6537A1-D6FC-4f65-9D91-7224C49458BB}">
                  <c15:layout/>
                  <c15:dlblFieldTable>
                    <c15:dlblFTEntry>
                      <c15:txfldGUID>{D2D5C9ED-0C40-46A1-BC57-A8C70112F9C5}</c15:txfldGUID>
                      <c15:f>Sheet1!$D$5</c15:f>
                      <c15:dlblFieldTableCache>
                        <c:ptCount val="1"/>
                        <c:pt idx="0">
                          <c:v>4</c:v>
                        </c:pt>
                      </c15:dlblFieldTableCache>
                    </c15:dlblFTEntry>
                  </c15:dlblFieldTable>
                  <c15:showDataLabelsRange val="0"/>
                </c:ext>
              </c:extLst>
            </c:dLbl>
            <c:dLbl>
              <c:idx val="4"/>
              <c:layout/>
              <c:tx>
                <c:rich>
                  <a:bodyPr/>
                  <a:lstStyle/>
                  <a:p>
                    <a:fld id="{BAE0FD24-554E-4785-AFEC-2C65AC90927F}"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31F6-4F54-ACCC-1A37F8C4DD2A}"/>
                </c:ext>
                <c:ext xmlns:c15="http://schemas.microsoft.com/office/drawing/2012/chart" uri="{CE6537A1-D6FC-4f65-9D91-7224C49458BB}">
                  <c15:layout/>
                  <c15:dlblFieldTable>
                    <c15:dlblFTEntry>
                      <c15:txfldGUID>{BAE0FD24-554E-4785-AFEC-2C65AC90927F}</c15:txfldGUID>
                      <c15:f>Sheet1!$D$6</c15:f>
                      <c15:dlblFieldTableCache>
                        <c:ptCount val="1"/>
                        <c:pt idx="0">
                          <c:v>4</c:v>
                        </c:pt>
                      </c15:dlblFieldTableCache>
                    </c15:dlblFTEntry>
                  </c15:dlblFieldTable>
                  <c15:showDataLabelsRange val="0"/>
                </c:ext>
              </c:extLst>
            </c:dLbl>
            <c:dLbl>
              <c:idx val="5"/>
              <c:layout/>
              <c:tx>
                <c:rich>
                  <a:bodyPr/>
                  <a:lstStyle/>
                  <a:p>
                    <a:fld id="{884ECC04-2DEA-41C4-9163-DACF808B89A5}"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31F6-4F54-ACCC-1A37F8C4DD2A}"/>
                </c:ext>
                <c:ext xmlns:c15="http://schemas.microsoft.com/office/drawing/2012/chart" uri="{CE6537A1-D6FC-4f65-9D91-7224C49458BB}">
                  <c15:layout/>
                  <c15:dlblFieldTable>
                    <c15:dlblFTEntry>
                      <c15:txfldGUID>{884ECC04-2DEA-41C4-9163-DACF808B89A5}</c15:txfldGUID>
                      <c15:f>Sheet1!$D$7</c15:f>
                      <c15:dlblFieldTableCache>
                        <c:ptCount val="1"/>
                        <c:pt idx="0">
                          <c:v>6</c:v>
                        </c:pt>
                      </c15:dlblFieldTableCache>
                    </c15:dlblFTEntry>
                  </c15:dlblFieldTable>
                  <c15:showDataLabelsRange val="0"/>
                </c:ext>
              </c:extLst>
            </c:dLbl>
            <c:dLbl>
              <c:idx val="6"/>
              <c:layout/>
              <c:tx>
                <c:rich>
                  <a:bodyPr/>
                  <a:lstStyle/>
                  <a:p>
                    <a:fld id="{110B00C3-0EB4-4C79-A9E8-FC53A0744111}"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31F6-4F54-ACCC-1A37F8C4DD2A}"/>
                </c:ext>
                <c:ext xmlns:c15="http://schemas.microsoft.com/office/drawing/2012/chart" uri="{CE6537A1-D6FC-4f65-9D91-7224C49458BB}">
                  <c15:layout/>
                  <c15:dlblFieldTable>
                    <c15:dlblFTEntry>
                      <c15:txfldGUID>{110B00C3-0EB4-4C79-A9E8-FC53A0744111}</c15:txfldGUID>
                      <c15:f>Sheet1!$D$8</c15:f>
                      <c15:dlblFieldTableCache>
                        <c:ptCount val="1"/>
                        <c:pt idx="0">
                          <c:v>9</c:v>
                        </c:pt>
                      </c15:dlblFieldTableCache>
                    </c15:dlblFTEntry>
                  </c15:dlblFieldTable>
                  <c15:showDataLabelsRange val="0"/>
                </c:ext>
              </c:extLst>
            </c:dLbl>
            <c:dLbl>
              <c:idx val="7"/>
              <c:layout/>
              <c:tx>
                <c:rich>
                  <a:bodyPr/>
                  <a:lstStyle/>
                  <a:p>
                    <a:fld id="{8DF1C43F-4938-4980-B8D7-38617FA21ABC}"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31F6-4F54-ACCC-1A37F8C4DD2A}"/>
                </c:ext>
                <c:ext xmlns:c15="http://schemas.microsoft.com/office/drawing/2012/chart" uri="{CE6537A1-D6FC-4f65-9D91-7224C49458BB}">
                  <c15:layout/>
                  <c15:dlblFieldTable>
                    <c15:dlblFTEntry>
                      <c15:txfldGUID>{8DF1C43F-4938-4980-B8D7-38617FA21ABC}</c15:txfldGUID>
                      <c15:f>Sheet1!$D$9</c15:f>
                      <c15:dlblFieldTableCache>
                        <c:ptCount val="1"/>
                        <c:pt idx="0">
                          <c:v>8</c:v>
                        </c:pt>
                      </c15:dlblFieldTableCache>
                    </c15:dlblFTEntry>
                  </c15:dlblFieldTable>
                  <c15:showDataLabelsRange val="0"/>
                </c:ext>
              </c:extLst>
            </c:dLbl>
            <c:dLbl>
              <c:idx val="8"/>
              <c:layout/>
              <c:tx>
                <c:rich>
                  <a:bodyPr/>
                  <a:lstStyle/>
                  <a:p>
                    <a:fld id="{664EEFF2-8084-4473-B069-E7A6679D4E80}"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31F6-4F54-ACCC-1A37F8C4DD2A}"/>
                </c:ext>
                <c:ext xmlns:c15="http://schemas.microsoft.com/office/drawing/2012/chart" uri="{CE6537A1-D6FC-4f65-9D91-7224C49458BB}">
                  <c15:layout/>
                  <c15:dlblFieldTable>
                    <c15:dlblFTEntry>
                      <c15:txfldGUID>{664EEFF2-8084-4473-B069-E7A6679D4E80}</c15:txfldGUID>
                      <c15:f>Sheet1!$D$10</c15:f>
                      <c15:dlblFieldTableCache>
                        <c:ptCount val="1"/>
                        <c:pt idx="0">
                          <c:v>10</c:v>
                        </c:pt>
                      </c15:dlblFieldTableCache>
                    </c15:dlblFTEntry>
                  </c15:dlblFieldTable>
                  <c15:showDataLabelsRange val="0"/>
                </c:ext>
              </c:extLst>
            </c:dLbl>
            <c:dLbl>
              <c:idx val="9"/>
              <c:layout/>
              <c:tx>
                <c:rich>
                  <a:bodyPr/>
                  <a:lstStyle/>
                  <a:p>
                    <a:fld id="{0344B0D4-577A-4113-B826-4BF72165033D}"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31F6-4F54-ACCC-1A37F8C4DD2A}"/>
                </c:ext>
                <c:ext xmlns:c15="http://schemas.microsoft.com/office/drawing/2012/chart" uri="{CE6537A1-D6FC-4f65-9D91-7224C49458BB}">
                  <c15:layout/>
                  <c15:dlblFieldTable>
                    <c15:dlblFTEntry>
                      <c15:txfldGUID>{0344B0D4-577A-4113-B826-4BF72165033D}</c15:txfldGUID>
                      <c15:f>Sheet1!$D$11</c15:f>
                      <c15:dlblFieldTableCache>
                        <c:ptCount val="1"/>
                        <c:pt idx="0">
                          <c:v>10</c:v>
                        </c:pt>
                      </c15:dlblFieldTableCache>
                    </c15:dlblFTEntry>
                  </c15:dlblFieldTable>
                  <c15:showDataLabelsRange val="0"/>
                </c:ext>
              </c:extLst>
            </c:dLbl>
            <c:dLbl>
              <c:idx val="10"/>
              <c:layout/>
              <c:tx>
                <c:rich>
                  <a:bodyPr/>
                  <a:lstStyle/>
                  <a:p>
                    <a:fld id="{80351EF7-5CA3-4845-877F-2F518EB8238D}" type="CELLREF">
                      <a:rPr lang="en-US" b="1" smtClean="0">
                        <a:solidFill>
                          <a:schemeClr val="bg1"/>
                        </a:solidFill>
                      </a:rPr>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31F6-4F54-ACCC-1A37F8C4DD2A}"/>
                </c:ext>
                <c:ext xmlns:c15="http://schemas.microsoft.com/office/drawing/2012/chart" uri="{CE6537A1-D6FC-4f65-9D91-7224C49458BB}">
                  <c15:layout/>
                  <c15:dlblFieldTable>
                    <c15:dlblFTEntry>
                      <c15:txfldGUID>{80351EF7-5CA3-4845-877F-2F518EB8238D}</c15:txfldGUID>
                      <c15:f>Sheet1!$D$12</c15:f>
                      <c15:dlblFieldTableCache>
                        <c:ptCount val="1"/>
                        <c:pt idx="0">
                          <c:v>20</c:v>
                        </c:pt>
                      </c15:dlblFieldTableCache>
                    </c15:dlblFTEntry>
                  </c15:dlblFieldTable>
                  <c15:showDataLabelsRange val="0"/>
                </c:ext>
              </c:extLst>
            </c:dLbl>
            <c:numFmt formatCode="#,##0" sourceLinked="0"/>
            <c:spPr>
              <a:noFill/>
              <a:ln>
                <a:noFill/>
              </a:ln>
              <a:effectLst/>
            </c:spPr>
            <c:txPr>
              <a:bodyPr/>
              <a:lstStyle/>
              <a:p>
                <a:pPr>
                  <a:defRPr sz="1200"/>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Sheet1!$A$2:$A$12</c:f>
              <c:strCache>
                <c:ptCount val="11"/>
                <c:pt idx="0">
                  <c:v>SWE</c:v>
                </c:pt>
                <c:pt idx="1">
                  <c:v>NOR</c:v>
                </c:pt>
                <c:pt idx="2">
                  <c:v>FR</c:v>
                </c:pt>
                <c:pt idx="3">
                  <c:v>UK</c:v>
                </c:pt>
                <c:pt idx="4">
                  <c:v>NZ</c:v>
                </c:pt>
                <c:pt idx="5">
                  <c:v>NET</c:v>
                </c:pt>
                <c:pt idx="6">
                  <c:v>SWIZ</c:v>
                </c:pt>
                <c:pt idx="7">
                  <c:v>CAN</c:v>
                </c:pt>
                <c:pt idx="8">
                  <c:v>GER</c:v>
                </c:pt>
                <c:pt idx="9">
                  <c:v>AUS</c:v>
                </c:pt>
                <c:pt idx="10">
                  <c:v>US</c:v>
                </c:pt>
              </c:strCache>
            </c:strRef>
          </c:cat>
          <c:val>
            <c:numRef>
              <c:f>Sheet1!$C$2:$C$12</c:f>
              <c:numCache>
                <c:formatCode>0</c:formatCode>
                <c:ptCount val="11"/>
                <c:pt idx="0">
                  <c:v>-3</c:v>
                </c:pt>
                <c:pt idx="1">
                  <c:v>-2</c:v>
                </c:pt>
                <c:pt idx="2">
                  <c:v>-8</c:v>
                </c:pt>
                <c:pt idx="3">
                  <c:v>-4</c:v>
                </c:pt>
                <c:pt idx="4">
                  <c:v>-4</c:v>
                </c:pt>
                <c:pt idx="5">
                  <c:v>-6</c:v>
                </c:pt>
                <c:pt idx="6">
                  <c:v>-9</c:v>
                </c:pt>
                <c:pt idx="7">
                  <c:v>-8</c:v>
                </c:pt>
                <c:pt idx="8">
                  <c:v>-10</c:v>
                </c:pt>
                <c:pt idx="9">
                  <c:v>-10</c:v>
                </c:pt>
                <c:pt idx="10">
                  <c:v>-20</c:v>
                </c:pt>
              </c:numCache>
            </c:numRef>
          </c:val>
          <c:extLst xmlns:c16r2="http://schemas.microsoft.com/office/drawing/2015/06/chart">
            <c:ext xmlns:c16="http://schemas.microsoft.com/office/drawing/2014/chart" uri="{C3380CC4-5D6E-409C-BE32-E72D297353CC}">
              <c16:uniqueId val="{0000000B-31F6-4F54-ACCC-1A37F8C4DD2A}"/>
            </c:ext>
          </c:extLst>
        </c:ser>
        <c:ser>
          <c:idx val="4"/>
          <c:order val="1"/>
          <c:tx>
            <c:strRef>
              <c:f>Sheet1!$B$1</c:f>
              <c:strCache>
                <c:ptCount val="1"/>
                <c:pt idx="0">
                  <c:v>High-need</c:v>
                </c:pt>
              </c:strCache>
            </c:strRef>
          </c:tx>
          <c:spPr>
            <a:solidFill>
              <a:schemeClr val="accent2"/>
            </a:solidFill>
            <a:ln w="9525">
              <a:noFill/>
              <a:prstDash val="solid"/>
            </a:ln>
          </c:spPr>
          <c:invertIfNegative val="0"/>
          <c:dLbls>
            <c:spPr>
              <a:noFill/>
              <a:ln>
                <a:noFill/>
              </a:ln>
              <a:effectLst/>
            </c:spPr>
            <c:txPr>
              <a:bodyPr/>
              <a:lstStyle/>
              <a:p>
                <a:pPr>
                  <a:defRPr sz="1200"/>
                </a:pPr>
                <a:endParaRPr lang="en-US"/>
              </a:p>
            </c:txPr>
            <c:dLblPos val="inBase"/>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layout/>
                <c15:showLeaderLines val="1"/>
              </c:ext>
            </c:extLst>
          </c:dLbls>
          <c:cat>
            <c:strRef>
              <c:f>Sheet1!$A$2:$A$12</c:f>
              <c:strCache>
                <c:ptCount val="11"/>
                <c:pt idx="0">
                  <c:v>SWE</c:v>
                </c:pt>
                <c:pt idx="1">
                  <c:v>NOR</c:v>
                </c:pt>
                <c:pt idx="2">
                  <c:v>FR</c:v>
                </c:pt>
                <c:pt idx="3">
                  <c:v>UK</c:v>
                </c:pt>
                <c:pt idx="4">
                  <c:v>NZ</c:v>
                </c:pt>
                <c:pt idx="5">
                  <c:v>NET</c:v>
                </c:pt>
                <c:pt idx="6">
                  <c:v>SWIZ</c:v>
                </c:pt>
                <c:pt idx="7">
                  <c:v>CAN</c:v>
                </c:pt>
                <c:pt idx="8">
                  <c:v>GER</c:v>
                </c:pt>
                <c:pt idx="9">
                  <c:v>AUS</c:v>
                </c:pt>
                <c:pt idx="10">
                  <c:v>US</c:v>
                </c:pt>
              </c:strCache>
            </c:strRef>
          </c:cat>
          <c:val>
            <c:numRef>
              <c:f>Sheet1!$B$2:$B$12</c:f>
              <c:numCache>
                <c:formatCode>General</c:formatCode>
                <c:ptCount val="11"/>
                <c:pt idx="0">
                  <c:v>6</c:v>
                </c:pt>
                <c:pt idx="1">
                  <c:v>7</c:v>
                </c:pt>
                <c:pt idx="2">
                  <c:v>11</c:v>
                </c:pt>
                <c:pt idx="3">
                  <c:v>11</c:v>
                </c:pt>
                <c:pt idx="4">
                  <c:v>13</c:v>
                </c:pt>
                <c:pt idx="5">
                  <c:v>14</c:v>
                </c:pt>
                <c:pt idx="6">
                  <c:v>14</c:v>
                </c:pt>
                <c:pt idx="7">
                  <c:v>17</c:v>
                </c:pt>
                <c:pt idx="8">
                  <c:v>23</c:v>
                </c:pt>
                <c:pt idx="9">
                  <c:v>26</c:v>
                </c:pt>
                <c:pt idx="10">
                  <c:v>32</c:v>
                </c:pt>
              </c:numCache>
            </c:numRef>
          </c:val>
          <c:extLst xmlns:c16r2="http://schemas.microsoft.com/office/drawing/2015/06/chart">
            <c:ext xmlns:c16="http://schemas.microsoft.com/office/drawing/2014/chart" uri="{C3380CC4-5D6E-409C-BE32-E72D297353CC}">
              <c16:uniqueId val="{0000000C-31F6-4F54-ACCC-1A37F8C4DD2A}"/>
            </c:ext>
          </c:extLst>
        </c:ser>
        <c:dLbls>
          <c:showLegendKey val="0"/>
          <c:showVal val="0"/>
          <c:showCatName val="0"/>
          <c:showSerName val="0"/>
          <c:showPercent val="0"/>
          <c:showBubbleSize val="0"/>
        </c:dLbls>
        <c:gapWidth val="10"/>
        <c:overlap val="100"/>
        <c:axId val="494133168"/>
        <c:axId val="538794256"/>
      </c:barChart>
      <c:catAx>
        <c:axId val="494133168"/>
        <c:scaling>
          <c:orientation val="minMax"/>
        </c:scaling>
        <c:delete val="0"/>
        <c:axPos val="l"/>
        <c:numFmt formatCode="General" sourceLinked="1"/>
        <c:majorTickMark val="out"/>
        <c:minorTickMark val="none"/>
        <c:tickLblPos val="none"/>
        <c:spPr>
          <a:ln w="3764">
            <a:noFill/>
            <a:prstDash val="solid"/>
          </a:ln>
        </c:spPr>
        <c:txPr>
          <a:bodyPr rot="0" vert="horz"/>
          <a:lstStyle/>
          <a:p>
            <a:pPr>
              <a:defRPr/>
            </a:pPr>
            <a:endParaRPr lang="en-US"/>
          </a:p>
        </c:txPr>
        <c:crossAx val="538794256"/>
        <c:crosses val="autoZero"/>
        <c:auto val="1"/>
        <c:lblAlgn val="ctr"/>
        <c:lblOffset val="100"/>
        <c:noMultiLvlLbl val="0"/>
      </c:catAx>
      <c:valAx>
        <c:axId val="538794256"/>
        <c:scaling>
          <c:orientation val="minMax"/>
        </c:scaling>
        <c:delete val="1"/>
        <c:axPos val="b"/>
        <c:numFmt formatCode="0" sourceLinked="0"/>
        <c:majorTickMark val="none"/>
        <c:minorTickMark val="none"/>
        <c:tickLblPos val="nextTo"/>
        <c:crossAx val="494133168"/>
        <c:crossesAt val="1"/>
        <c:crossBetween val="between"/>
      </c:valAx>
      <c:spPr>
        <a:noFill/>
        <a:ln w="25400">
          <a:noFill/>
        </a:ln>
      </c:spPr>
    </c:plotArea>
    <c:plotVisOnly val="1"/>
    <c:dispBlanksAs val="gap"/>
    <c:showDLblsOverMax val="0"/>
  </c:chart>
  <c:spPr>
    <a:noFill/>
    <a:ln>
      <a:noFill/>
    </a:ln>
  </c:spPr>
  <c:txPr>
    <a:bodyPr/>
    <a:lstStyle/>
    <a:p>
      <a:pPr>
        <a:defRPr sz="1097" b="1" i="0" u="none" strike="noStrike" baseline="0">
          <a:solidFill>
            <a:schemeClr val="bg1"/>
          </a:solidFill>
          <a:latin typeface="+mn-lt"/>
          <a:ea typeface="Arial"/>
          <a:cs typeface="Arial"/>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466820905915E-2"/>
          <c:y val="2.3277243046263701E-2"/>
          <c:w val="0.89778463561490696"/>
          <c:h val="0.91783547808285904"/>
        </c:manualLayout>
      </c:layout>
      <c:barChart>
        <c:barDir val="bar"/>
        <c:grouping val="stacked"/>
        <c:varyColors val="0"/>
        <c:ser>
          <c:idx val="0"/>
          <c:order val="0"/>
          <c:tx>
            <c:strRef>
              <c:f>Sheet1!$C$1</c:f>
              <c:strCache>
                <c:ptCount val="1"/>
                <c:pt idx="0">
                  <c:v>Not high-need</c:v>
                </c:pt>
              </c:strCache>
            </c:strRef>
          </c:tx>
          <c:spPr>
            <a:solidFill>
              <a:schemeClr val="accent1"/>
            </a:solidFill>
            <a:ln>
              <a:noFill/>
            </a:ln>
          </c:spPr>
          <c:invertIfNegative val="0"/>
          <c:dLbls>
            <c:dLbl>
              <c:idx val="0"/>
              <c:layout/>
              <c:tx>
                <c:rich>
                  <a:bodyPr/>
                  <a:lstStyle/>
                  <a:p>
                    <a:fld id="{3E6D663B-6651-4FA1-B7A9-E7F8CC5AFADF}"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60A-4909-85F7-33F25F7A4096}"/>
                </c:ext>
                <c:ext xmlns:c15="http://schemas.microsoft.com/office/drawing/2012/chart" uri="{CE6537A1-D6FC-4f65-9D91-7224C49458BB}">
                  <c15:layout/>
                  <c15:dlblFieldTable>
                    <c15:dlblFTEntry>
                      <c15:txfldGUID>{3E6D663B-6651-4FA1-B7A9-E7F8CC5AFADF}</c15:txfldGUID>
                      <c15:f>Sheet1!$D$2</c15:f>
                      <c15:dlblFieldTableCache>
                        <c:ptCount val="1"/>
                        <c:pt idx="0">
                          <c:v>3</c:v>
                        </c:pt>
                      </c15:dlblFieldTableCache>
                    </c15:dlblFTEntry>
                  </c15:dlblFieldTable>
                  <c15:showDataLabelsRange val="0"/>
                </c:ext>
              </c:extLst>
            </c:dLbl>
            <c:dLbl>
              <c:idx val="1"/>
              <c:layout/>
              <c:tx>
                <c:rich>
                  <a:bodyPr/>
                  <a:lstStyle/>
                  <a:p>
                    <a:r>
                      <a:rPr lang="en-US" dirty="0" smtClean="0"/>
                      <a:t>5</a:t>
                    </a:r>
                    <a:endParaRPr lang="en-US" dirty="0"/>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60A-4909-85F7-33F25F7A4096}"/>
                </c:ext>
                <c:ext xmlns:c15="http://schemas.microsoft.com/office/drawing/2012/chart" uri="{CE6537A1-D6FC-4f65-9D91-7224C49458BB}">
                  <c15:layout/>
                </c:ext>
              </c:extLst>
            </c:dLbl>
            <c:dLbl>
              <c:idx val="2"/>
              <c:layout/>
              <c:tx>
                <c:rich>
                  <a:bodyPr/>
                  <a:lstStyle/>
                  <a:p>
                    <a:fld id="{FD8172E0-551D-43FF-B6F1-9637C1EDFC19}"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660A-4909-85F7-33F25F7A4096}"/>
                </c:ext>
                <c:ext xmlns:c15="http://schemas.microsoft.com/office/drawing/2012/chart" uri="{CE6537A1-D6FC-4f65-9D91-7224C49458BB}">
                  <c15:layout/>
                  <c15:dlblFieldTable>
                    <c15:dlblFTEntry>
                      <c15:txfldGUID>{FD8172E0-551D-43FF-B6F1-9637C1EDFC19}</c15:txfldGUID>
                      <c15:f>Sheet1!$D$4</c15:f>
                      <c15:dlblFieldTableCache>
                        <c:ptCount val="1"/>
                        <c:pt idx="0">
                          <c:v>3</c:v>
                        </c:pt>
                      </c15:dlblFieldTableCache>
                    </c15:dlblFTEntry>
                  </c15:dlblFieldTable>
                  <c15:showDataLabelsRange val="0"/>
                </c:ext>
              </c:extLst>
            </c:dLbl>
            <c:dLbl>
              <c:idx val="3"/>
              <c:layout/>
              <c:tx>
                <c:rich>
                  <a:bodyPr/>
                  <a:lstStyle/>
                  <a:p>
                    <a:fld id="{D2D5C9ED-0C40-46A1-BC57-A8C70112F9C5}"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60A-4909-85F7-33F25F7A4096}"/>
                </c:ext>
                <c:ext xmlns:c15="http://schemas.microsoft.com/office/drawing/2012/chart" uri="{CE6537A1-D6FC-4f65-9D91-7224C49458BB}">
                  <c15:layout/>
                  <c15:dlblFieldTable>
                    <c15:dlblFTEntry>
                      <c15:txfldGUID>{D2D5C9ED-0C40-46A1-BC57-A8C70112F9C5}</c15:txfldGUID>
                      <c15:f>Sheet1!$D$5</c15:f>
                      <c15:dlblFieldTableCache>
                        <c:ptCount val="1"/>
                        <c:pt idx="0">
                          <c:v>2</c:v>
                        </c:pt>
                      </c15:dlblFieldTableCache>
                    </c15:dlblFTEntry>
                  </c15:dlblFieldTable>
                  <c15:showDataLabelsRange val="0"/>
                </c:ext>
              </c:extLst>
            </c:dLbl>
            <c:dLbl>
              <c:idx val="4"/>
              <c:layout/>
              <c:tx>
                <c:rich>
                  <a:bodyPr/>
                  <a:lstStyle/>
                  <a:p>
                    <a:fld id="{BAE0FD24-554E-4785-AFEC-2C65AC90927F}"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660A-4909-85F7-33F25F7A4096}"/>
                </c:ext>
                <c:ext xmlns:c15="http://schemas.microsoft.com/office/drawing/2012/chart" uri="{CE6537A1-D6FC-4f65-9D91-7224C49458BB}">
                  <c15:layout/>
                  <c15:dlblFieldTable>
                    <c15:dlblFTEntry>
                      <c15:txfldGUID>{BAE0FD24-554E-4785-AFEC-2C65AC90927F}</c15:txfldGUID>
                      <c15:f>Sheet1!$D$6</c15:f>
                      <c15:dlblFieldTableCache>
                        <c:ptCount val="1"/>
                        <c:pt idx="0">
                          <c:v>7</c:v>
                        </c:pt>
                      </c15:dlblFieldTableCache>
                    </c15:dlblFTEntry>
                  </c15:dlblFieldTable>
                  <c15:showDataLabelsRange val="0"/>
                </c:ext>
              </c:extLst>
            </c:dLbl>
            <c:dLbl>
              <c:idx val="5"/>
              <c:layout/>
              <c:tx>
                <c:rich>
                  <a:bodyPr/>
                  <a:lstStyle/>
                  <a:p>
                    <a:fld id="{884ECC04-2DEA-41C4-9163-DACF808B89A5}"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660A-4909-85F7-33F25F7A4096}"/>
                </c:ext>
                <c:ext xmlns:c15="http://schemas.microsoft.com/office/drawing/2012/chart" uri="{CE6537A1-D6FC-4f65-9D91-7224C49458BB}">
                  <c15:layout/>
                  <c15:dlblFieldTable>
                    <c15:dlblFTEntry>
                      <c15:txfldGUID>{884ECC04-2DEA-41C4-9163-DACF808B89A5}</c15:txfldGUID>
                      <c15:f>Sheet1!$D$7</c15:f>
                      <c15:dlblFieldTableCache>
                        <c:ptCount val="1"/>
                        <c:pt idx="0">
                          <c:v>10</c:v>
                        </c:pt>
                      </c15:dlblFieldTableCache>
                    </c15:dlblFTEntry>
                  </c15:dlblFieldTable>
                  <c15:showDataLabelsRange val="0"/>
                </c:ext>
              </c:extLst>
            </c:dLbl>
            <c:dLbl>
              <c:idx val="6"/>
              <c:layout/>
              <c:tx>
                <c:rich>
                  <a:bodyPr/>
                  <a:lstStyle/>
                  <a:p>
                    <a:fld id="{110B00C3-0EB4-4C79-A9E8-FC53A0744111}"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660A-4909-85F7-33F25F7A4096}"/>
                </c:ext>
                <c:ext xmlns:c15="http://schemas.microsoft.com/office/drawing/2012/chart" uri="{CE6537A1-D6FC-4f65-9D91-7224C49458BB}">
                  <c15:layout/>
                  <c15:dlblFieldTable>
                    <c15:dlblFTEntry>
                      <c15:txfldGUID>{110B00C3-0EB4-4C79-A9E8-FC53A0744111}</c15:txfldGUID>
                      <c15:f>Sheet1!$D$8</c15:f>
                      <c15:dlblFieldTableCache>
                        <c:ptCount val="1"/>
                        <c:pt idx="0">
                          <c:v>6</c:v>
                        </c:pt>
                      </c15:dlblFieldTableCache>
                    </c15:dlblFTEntry>
                  </c15:dlblFieldTable>
                  <c15:showDataLabelsRange val="0"/>
                </c:ext>
              </c:extLst>
            </c:dLbl>
            <c:dLbl>
              <c:idx val="7"/>
              <c:layout/>
              <c:tx>
                <c:rich>
                  <a:bodyPr/>
                  <a:lstStyle/>
                  <a:p>
                    <a:fld id="{8DF1C43F-4938-4980-B8D7-38617FA21ABC}"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660A-4909-85F7-33F25F7A4096}"/>
                </c:ext>
                <c:ext xmlns:c15="http://schemas.microsoft.com/office/drawing/2012/chart" uri="{CE6537A1-D6FC-4f65-9D91-7224C49458BB}">
                  <c15:layout/>
                  <c15:dlblFieldTable>
                    <c15:dlblFTEntry>
                      <c15:txfldGUID>{8DF1C43F-4938-4980-B8D7-38617FA21ABC}</c15:txfldGUID>
                      <c15:f>Sheet1!$D$9</c15:f>
                      <c15:dlblFieldTableCache>
                        <c:ptCount val="1"/>
                        <c:pt idx="0">
                          <c:v>9</c:v>
                        </c:pt>
                      </c15:dlblFieldTableCache>
                    </c15:dlblFTEntry>
                  </c15:dlblFieldTable>
                  <c15:showDataLabelsRange val="0"/>
                </c:ext>
              </c:extLst>
            </c:dLbl>
            <c:dLbl>
              <c:idx val="8"/>
              <c:layout/>
              <c:tx>
                <c:rich>
                  <a:bodyPr/>
                  <a:lstStyle/>
                  <a:p>
                    <a:fld id="{664EEFF2-8084-4473-B069-E7A6679D4E80}"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660A-4909-85F7-33F25F7A4096}"/>
                </c:ext>
                <c:ext xmlns:c15="http://schemas.microsoft.com/office/drawing/2012/chart" uri="{CE6537A1-D6FC-4f65-9D91-7224C49458BB}">
                  <c15:layout/>
                  <c15:dlblFieldTable>
                    <c15:dlblFTEntry>
                      <c15:txfldGUID>{664EEFF2-8084-4473-B069-E7A6679D4E80}</c15:txfldGUID>
                      <c15:f>Sheet1!$D$10</c15:f>
                      <c15:dlblFieldTableCache>
                        <c:ptCount val="1"/>
                        <c:pt idx="0">
                          <c:v>9</c:v>
                        </c:pt>
                      </c15:dlblFieldTableCache>
                    </c15:dlblFTEntry>
                  </c15:dlblFieldTable>
                  <c15:showDataLabelsRange val="0"/>
                </c:ext>
              </c:extLst>
            </c:dLbl>
            <c:dLbl>
              <c:idx val="9"/>
              <c:layout/>
              <c:tx>
                <c:rich>
                  <a:bodyPr/>
                  <a:lstStyle/>
                  <a:p>
                    <a:fld id="{0344B0D4-577A-4113-B826-4BF72165033D}"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660A-4909-85F7-33F25F7A4096}"/>
                </c:ext>
                <c:ext xmlns:c15="http://schemas.microsoft.com/office/drawing/2012/chart" uri="{CE6537A1-D6FC-4f65-9D91-7224C49458BB}">
                  <c15:layout/>
                  <c15:dlblFieldTable>
                    <c15:dlblFTEntry>
                      <c15:txfldGUID>{0344B0D4-577A-4113-B826-4BF72165033D}</c15:txfldGUID>
                      <c15:f>Sheet1!$D$11</c15:f>
                      <c15:dlblFieldTableCache>
                        <c:ptCount val="1"/>
                        <c:pt idx="0">
                          <c:v>10</c:v>
                        </c:pt>
                      </c15:dlblFieldTableCache>
                    </c15:dlblFTEntry>
                  </c15:dlblFieldTable>
                  <c15:showDataLabelsRange val="0"/>
                </c:ext>
              </c:extLst>
            </c:dLbl>
            <c:dLbl>
              <c:idx val="10"/>
              <c:layout/>
              <c:tx>
                <c:rich>
                  <a:bodyPr/>
                  <a:lstStyle/>
                  <a:p>
                    <a:fld id="{80351EF7-5CA3-4845-877F-2F518EB8238D}" type="CELLREF">
                      <a:rPr lang="en-US" b="1" smtClean="0">
                        <a:solidFill>
                          <a:schemeClr val="bg1"/>
                        </a:solidFill>
                      </a:rPr>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660A-4909-85F7-33F25F7A4096}"/>
                </c:ext>
                <c:ext xmlns:c15="http://schemas.microsoft.com/office/drawing/2012/chart" uri="{CE6537A1-D6FC-4f65-9D91-7224C49458BB}">
                  <c15:layout/>
                  <c15:dlblFieldTable>
                    <c15:dlblFTEntry>
                      <c15:txfldGUID>{80351EF7-5CA3-4845-877F-2F518EB8238D}</c15:txfldGUID>
                      <c15:f>Sheet1!$D$12</c15:f>
                      <c15:dlblFieldTableCache>
                        <c:ptCount val="1"/>
                        <c:pt idx="0">
                          <c:v>16</c:v>
                        </c:pt>
                      </c15:dlblFieldTableCache>
                    </c15:dlblFTEntry>
                  </c15:dlblFieldTable>
                  <c15:showDataLabelsRange val="0"/>
                </c:ext>
              </c:extLst>
            </c:dLbl>
            <c:numFmt formatCode="#,##0" sourceLinked="0"/>
            <c:spPr>
              <a:noFill/>
              <a:ln>
                <a:noFill/>
              </a:ln>
              <a:effectLst/>
            </c:spPr>
            <c:txPr>
              <a:bodyPr wrap="square" lIns="38100" tIns="19050" rIns="38100" bIns="19050" anchor="ctr">
                <a:spAutoFit/>
              </a:bodyPr>
              <a:lstStyle/>
              <a:p>
                <a:pPr>
                  <a:defRPr sz="1400" b="1">
                    <a:solidFill>
                      <a:schemeClr val="bg1"/>
                    </a:solidFill>
                    <a:latin typeface="+mn-lt"/>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Sheet1!$A$2:$A$12</c:f>
              <c:strCache>
                <c:ptCount val="11"/>
                <c:pt idx="0">
                  <c:v>SWE</c:v>
                </c:pt>
                <c:pt idx="1">
                  <c:v>FR</c:v>
                </c:pt>
                <c:pt idx="2">
                  <c:v>NOR</c:v>
                </c:pt>
                <c:pt idx="3">
                  <c:v>UK</c:v>
                </c:pt>
                <c:pt idx="4">
                  <c:v>NET</c:v>
                </c:pt>
                <c:pt idx="5">
                  <c:v>SWIZ</c:v>
                </c:pt>
                <c:pt idx="6">
                  <c:v>CAN</c:v>
                </c:pt>
                <c:pt idx="7">
                  <c:v>GER</c:v>
                </c:pt>
                <c:pt idx="8">
                  <c:v>NZ</c:v>
                </c:pt>
                <c:pt idx="9">
                  <c:v>AUS</c:v>
                </c:pt>
                <c:pt idx="10">
                  <c:v>US</c:v>
                </c:pt>
              </c:strCache>
            </c:strRef>
          </c:cat>
          <c:val>
            <c:numRef>
              <c:f>Sheet1!$C$2:$C$12</c:f>
              <c:numCache>
                <c:formatCode>0</c:formatCode>
                <c:ptCount val="11"/>
                <c:pt idx="0">
                  <c:v>-3</c:v>
                </c:pt>
                <c:pt idx="1">
                  <c:v>-5</c:v>
                </c:pt>
                <c:pt idx="2">
                  <c:v>-3</c:v>
                </c:pt>
                <c:pt idx="3">
                  <c:v>-2</c:v>
                </c:pt>
                <c:pt idx="4">
                  <c:v>-7</c:v>
                </c:pt>
                <c:pt idx="5">
                  <c:v>-10</c:v>
                </c:pt>
                <c:pt idx="6">
                  <c:v>-6</c:v>
                </c:pt>
                <c:pt idx="7">
                  <c:v>-9</c:v>
                </c:pt>
                <c:pt idx="8">
                  <c:v>-9</c:v>
                </c:pt>
                <c:pt idx="9">
                  <c:v>-10</c:v>
                </c:pt>
                <c:pt idx="10">
                  <c:v>-16</c:v>
                </c:pt>
              </c:numCache>
            </c:numRef>
          </c:val>
          <c:extLst xmlns:c16r2="http://schemas.microsoft.com/office/drawing/2015/06/chart">
            <c:ext xmlns:c16="http://schemas.microsoft.com/office/drawing/2014/chart" uri="{C3380CC4-5D6E-409C-BE32-E72D297353CC}">
              <c16:uniqueId val="{0000000B-660A-4909-85F7-33F25F7A4096}"/>
            </c:ext>
          </c:extLst>
        </c:ser>
        <c:ser>
          <c:idx val="4"/>
          <c:order val="1"/>
          <c:tx>
            <c:strRef>
              <c:f>Sheet1!$B$1</c:f>
              <c:strCache>
                <c:ptCount val="1"/>
                <c:pt idx="0">
                  <c:v>High-need</c:v>
                </c:pt>
              </c:strCache>
            </c:strRef>
          </c:tx>
          <c:spPr>
            <a:solidFill>
              <a:schemeClr val="accent2"/>
            </a:solidFill>
            <a:ln w="9525">
              <a:noFill/>
              <a:prstDash val="solid"/>
            </a:ln>
          </c:spPr>
          <c:invertIfNegative val="0"/>
          <c:dLbls>
            <c:dLbl>
              <c:idx val="0"/>
              <c:layout>
                <c:manualLayout>
                  <c:x val="1.4950280461428201E-3"/>
                  <c:y val="-1.1485119215378999E-16"/>
                </c:manualLayout>
              </c:layout>
              <c:dLblPos val="ctr"/>
              <c:showLegendKey val="0"/>
              <c:showVal val="1"/>
              <c:showCatName val="0"/>
              <c:showSerName val="0"/>
              <c:showPercent val="0"/>
              <c:showBubbleSize val="0"/>
              <c:separator>
</c:separator>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400" b="1">
                    <a:solidFill>
                      <a:schemeClr val="bg1"/>
                    </a:solidFill>
                    <a:latin typeface="+mn-lt"/>
                  </a:defRPr>
                </a:pPr>
                <a:endParaRPr lang="en-US"/>
              </a:p>
            </c:txPr>
            <c:dLblPos val="inBase"/>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layout/>
                <c15:showLeaderLines val="1"/>
              </c:ext>
            </c:extLst>
          </c:dLbls>
          <c:cat>
            <c:strRef>
              <c:f>Sheet1!$A$2:$A$12</c:f>
              <c:strCache>
                <c:ptCount val="11"/>
                <c:pt idx="0">
                  <c:v>SWE</c:v>
                </c:pt>
                <c:pt idx="1">
                  <c:v>FR</c:v>
                </c:pt>
                <c:pt idx="2">
                  <c:v>NOR</c:v>
                </c:pt>
                <c:pt idx="3">
                  <c:v>UK</c:v>
                </c:pt>
                <c:pt idx="4">
                  <c:v>NET</c:v>
                </c:pt>
                <c:pt idx="5">
                  <c:v>SWIZ</c:v>
                </c:pt>
                <c:pt idx="6">
                  <c:v>CAN</c:v>
                </c:pt>
                <c:pt idx="7">
                  <c:v>GER</c:v>
                </c:pt>
                <c:pt idx="8">
                  <c:v>NZ</c:v>
                </c:pt>
                <c:pt idx="9">
                  <c:v>AUS</c:v>
                </c:pt>
                <c:pt idx="10">
                  <c:v>US</c:v>
                </c:pt>
              </c:strCache>
            </c:strRef>
          </c:cat>
          <c:val>
            <c:numRef>
              <c:f>Sheet1!$B$2:$B$12</c:f>
              <c:numCache>
                <c:formatCode>General</c:formatCode>
                <c:ptCount val="11"/>
                <c:pt idx="0">
                  <c:v>2</c:v>
                </c:pt>
                <c:pt idx="1">
                  <c:v>4</c:v>
                </c:pt>
                <c:pt idx="2">
                  <c:v>6</c:v>
                </c:pt>
                <c:pt idx="3">
                  <c:v>7</c:v>
                </c:pt>
                <c:pt idx="4">
                  <c:v>8</c:v>
                </c:pt>
                <c:pt idx="5">
                  <c:v>14</c:v>
                </c:pt>
                <c:pt idx="6">
                  <c:v>14</c:v>
                </c:pt>
                <c:pt idx="7">
                  <c:v>14</c:v>
                </c:pt>
                <c:pt idx="8">
                  <c:v>14</c:v>
                </c:pt>
                <c:pt idx="9">
                  <c:v>19</c:v>
                </c:pt>
                <c:pt idx="10">
                  <c:v>31</c:v>
                </c:pt>
              </c:numCache>
            </c:numRef>
          </c:val>
          <c:extLst xmlns:c16r2="http://schemas.microsoft.com/office/drawing/2015/06/chart">
            <c:ext xmlns:c16="http://schemas.microsoft.com/office/drawing/2014/chart" uri="{C3380CC4-5D6E-409C-BE32-E72D297353CC}">
              <c16:uniqueId val="{0000000C-660A-4909-85F7-33F25F7A4096}"/>
            </c:ext>
          </c:extLst>
        </c:ser>
        <c:dLbls>
          <c:showLegendKey val="0"/>
          <c:showVal val="0"/>
          <c:showCatName val="0"/>
          <c:showSerName val="0"/>
          <c:showPercent val="0"/>
          <c:showBubbleSize val="0"/>
        </c:dLbls>
        <c:gapWidth val="10"/>
        <c:overlap val="100"/>
        <c:axId val="537523240"/>
        <c:axId val="537522848"/>
      </c:barChart>
      <c:catAx>
        <c:axId val="537523240"/>
        <c:scaling>
          <c:orientation val="minMax"/>
        </c:scaling>
        <c:delete val="0"/>
        <c:axPos val="l"/>
        <c:numFmt formatCode="General" sourceLinked="1"/>
        <c:majorTickMark val="out"/>
        <c:minorTickMark val="none"/>
        <c:tickLblPos val="none"/>
        <c:spPr>
          <a:ln w="3764">
            <a:no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537522848"/>
        <c:crosses val="autoZero"/>
        <c:auto val="1"/>
        <c:lblAlgn val="ctr"/>
        <c:lblOffset val="100"/>
        <c:noMultiLvlLbl val="0"/>
      </c:catAx>
      <c:valAx>
        <c:axId val="537522848"/>
        <c:scaling>
          <c:orientation val="minMax"/>
          <c:min val="-40"/>
        </c:scaling>
        <c:delete val="1"/>
        <c:axPos val="b"/>
        <c:numFmt formatCode="0" sourceLinked="0"/>
        <c:majorTickMark val="none"/>
        <c:minorTickMark val="none"/>
        <c:tickLblPos val="nextTo"/>
        <c:crossAx val="537523240"/>
        <c:crossesAt val="1"/>
        <c:crossBetween val="between"/>
      </c:valAx>
      <c:spPr>
        <a:noFill/>
        <a:ln w="25400">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466820905915E-2"/>
          <c:y val="2.3277243046263701E-2"/>
          <c:w val="0.89778463561490696"/>
          <c:h val="0.91783547808285904"/>
        </c:manualLayout>
      </c:layout>
      <c:barChart>
        <c:barDir val="bar"/>
        <c:grouping val="stacked"/>
        <c:varyColors val="0"/>
        <c:ser>
          <c:idx val="0"/>
          <c:order val="0"/>
          <c:tx>
            <c:strRef>
              <c:f>Sheet1!$C$1</c:f>
              <c:strCache>
                <c:ptCount val="1"/>
                <c:pt idx="0">
                  <c:v>Not high-need</c:v>
                </c:pt>
              </c:strCache>
            </c:strRef>
          </c:tx>
          <c:spPr>
            <a:solidFill>
              <a:schemeClr val="accent1"/>
            </a:solidFill>
            <a:ln>
              <a:noFill/>
            </a:ln>
          </c:spPr>
          <c:invertIfNegative val="0"/>
          <c:dLbls>
            <c:dLbl>
              <c:idx val="0"/>
              <c:layout/>
              <c:tx>
                <c:rich>
                  <a:bodyPr/>
                  <a:lstStyle/>
                  <a:p>
                    <a:fld id="{3E6D663B-6651-4FA1-B7A9-E7F8CC5AFADF}"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B33-45AE-B996-C0AEC2C4E6B6}"/>
                </c:ext>
                <c:ext xmlns:c15="http://schemas.microsoft.com/office/drawing/2012/chart" uri="{CE6537A1-D6FC-4f65-9D91-7224C49458BB}">
                  <c15:layout/>
                  <c15:dlblFieldTable>
                    <c15:dlblFTEntry>
                      <c15:txfldGUID>{3E6D663B-6651-4FA1-B7A9-E7F8CC5AFADF}</c15:txfldGUID>
                      <c15:f>Sheet1!$D$2</c15:f>
                      <c15:dlblFieldTableCache>
                        <c:ptCount val="1"/>
                        <c:pt idx="0">
                          <c:v>9</c:v>
                        </c:pt>
                      </c15:dlblFieldTableCache>
                    </c15:dlblFTEntry>
                  </c15:dlblFieldTable>
                  <c15:showDataLabelsRange val="0"/>
                </c:ext>
              </c:extLst>
            </c:dLbl>
            <c:dLbl>
              <c:idx val="1"/>
              <c:layout/>
              <c:tx>
                <c:rich>
                  <a:bodyPr/>
                  <a:lstStyle/>
                  <a:p>
                    <a:fld id="{62B0853D-57B6-4C56-8825-344ADDA7A03C}"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B33-45AE-B996-C0AEC2C4E6B6}"/>
                </c:ext>
                <c:ext xmlns:c15="http://schemas.microsoft.com/office/drawing/2012/chart" uri="{CE6537A1-D6FC-4f65-9D91-7224C49458BB}">
                  <c15:layout/>
                  <c15:dlblFieldTable>
                    <c15:dlblFTEntry>
                      <c15:txfldGUID>{62B0853D-57B6-4C56-8825-344ADDA7A03C}</c15:txfldGUID>
                      <c15:f>Sheet1!$D$5</c15:f>
                      <c15:dlblFieldTableCache>
                        <c:ptCount val="1"/>
                        <c:pt idx="0">
                          <c:v>7</c:v>
                        </c:pt>
                      </c15:dlblFieldTableCache>
                    </c15:dlblFTEntry>
                  </c15:dlblFieldTable>
                  <c15:showDataLabelsRange val="0"/>
                </c:ext>
              </c:extLst>
            </c:dLbl>
            <c:dLbl>
              <c:idx val="2"/>
              <c:layout/>
              <c:tx>
                <c:rich>
                  <a:bodyPr/>
                  <a:lstStyle/>
                  <a:p>
                    <a:fld id="{FD8172E0-551D-43FF-B6F1-9637C1EDFC19}"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DB33-45AE-B996-C0AEC2C4E6B6}"/>
                </c:ext>
                <c:ext xmlns:c15="http://schemas.microsoft.com/office/drawing/2012/chart" uri="{CE6537A1-D6FC-4f65-9D91-7224C49458BB}">
                  <c15:layout/>
                  <c15:dlblFieldTable>
                    <c15:dlblFTEntry>
                      <c15:txfldGUID>{FD8172E0-551D-43FF-B6F1-9637C1EDFC19}</c15:txfldGUID>
                      <c15:f>Sheet1!$D$4</c15:f>
                      <c15:dlblFieldTableCache>
                        <c:ptCount val="1"/>
                        <c:pt idx="0">
                          <c:v>17</c:v>
                        </c:pt>
                      </c15:dlblFieldTableCache>
                    </c15:dlblFTEntry>
                  </c15:dlblFieldTable>
                  <c15:showDataLabelsRange val="0"/>
                </c:ext>
              </c:extLst>
            </c:dLbl>
            <c:dLbl>
              <c:idx val="3"/>
              <c:layout/>
              <c:tx>
                <c:rich>
                  <a:bodyPr/>
                  <a:lstStyle/>
                  <a:p>
                    <a:fld id="{D2D5C9ED-0C40-46A1-BC57-A8C70112F9C5}"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B33-45AE-B996-C0AEC2C4E6B6}"/>
                </c:ext>
                <c:ext xmlns:c15="http://schemas.microsoft.com/office/drawing/2012/chart" uri="{CE6537A1-D6FC-4f65-9D91-7224C49458BB}">
                  <c15:layout/>
                  <c15:dlblFieldTable>
                    <c15:dlblFTEntry>
                      <c15:txfldGUID>{D2D5C9ED-0C40-46A1-BC57-A8C70112F9C5}</c15:txfldGUID>
                      <c15:f>Sheet1!$D$5</c15:f>
                      <c15:dlblFieldTableCache>
                        <c:ptCount val="1"/>
                        <c:pt idx="0">
                          <c:v>7</c:v>
                        </c:pt>
                      </c15:dlblFieldTableCache>
                    </c15:dlblFTEntry>
                  </c15:dlblFieldTable>
                  <c15:showDataLabelsRange val="0"/>
                </c:ext>
              </c:extLst>
            </c:dLbl>
            <c:dLbl>
              <c:idx val="4"/>
              <c:layout/>
              <c:tx>
                <c:rich>
                  <a:bodyPr/>
                  <a:lstStyle/>
                  <a:p>
                    <a:fld id="{BAE0FD24-554E-4785-AFEC-2C65AC90927F}"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DB33-45AE-B996-C0AEC2C4E6B6}"/>
                </c:ext>
                <c:ext xmlns:c15="http://schemas.microsoft.com/office/drawing/2012/chart" uri="{CE6537A1-D6FC-4f65-9D91-7224C49458BB}">
                  <c15:layout/>
                  <c15:dlblFieldTable>
                    <c15:dlblFTEntry>
                      <c15:txfldGUID>{BAE0FD24-554E-4785-AFEC-2C65AC90927F}</c15:txfldGUID>
                      <c15:f>Sheet1!$D$6</c15:f>
                      <c15:dlblFieldTableCache>
                        <c:ptCount val="1"/>
                        <c:pt idx="0">
                          <c:v>13</c:v>
                        </c:pt>
                      </c15:dlblFieldTableCache>
                    </c15:dlblFTEntry>
                  </c15:dlblFieldTable>
                  <c15:showDataLabelsRange val="0"/>
                </c:ext>
              </c:extLst>
            </c:dLbl>
            <c:dLbl>
              <c:idx val="5"/>
              <c:layout/>
              <c:tx>
                <c:rich>
                  <a:bodyPr/>
                  <a:lstStyle/>
                  <a:p>
                    <a:fld id="{884ECC04-2DEA-41C4-9163-DACF808B89A5}"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B33-45AE-B996-C0AEC2C4E6B6}"/>
                </c:ext>
                <c:ext xmlns:c15="http://schemas.microsoft.com/office/drawing/2012/chart" uri="{CE6537A1-D6FC-4f65-9D91-7224C49458BB}">
                  <c15:layout/>
                  <c15:dlblFieldTable>
                    <c15:dlblFTEntry>
                      <c15:txfldGUID>{884ECC04-2DEA-41C4-9163-DACF808B89A5}</c15:txfldGUID>
                      <c15:f>Sheet1!$D$7</c15:f>
                      <c15:dlblFieldTableCache>
                        <c:ptCount val="1"/>
                        <c:pt idx="0">
                          <c:v>13</c:v>
                        </c:pt>
                      </c15:dlblFieldTableCache>
                    </c15:dlblFTEntry>
                  </c15:dlblFieldTable>
                  <c15:showDataLabelsRange val="0"/>
                </c:ext>
              </c:extLst>
            </c:dLbl>
            <c:dLbl>
              <c:idx val="6"/>
              <c:layout/>
              <c:tx>
                <c:rich>
                  <a:bodyPr/>
                  <a:lstStyle/>
                  <a:p>
                    <a:fld id="{110B00C3-0EB4-4C79-A9E8-FC53A0744111}"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DB33-45AE-B996-C0AEC2C4E6B6}"/>
                </c:ext>
                <c:ext xmlns:c15="http://schemas.microsoft.com/office/drawing/2012/chart" uri="{CE6537A1-D6FC-4f65-9D91-7224C49458BB}">
                  <c15:layout/>
                  <c15:dlblFieldTable>
                    <c15:dlblFTEntry>
                      <c15:txfldGUID>{110B00C3-0EB4-4C79-A9E8-FC53A0744111}</c15:txfldGUID>
                      <c15:f>Sheet1!$D$8</c15:f>
                      <c15:dlblFieldTableCache>
                        <c:ptCount val="1"/>
                        <c:pt idx="0">
                          <c:v>14</c:v>
                        </c:pt>
                      </c15:dlblFieldTableCache>
                    </c15:dlblFTEntry>
                  </c15:dlblFieldTable>
                  <c15:showDataLabelsRange val="0"/>
                </c:ext>
              </c:extLst>
            </c:dLbl>
            <c:dLbl>
              <c:idx val="7"/>
              <c:layout/>
              <c:tx>
                <c:rich>
                  <a:bodyPr/>
                  <a:lstStyle/>
                  <a:p>
                    <a:fld id="{8DF1C43F-4938-4980-B8D7-38617FA21ABC}"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DB33-45AE-B996-C0AEC2C4E6B6}"/>
                </c:ext>
                <c:ext xmlns:c15="http://schemas.microsoft.com/office/drawing/2012/chart" uri="{CE6537A1-D6FC-4f65-9D91-7224C49458BB}">
                  <c15:layout/>
                  <c15:dlblFieldTable>
                    <c15:dlblFTEntry>
                      <c15:txfldGUID>{8DF1C43F-4938-4980-B8D7-38617FA21ABC}</c15:txfldGUID>
                      <c15:f>Sheet1!$D$9</c15:f>
                      <c15:dlblFieldTableCache>
                        <c:ptCount val="1"/>
                        <c:pt idx="0">
                          <c:v>11</c:v>
                        </c:pt>
                      </c15:dlblFieldTableCache>
                    </c15:dlblFTEntry>
                  </c15:dlblFieldTable>
                  <c15:showDataLabelsRange val="0"/>
                </c:ext>
              </c:extLst>
            </c:dLbl>
            <c:dLbl>
              <c:idx val="8"/>
              <c:layout/>
              <c:tx>
                <c:rich>
                  <a:bodyPr/>
                  <a:lstStyle/>
                  <a:p>
                    <a:fld id="{664EEFF2-8084-4473-B069-E7A6679D4E80}"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DB33-45AE-B996-C0AEC2C4E6B6}"/>
                </c:ext>
                <c:ext xmlns:c15="http://schemas.microsoft.com/office/drawing/2012/chart" uri="{CE6537A1-D6FC-4f65-9D91-7224C49458BB}">
                  <c15:layout/>
                  <c15:dlblFieldTable>
                    <c15:dlblFTEntry>
                      <c15:txfldGUID>{664EEFF2-8084-4473-B069-E7A6679D4E80}</c15:txfldGUID>
                      <c15:f>Sheet1!$D$10</c15:f>
                      <c15:dlblFieldTableCache>
                        <c:ptCount val="1"/>
                        <c:pt idx="0">
                          <c:v>14</c:v>
                        </c:pt>
                      </c15:dlblFieldTableCache>
                    </c15:dlblFTEntry>
                  </c15:dlblFieldTable>
                  <c15:showDataLabelsRange val="0"/>
                </c:ext>
              </c:extLst>
            </c:dLbl>
            <c:dLbl>
              <c:idx val="9"/>
              <c:layout/>
              <c:tx>
                <c:rich>
                  <a:bodyPr/>
                  <a:lstStyle/>
                  <a:p>
                    <a:fld id="{0344B0D4-577A-4113-B826-4BF72165033D}"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DB33-45AE-B996-C0AEC2C4E6B6}"/>
                </c:ext>
                <c:ext xmlns:c15="http://schemas.microsoft.com/office/drawing/2012/chart" uri="{CE6537A1-D6FC-4f65-9D91-7224C49458BB}">
                  <c15:layout/>
                  <c15:dlblFieldTable>
                    <c15:dlblFTEntry>
                      <c15:txfldGUID>{0344B0D4-577A-4113-B826-4BF72165033D}</c15:txfldGUID>
                      <c15:f>Sheet1!$D$11</c15:f>
                      <c15:dlblFieldTableCache>
                        <c:ptCount val="1"/>
                        <c:pt idx="0">
                          <c:v>14</c:v>
                        </c:pt>
                      </c15:dlblFieldTableCache>
                    </c15:dlblFTEntry>
                  </c15:dlblFieldTable>
                  <c15:showDataLabelsRange val="0"/>
                </c:ext>
              </c:extLst>
            </c:dLbl>
            <c:dLbl>
              <c:idx val="10"/>
              <c:layout/>
              <c:tx>
                <c:rich>
                  <a:bodyPr/>
                  <a:lstStyle/>
                  <a:p>
                    <a:fld id="{80351EF7-5CA3-4845-877F-2F518EB8238D}" type="CELLREF">
                      <a:rPr lang="en-US" b="1" smtClean="0">
                        <a:solidFill>
                          <a:schemeClr val="bg1"/>
                        </a:solidFill>
                      </a:rPr>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DB33-45AE-B996-C0AEC2C4E6B6}"/>
                </c:ext>
                <c:ext xmlns:c15="http://schemas.microsoft.com/office/drawing/2012/chart" uri="{CE6537A1-D6FC-4f65-9D91-7224C49458BB}">
                  <c15:layout/>
                  <c15:dlblFieldTable>
                    <c15:dlblFTEntry>
                      <c15:txfldGUID>{80351EF7-5CA3-4845-877F-2F518EB8238D}</c15:txfldGUID>
                      <c15:f>Sheet1!$D$12</c15:f>
                      <c15:dlblFieldTableCache>
                        <c:ptCount val="1"/>
                        <c:pt idx="0">
                          <c:v>18</c:v>
                        </c:pt>
                      </c15:dlblFieldTableCache>
                    </c15:dlblFTEntry>
                  </c15:dlblFieldTable>
                  <c15:showDataLabelsRange val="0"/>
                </c:ext>
              </c:extLst>
            </c:dLbl>
            <c:numFmt formatCode="#,##0" sourceLinked="0"/>
            <c:spPr>
              <a:noFill/>
              <a:ln>
                <a:noFill/>
              </a:ln>
              <a:effectLst/>
            </c:spPr>
            <c:txPr>
              <a:bodyPr wrap="square" lIns="38100" tIns="19050" rIns="38100" bIns="19050" anchor="ctr">
                <a:spAutoFit/>
              </a:bodyPr>
              <a:lstStyle/>
              <a:p>
                <a:pPr>
                  <a:defRPr sz="1200" b="1">
                    <a:solidFill>
                      <a:schemeClr val="bg1"/>
                    </a:solidFill>
                    <a:latin typeface="+mn-lt"/>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Sheet1!$A$2:$A$12</c:f>
              <c:strCache>
                <c:ptCount val="11"/>
                <c:pt idx="0">
                  <c:v>SWE</c:v>
                </c:pt>
                <c:pt idx="1">
                  <c:v>NOR</c:v>
                </c:pt>
                <c:pt idx="2">
                  <c:v>UK</c:v>
                </c:pt>
                <c:pt idx="3">
                  <c:v>FR</c:v>
                </c:pt>
                <c:pt idx="4">
                  <c:v>NZ</c:v>
                </c:pt>
                <c:pt idx="5">
                  <c:v>SWIZ</c:v>
                </c:pt>
                <c:pt idx="6">
                  <c:v>CAN</c:v>
                </c:pt>
                <c:pt idx="7">
                  <c:v>US</c:v>
                </c:pt>
                <c:pt idx="8">
                  <c:v>GER</c:v>
                </c:pt>
                <c:pt idx="9">
                  <c:v>NET</c:v>
                </c:pt>
                <c:pt idx="10">
                  <c:v>AUS</c:v>
                </c:pt>
              </c:strCache>
            </c:strRef>
          </c:cat>
          <c:val>
            <c:numRef>
              <c:f>Sheet1!$C$2:$C$12</c:f>
              <c:numCache>
                <c:formatCode>0</c:formatCode>
                <c:ptCount val="11"/>
                <c:pt idx="0">
                  <c:v>-9</c:v>
                </c:pt>
                <c:pt idx="1">
                  <c:v>-12</c:v>
                </c:pt>
                <c:pt idx="2">
                  <c:v>-17</c:v>
                </c:pt>
                <c:pt idx="3">
                  <c:v>-7</c:v>
                </c:pt>
                <c:pt idx="4">
                  <c:v>-13</c:v>
                </c:pt>
                <c:pt idx="5">
                  <c:v>-13</c:v>
                </c:pt>
                <c:pt idx="6">
                  <c:v>-14</c:v>
                </c:pt>
                <c:pt idx="7">
                  <c:v>-11</c:v>
                </c:pt>
                <c:pt idx="8">
                  <c:v>-14</c:v>
                </c:pt>
                <c:pt idx="9">
                  <c:v>-14</c:v>
                </c:pt>
                <c:pt idx="10">
                  <c:v>-18</c:v>
                </c:pt>
              </c:numCache>
            </c:numRef>
          </c:val>
          <c:extLst xmlns:c16r2="http://schemas.microsoft.com/office/drawing/2015/06/chart">
            <c:ext xmlns:c16="http://schemas.microsoft.com/office/drawing/2014/chart" uri="{C3380CC4-5D6E-409C-BE32-E72D297353CC}">
              <c16:uniqueId val="{0000000B-DB33-45AE-B996-C0AEC2C4E6B6}"/>
            </c:ext>
          </c:extLst>
        </c:ser>
        <c:ser>
          <c:idx val="4"/>
          <c:order val="1"/>
          <c:tx>
            <c:strRef>
              <c:f>Sheet1!$B$1</c:f>
              <c:strCache>
                <c:ptCount val="1"/>
                <c:pt idx="0">
                  <c:v>High-need</c:v>
                </c:pt>
              </c:strCache>
            </c:strRef>
          </c:tx>
          <c:spPr>
            <a:solidFill>
              <a:schemeClr val="accent2"/>
            </a:solidFill>
            <a:ln w="9525">
              <a:noFill/>
              <a:prstDash val="solid"/>
            </a:ln>
          </c:spPr>
          <c:invertIfNegative val="0"/>
          <c:dLbls>
            <c:spPr>
              <a:noFill/>
              <a:ln>
                <a:noFill/>
              </a:ln>
              <a:effectLst/>
            </c:spPr>
            <c:txPr>
              <a:bodyPr wrap="square" lIns="38100" tIns="19050" rIns="38100" bIns="19050" anchor="ctr">
                <a:spAutoFit/>
              </a:bodyPr>
              <a:lstStyle/>
              <a:p>
                <a:pPr>
                  <a:defRPr sz="1200" b="1">
                    <a:solidFill>
                      <a:schemeClr val="bg1"/>
                    </a:solidFill>
                    <a:latin typeface="+mn-lt"/>
                  </a:defRPr>
                </a:pPr>
                <a:endParaRPr lang="en-US"/>
              </a:p>
            </c:txPr>
            <c:dLblPos val="inBase"/>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layout/>
                <c15:showLeaderLines val="1"/>
              </c:ext>
            </c:extLst>
          </c:dLbls>
          <c:cat>
            <c:strRef>
              <c:f>Sheet1!$A$2:$A$12</c:f>
              <c:strCache>
                <c:ptCount val="11"/>
                <c:pt idx="0">
                  <c:v>SWE</c:v>
                </c:pt>
                <c:pt idx="1">
                  <c:v>NOR</c:v>
                </c:pt>
                <c:pt idx="2">
                  <c:v>UK</c:v>
                </c:pt>
                <c:pt idx="3">
                  <c:v>FR</c:v>
                </c:pt>
                <c:pt idx="4">
                  <c:v>NZ</c:v>
                </c:pt>
                <c:pt idx="5">
                  <c:v>SWIZ</c:v>
                </c:pt>
                <c:pt idx="6">
                  <c:v>CAN</c:v>
                </c:pt>
                <c:pt idx="7">
                  <c:v>US</c:v>
                </c:pt>
                <c:pt idx="8">
                  <c:v>GER</c:v>
                </c:pt>
                <c:pt idx="9">
                  <c:v>NET</c:v>
                </c:pt>
                <c:pt idx="10">
                  <c:v>AUS</c:v>
                </c:pt>
              </c:strCache>
            </c:strRef>
          </c:cat>
          <c:val>
            <c:numRef>
              <c:f>Sheet1!$B$2:$B$12</c:f>
              <c:numCache>
                <c:formatCode>General</c:formatCode>
                <c:ptCount val="11"/>
                <c:pt idx="0">
                  <c:v>15</c:v>
                </c:pt>
                <c:pt idx="1">
                  <c:v>23</c:v>
                </c:pt>
                <c:pt idx="2">
                  <c:v>23</c:v>
                </c:pt>
                <c:pt idx="3">
                  <c:v>24</c:v>
                </c:pt>
                <c:pt idx="4">
                  <c:v>24</c:v>
                </c:pt>
                <c:pt idx="5">
                  <c:v>24</c:v>
                </c:pt>
                <c:pt idx="6">
                  <c:v>29</c:v>
                </c:pt>
                <c:pt idx="7">
                  <c:v>30</c:v>
                </c:pt>
                <c:pt idx="8">
                  <c:v>34</c:v>
                </c:pt>
                <c:pt idx="9">
                  <c:v>37</c:v>
                </c:pt>
                <c:pt idx="10">
                  <c:v>40</c:v>
                </c:pt>
              </c:numCache>
            </c:numRef>
          </c:val>
          <c:extLst xmlns:c16r2="http://schemas.microsoft.com/office/drawing/2015/06/chart">
            <c:ext xmlns:c16="http://schemas.microsoft.com/office/drawing/2014/chart" uri="{C3380CC4-5D6E-409C-BE32-E72D297353CC}">
              <c16:uniqueId val="{0000000C-DB33-45AE-B996-C0AEC2C4E6B6}"/>
            </c:ext>
          </c:extLst>
        </c:ser>
        <c:dLbls>
          <c:showLegendKey val="0"/>
          <c:showVal val="0"/>
          <c:showCatName val="0"/>
          <c:showSerName val="0"/>
          <c:showPercent val="0"/>
          <c:showBubbleSize val="0"/>
        </c:dLbls>
        <c:gapWidth val="10"/>
        <c:overlap val="100"/>
        <c:axId val="804286192"/>
        <c:axId val="491995720"/>
      </c:barChart>
      <c:catAx>
        <c:axId val="804286192"/>
        <c:scaling>
          <c:orientation val="minMax"/>
        </c:scaling>
        <c:delete val="0"/>
        <c:axPos val="l"/>
        <c:numFmt formatCode="General" sourceLinked="1"/>
        <c:majorTickMark val="out"/>
        <c:minorTickMark val="none"/>
        <c:tickLblPos val="none"/>
        <c:spPr>
          <a:ln w="3764">
            <a:no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491995720"/>
        <c:crosses val="autoZero"/>
        <c:auto val="1"/>
        <c:lblAlgn val="ctr"/>
        <c:lblOffset val="100"/>
        <c:noMultiLvlLbl val="0"/>
      </c:catAx>
      <c:valAx>
        <c:axId val="491995720"/>
        <c:scaling>
          <c:orientation val="minMax"/>
          <c:min val="-40"/>
        </c:scaling>
        <c:delete val="1"/>
        <c:axPos val="b"/>
        <c:numFmt formatCode="0" sourceLinked="0"/>
        <c:majorTickMark val="none"/>
        <c:minorTickMark val="none"/>
        <c:tickLblPos val="nextTo"/>
        <c:crossAx val="804286192"/>
        <c:crossesAt val="1"/>
        <c:crossBetween val="between"/>
      </c:valAx>
      <c:spPr>
        <a:noFill/>
        <a:ln w="25400">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466820905915E-2"/>
          <c:y val="3.5806608747125102E-2"/>
          <c:w val="0.89778463561490696"/>
          <c:h val="0.90530611238199798"/>
        </c:manualLayout>
      </c:layout>
      <c:barChart>
        <c:barDir val="bar"/>
        <c:grouping val="stacked"/>
        <c:varyColors val="0"/>
        <c:ser>
          <c:idx val="0"/>
          <c:order val="0"/>
          <c:tx>
            <c:strRef>
              <c:f>Sheet1!$C$1</c:f>
              <c:strCache>
                <c:ptCount val="1"/>
                <c:pt idx="0">
                  <c:v>Not high-need</c:v>
                </c:pt>
              </c:strCache>
            </c:strRef>
          </c:tx>
          <c:spPr>
            <a:solidFill>
              <a:schemeClr val="accent1"/>
            </a:solidFill>
            <a:ln>
              <a:noFill/>
            </a:ln>
          </c:spPr>
          <c:invertIfNegative val="0"/>
          <c:dLbls>
            <c:dLbl>
              <c:idx val="0"/>
              <c:layout/>
              <c:tx>
                <c:rich>
                  <a:bodyPr/>
                  <a:lstStyle/>
                  <a:p>
                    <a:fld id="{3E6D663B-6651-4FA1-B7A9-E7F8CC5AFADF}"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B35-41BC-876A-7110D75C27AC}"/>
                </c:ext>
                <c:ext xmlns:c15="http://schemas.microsoft.com/office/drawing/2012/chart" uri="{CE6537A1-D6FC-4f65-9D91-7224C49458BB}">
                  <c15:layout/>
                  <c15:dlblFieldTable>
                    <c15:dlblFTEntry>
                      <c15:txfldGUID>{3E6D663B-6651-4FA1-B7A9-E7F8CC5AFADF}</c15:txfldGUID>
                      <c15:f>Sheet1!$D$2</c15:f>
                      <c15:dlblFieldTableCache>
                        <c:ptCount val="1"/>
                        <c:pt idx="0">
                          <c:v>5</c:v>
                        </c:pt>
                      </c15:dlblFieldTableCache>
                    </c15:dlblFTEntry>
                  </c15:dlblFieldTable>
                  <c15:showDataLabelsRange val="0"/>
                </c:ext>
              </c:extLst>
            </c:dLbl>
            <c:dLbl>
              <c:idx val="1"/>
              <c:delete val="1"/>
              <c:extLst xmlns:c16r2="http://schemas.microsoft.com/office/drawing/2015/06/chart">
                <c:ext xmlns:c16="http://schemas.microsoft.com/office/drawing/2014/chart" uri="{C3380CC4-5D6E-409C-BE32-E72D297353CC}">
                  <c16:uniqueId val="{00000001-7B35-41BC-876A-7110D75C27AC}"/>
                </c:ext>
                <c:ext xmlns:c15="http://schemas.microsoft.com/office/drawing/2012/chart" uri="{CE6537A1-D6FC-4f65-9D91-7224C49458BB}"/>
              </c:extLst>
            </c:dLbl>
            <c:dLbl>
              <c:idx val="2"/>
              <c:layout/>
              <c:tx>
                <c:rich>
                  <a:bodyPr/>
                  <a:lstStyle/>
                  <a:p>
                    <a:fld id="{FD8172E0-551D-43FF-B6F1-9637C1EDFC19}"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7B35-41BC-876A-7110D75C27AC}"/>
                </c:ext>
                <c:ext xmlns:c15="http://schemas.microsoft.com/office/drawing/2012/chart" uri="{CE6537A1-D6FC-4f65-9D91-7224C49458BB}">
                  <c15:layout/>
                  <c15:dlblFieldTable>
                    <c15:dlblFTEntry>
                      <c15:txfldGUID>{FD8172E0-551D-43FF-B6F1-9637C1EDFC19}</c15:txfldGUID>
                      <c15:f>Sheet1!$D$4</c15:f>
                      <c15:dlblFieldTableCache>
                        <c:ptCount val="1"/>
                        <c:pt idx="0">
                          <c:v>24</c:v>
                        </c:pt>
                      </c15:dlblFieldTableCache>
                    </c15:dlblFTEntry>
                  </c15:dlblFieldTable>
                  <c15:showDataLabelsRange val="0"/>
                </c:ext>
              </c:extLst>
            </c:dLbl>
            <c:dLbl>
              <c:idx val="3"/>
              <c:layout/>
              <c:tx>
                <c:rich>
                  <a:bodyPr/>
                  <a:lstStyle/>
                  <a:p>
                    <a:fld id="{D2D5C9ED-0C40-46A1-BC57-A8C70112F9C5}"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7B35-41BC-876A-7110D75C27AC}"/>
                </c:ext>
                <c:ext xmlns:c15="http://schemas.microsoft.com/office/drawing/2012/chart" uri="{CE6537A1-D6FC-4f65-9D91-7224C49458BB}">
                  <c15:layout/>
                  <c15:dlblFieldTable>
                    <c15:dlblFTEntry>
                      <c15:txfldGUID>{D2D5C9ED-0C40-46A1-BC57-A8C70112F9C5}</c15:txfldGUID>
                      <c15:f>Sheet1!$D$5</c15:f>
                      <c15:dlblFieldTableCache>
                        <c:ptCount val="1"/>
                        <c:pt idx="0">
                          <c:v>31</c:v>
                        </c:pt>
                      </c15:dlblFieldTableCache>
                    </c15:dlblFTEntry>
                  </c15:dlblFieldTable>
                  <c15:showDataLabelsRange val="0"/>
                </c:ext>
              </c:extLst>
            </c:dLbl>
            <c:dLbl>
              <c:idx val="4"/>
              <c:layout/>
              <c:tx>
                <c:rich>
                  <a:bodyPr/>
                  <a:lstStyle/>
                  <a:p>
                    <a:fld id="{BAE0FD24-554E-4785-AFEC-2C65AC90927F}"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7B35-41BC-876A-7110D75C27AC}"/>
                </c:ext>
                <c:ext xmlns:c15="http://schemas.microsoft.com/office/drawing/2012/chart" uri="{CE6537A1-D6FC-4f65-9D91-7224C49458BB}">
                  <c15:layout/>
                  <c15:dlblFieldTable>
                    <c15:dlblFTEntry>
                      <c15:txfldGUID>{BAE0FD24-554E-4785-AFEC-2C65AC90927F}</c15:txfldGUID>
                      <c15:f>Sheet1!$D$6</c15:f>
                      <c15:dlblFieldTableCache>
                        <c:ptCount val="1"/>
                        <c:pt idx="0">
                          <c:v>25</c:v>
                        </c:pt>
                      </c15:dlblFieldTableCache>
                    </c15:dlblFTEntry>
                  </c15:dlblFieldTable>
                  <c15:showDataLabelsRange val="0"/>
                </c:ext>
              </c:extLst>
            </c:dLbl>
            <c:dLbl>
              <c:idx val="5"/>
              <c:layout/>
              <c:tx>
                <c:rich>
                  <a:bodyPr/>
                  <a:lstStyle/>
                  <a:p>
                    <a:fld id="{884ECC04-2DEA-41C4-9163-DACF808B89A5}"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7B35-41BC-876A-7110D75C27AC}"/>
                </c:ext>
                <c:ext xmlns:c15="http://schemas.microsoft.com/office/drawing/2012/chart" uri="{CE6537A1-D6FC-4f65-9D91-7224C49458BB}">
                  <c15:layout/>
                  <c15:dlblFieldTable>
                    <c15:dlblFTEntry>
                      <c15:txfldGUID>{884ECC04-2DEA-41C4-9163-DACF808B89A5}</c15:txfldGUID>
                      <c15:f>Sheet1!$D$7</c15:f>
                      <c15:dlblFieldTableCache>
                        <c:ptCount val="1"/>
                        <c:pt idx="0">
                          <c:v>22</c:v>
                        </c:pt>
                      </c15:dlblFieldTableCache>
                    </c15:dlblFTEntry>
                  </c15:dlblFieldTable>
                  <c15:showDataLabelsRange val="0"/>
                </c:ext>
              </c:extLst>
            </c:dLbl>
            <c:dLbl>
              <c:idx val="6"/>
              <c:layout/>
              <c:tx>
                <c:rich>
                  <a:bodyPr/>
                  <a:lstStyle/>
                  <a:p>
                    <a:fld id="{110B00C3-0EB4-4C79-A9E8-FC53A0744111}"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7B35-41BC-876A-7110D75C27AC}"/>
                </c:ext>
                <c:ext xmlns:c15="http://schemas.microsoft.com/office/drawing/2012/chart" uri="{CE6537A1-D6FC-4f65-9D91-7224C49458BB}">
                  <c15:layout/>
                  <c15:dlblFieldTable>
                    <c15:dlblFTEntry>
                      <c15:txfldGUID>{110B00C3-0EB4-4C79-A9E8-FC53A0744111}</c15:txfldGUID>
                      <c15:f>Sheet1!$D$8</c15:f>
                      <c15:dlblFieldTableCache>
                        <c:ptCount val="1"/>
                        <c:pt idx="0">
                          <c:v>27</c:v>
                        </c:pt>
                      </c15:dlblFieldTableCache>
                    </c15:dlblFTEntry>
                  </c15:dlblFieldTable>
                  <c15:showDataLabelsRange val="0"/>
                </c:ext>
              </c:extLst>
            </c:dLbl>
            <c:dLbl>
              <c:idx val="7"/>
              <c:layout/>
              <c:tx>
                <c:rich>
                  <a:bodyPr/>
                  <a:lstStyle/>
                  <a:p>
                    <a:fld id="{8DF1C43F-4938-4980-B8D7-38617FA21ABC}"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7B35-41BC-876A-7110D75C27AC}"/>
                </c:ext>
                <c:ext xmlns:c15="http://schemas.microsoft.com/office/drawing/2012/chart" uri="{CE6537A1-D6FC-4f65-9D91-7224C49458BB}">
                  <c15:layout/>
                  <c15:dlblFieldTable>
                    <c15:dlblFTEntry>
                      <c15:txfldGUID>{8DF1C43F-4938-4980-B8D7-38617FA21ABC}</c15:txfldGUID>
                      <c15:f>Sheet1!$D$9</c15:f>
                      <c15:dlblFieldTableCache>
                        <c:ptCount val="1"/>
                        <c:pt idx="0">
                          <c:v>28</c:v>
                        </c:pt>
                      </c15:dlblFieldTableCache>
                    </c15:dlblFTEntry>
                  </c15:dlblFieldTable>
                  <c15:showDataLabelsRange val="0"/>
                </c:ext>
              </c:extLst>
            </c:dLbl>
            <c:dLbl>
              <c:idx val="8"/>
              <c:layout/>
              <c:tx>
                <c:rich>
                  <a:bodyPr/>
                  <a:lstStyle/>
                  <a:p>
                    <a:fld id="{664EEFF2-8084-4473-B069-E7A6679D4E80}"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7B35-41BC-876A-7110D75C27AC}"/>
                </c:ext>
                <c:ext xmlns:c15="http://schemas.microsoft.com/office/drawing/2012/chart" uri="{CE6537A1-D6FC-4f65-9D91-7224C49458BB}">
                  <c15:layout/>
                  <c15:dlblFieldTable>
                    <c15:dlblFTEntry>
                      <c15:txfldGUID>{664EEFF2-8084-4473-B069-E7A6679D4E80}</c15:txfldGUID>
                      <c15:f>Sheet1!$D$10</c15:f>
                      <c15:dlblFieldTableCache>
                        <c:ptCount val="1"/>
                        <c:pt idx="0">
                          <c:v>34</c:v>
                        </c:pt>
                      </c15:dlblFieldTableCache>
                    </c15:dlblFTEntry>
                  </c15:dlblFieldTable>
                  <c15:showDataLabelsRange val="0"/>
                </c:ext>
              </c:extLst>
            </c:dLbl>
            <c:dLbl>
              <c:idx val="9"/>
              <c:tx>
                <c:rich>
                  <a:bodyPr/>
                  <a:lstStyle/>
                  <a:p>
                    <a:fld id="{0344B0D4-577A-4113-B826-4BF72165033D}"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7B35-41BC-876A-7110D75C27AC}"/>
                </c:ext>
                <c:ext xmlns:c15="http://schemas.microsoft.com/office/drawing/2012/chart" uri="{CE6537A1-D6FC-4f65-9D91-7224C49458BB}">
                  <c15:dlblFieldTable>
                    <c15:dlblFTEntry>
                      <c15:txfldGUID>{0344B0D4-577A-4113-B826-4BF72165033D}</c15:txfldGUID>
                      <c15:f>Sheet1!$D$11</c15:f>
                      <c15:dlblFieldTableCache>
                        <c:ptCount val="1"/>
                      </c15:dlblFieldTableCache>
                    </c15:dlblFTEntry>
                  </c15:dlblFieldTable>
                  <c15:showDataLabelsRange val="0"/>
                </c:ext>
              </c:extLst>
            </c:dLbl>
            <c:dLbl>
              <c:idx val="10"/>
              <c:tx>
                <c:rich>
                  <a:bodyPr/>
                  <a:lstStyle/>
                  <a:p>
                    <a:fld id="{80351EF7-5CA3-4845-877F-2F518EB8238D}" type="CELLREF">
                      <a:rPr lang="en-US" b="1" smtClean="0">
                        <a:solidFill>
                          <a:schemeClr val="bg1"/>
                        </a:solidFill>
                      </a:rPr>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7B35-41BC-876A-7110D75C27AC}"/>
                </c:ext>
                <c:ext xmlns:c15="http://schemas.microsoft.com/office/drawing/2012/chart" uri="{CE6537A1-D6FC-4f65-9D91-7224C49458BB}">
                  <c15:dlblFieldTable>
                    <c15:dlblFTEntry>
                      <c15:txfldGUID>{80351EF7-5CA3-4845-877F-2F518EB8238D}</c15:txfldGUID>
                      <c15:f>Sheet1!$D$12</c15:f>
                      <c15:dlblFieldTableCache>
                        <c:ptCount val="1"/>
                      </c15:dlblFieldTableCache>
                    </c15:dlblFTEntry>
                  </c15:dlblFieldTable>
                  <c15:showDataLabelsRange val="0"/>
                </c:ext>
              </c:extLst>
            </c:dLbl>
            <c:numFmt formatCode="#,##0" sourceLinked="0"/>
            <c:spPr>
              <a:noFill/>
              <a:ln>
                <a:noFill/>
              </a:ln>
              <a:effectLst/>
            </c:spPr>
            <c:txPr>
              <a:bodyPr/>
              <a:lstStyle/>
              <a:p>
                <a:pPr>
                  <a:defRPr sz="1200" b="1">
                    <a:solidFill>
                      <a:schemeClr val="bg1"/>
                    </a:solidFill>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Sheet1!$A$2:$A$12</c:f>
              <c:strCache>
                <c:ptCount val="9"/>
                <c:pt idx="0">
                  <c:v>FR</c:v>
                </c:pt>
                <c:pt idx="1">
                  <c:v>NET</c:v>
                </c:pt>
                <c:pt idx="2">
                  <c:v>SWE</c:v>
                </c:pt>
                <c:pt idx="3">
                  <c:v>UK</c:v>
                </c:pt>
                <c:pt idx="4">
                  <c:v>CAN</c:v>
                </c:pt>
                <c:pt idx="5">
                  <c:v>AUS</c:v>
                </c:pt>
                <c:pt idx="6">
                  <c:v>SWIZ</c:v>
                </c:pt>
                <c:pt idx="7">
                  <c:v>US</c:v>
                </c:pt>
                <c:pt idx="8">
                  <c:v>GER</c:v>
                </c:pt>
              </c:strCache>
            </c:strRef>
          </c:cat>
          <c:val>
            <c:numRef>
              <c:f>Sheet1!$C$2:$C$10</c:f>
              <c:numCache>
                <c:formatCode>0</c:formatCode>
                <c:ptCount val="9"/>
                <c:pt idx="0">
                  <c:v>-5</c:v>
                </c:pt>
                <c:pt idx="1">
                  <c:v>-15</c:v>
                </c:pt>
                <c:pt idx="2">
                  <c:v>-24</c:v>
                </c:pt>
                <c:pt idx="3">
                  <c:v>-31</c:v>
                </c:pt>
                <c:pt idx="4">
                  <c:v>-25</c:v>
                </c:pt>
                <c:pt idx="5">
                  <c:v>-22</c:v>
                </c:pt>
                <c:pt idx="6">
                  <c:v>-27</c:v>
                </c:pt>
                <c:pt idx="7">
                  <c:v>-28</c:v>
                </c:pt>
                <c:pt idx="8">
                  <c:v>-34</c:v>
                </c:pt>
              </c:numCache>
            </c:numRef>
          </c:val>
          <c:extLst xmlns:c16r2="http://schemas.microsoft.com/office/drawing/2015/06/chart">
            <c:ext xmlns:c16="http://schemas.microsoft.com/office/drawing/2014/chart" uri="{C3380CC4-5D6E-409C-BE32-E72D297353CC}">
              <c16:uniqueId val="{0000000B-7B35-41BC-876A-7110D75C27AC}"/>
            </c:ext>
          </c:extLst>
        </c:ser>
        <c:ser>
          <c:idx val="4"/>
          <c:order val="1"/>
          <c:tx>
            <c:strRef>
              <c:f>Sheet1!$B$1</c:f>
              <c:strCache>
                <c:ptCount val="1"/>
                <c:pt idx="0">
                  <c:v>High-need</c:v>
                </c:pt>
              </c:strCache>
            </c:strRef>
          </c:tx>
          <c:spPr>
            <a:solidFill>
              <a:schemeClr val="accent2"/>
            </a:solidFill>
            <a:ln w="9525">
              <a:noFill/>
              <a:prstDash val="solid"/>
            </a:ln>
          </c:spPr>
          <c:invertIfNegative val="0"/>
          <c:dLbls>
            <c:spPr>
              <a:noFill/>
              <a:ln>
                <a:noFill/>
              </a:ln>
              <a:effectLst/>
            </c:spPr>
            <c:txPr>
              <a:bodyPr/>
              <a:lstStyle/>
              <a:p>
                <a:pPr>
                  <a:defRPr sz="1200" b="1">
                    <a:solidFill>
                      <a:schemeClr val="bg1"/>
                    </a:solidFill>
                  </a:defRPr>
                </a:pPr>
                <a:endParaRPr lang="en-US"/>
              </a:p>
            </c:txPr>
            <c:dLblPos val="inBase"/>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layout/>
                <c15:showLeaderLines val="1"/>
              </c:ext>
            </c:extLst>
          </c:dLbls>
          <c:cat>
            <c:strRef>
              <c:f>Sheet1!$A$2:$A$12</c:f>
              <c:strCache>
                <c:ptCount val="9"/>
                <c:pt idx="0">
                  <c:v>FR</c:v>
                </c:pt>
                <c:pt idx="1">
                  <c:v>NET</c:v>
                </c:pt>
                <c:pt idx="2">
                  <c:v>SWE</c:v>
                </c:pt>
                <c:pt idx="3">
                  <c:v>UK</c:v>
                </c:pt>
                <c:pt idx="4">
                  <c:v>CAN</c:v>
                </c:pt>
                <c:pt idx="5">
                  <c:v>AUS</c:v>
                </c:pt>
                <c:pt idx="6">
                  <c:v>SWIZ</c:v>
                </c:pt>
                <c:pt idx="7">
                  <c:v>US</c:v>
                </c:pt>
                <c:pt idx="8">
                  <c:v>GER</c:v>
                </c:pt>
              </c:strCache>
            </c:strRef>
          </c:cat>
          <c:val>
            <c:numRef>
              <c:f>Sheet1!$B$2:$B$10</c:f>
              <c:numCache>
                <c:formatCode>General</c:formatCode>
                <c:ptCount val="9"/>
                <c:pt idx="0">
                  <c:v>13</c:v>
                </c:pt>
                <c:pt idx="1">
                  <c:v>26</c:v>
                </c:pt>
                <c:pt idx="2">
                  <c:v>28</c:v>
                </c:pt>
                <c:pt idx="3">
                  <c:v>30</c:v>
                </c:pt>
                <c:pt idx="4">
                  <c:v>35</c:v>
                </c:pt>
                <c:pt idx="5">
                  <c:v>36</c:v>
                </c:pt>
                <c:pt idx="6">
                  <c:v>36</c:v>
                </c:pt>
                <c:pt idx="7">
                  <c:v>41</c:v>
                </c:pt>
                <c:pt idx="8">
                  <c:v>43</c:v>
                </c:pt>
              </c:numCache>
            </c:numRef>
          </c:val>
          <c:extLst xmlns:c16r2="http://schemas.microsoft.com/office/drawing/2015/06/chart">
            <c:ext xmlns:c16="http://schemas.microsoft.com/office/drawing/2014/chart" uri="{C3380CC4-5D6E-409C-BE32-E72D297353CC}">
              <c16:uniqueId val="{0000000C-7B35-41BC-876A-7110D75C27AC}"/>
            </c:ext>
          </c:extLst>
        </c:ser>
        <c:dLbls>
          <c:showLegendKey val="0"/>
          <c:showVal val="0"/>
          <c:showCatName val="0"/>
          <c:showSerName val="0"/>
          <c:showPercent val="0"/>
          <c:showBubbleSize val="0"/>
        </c:dLbls>
        <c:gapWidth val="20"/>
        <c:overlap val="100"/>
        <c:axId val="491407800"/>
        <c:axId val="85446152"/>
      </c:barChart>
      <c:catAx>
        <c:axId val="491407800"/>
        <c:scaling>
          <c:orientation val="minMax"/>
        </c:scaling>
        <c:delete val="0"/>
        <c:axPos val="l"/>
        <c:numFmt formatCode="General" sourceLinked="1"/>
        <c:majorTickMark val="out"/>
        <c:minorTickMark val="none"/>
        <c:tickLblPos val="none"/>
        <c:spPr>
          <a:ln w="3764">
            <a:noFill/>
            <a:prstDash val="solid"/>
          </a:ln>
        </c:spPr>
        <c:txPr>
          <a:bodyPr rot="0" vert="horz"/>
          <a:lstStyle/>
          <a:p>
            <a:pPr>
              <a:defRPr/>
            </a:pPr>
            <a:endParaRPr lang="en-US"/>
          </a:p>
        </c:txPr>
        <c:crossAx val="85446152"/>
        <c:crosses val="autoZero"/>
        <c:auto val="1"/>
        <c:lblAlgn val="ctr"/>
        <c:lblOffset val="100"/>
        <c:noMultiLvlLbl val="0"/>
      </c:catAx>
      <c:valAx>
        <c:axId val="85446152"/>
        <c:scaling>
          <c:orientation val="minMax"/>
          <c:min val="-50"/>
        </c:scaling>
        <c:delete val="1"/>
        <c:axPos val="b"/>
        <c:numFmt formatCode="0" sourceLinked="0"/>
        <c:majorTickMark val="none"/>
        <c:minorTickMark val="none"/>
        <c:tickLblPos val="nextTo"/>
        <c:crossAx val="491407800"/>
        <c:crossesAt val="1"/>
        <c:crossBetween val="between"/>
      </c:valAx>
      <c:spPr>
        <a:noFill/>
        <a:ln w="25400">
          <a:noFill/>
        </a:ln>
      </c:spPr>
    </c:plotArea>
    <c:plotVisOnly val="1"/>
    <c:dispBlanksAs val="gap"/>
    <c:showDLblsOverMax val="0"/>
  </c:chart>
  <c:spPr>
    <a:noFill/>
    <a:ln>
      <a:noFill/>
    </a:ln>
  </c:spPr>
  <c:txPr>
    <a:bodyPr/>
    <a:lstStyle/>
    <a:p>
      <a:pPr>
        <a:defRPr sz="1097" b="0" i="0" u="none" strike="noStrike" baseline="0">
          <a:solidFill>
            <a:schemeClr val="tx1"/>
          </a:solidFill>
          <a:latin typeface="+mn-lt"/>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466820905915E-2"/>
          <c:y val="2.3277243046263701E-2"/>
          <c:w val="0.89778463561490696"/>
          <c:h val="0.976722756953736"/>
        </c:manualLayout>
      </c:layout>
      <c:barChart>
        <c:barDir val="bar"/>
        <c:grouping val="stacked"/>
        <c:varyColors val="0"/>
        <c:ser>
          <c:idx val="0"/>
          <c:order val="0"/>
          <c:tx>
            <c:strRef>
              <c:f>Sheet1!$C$1</c:f>
              <c:strCache>
                <c:ptCount val="1"/>
                <c:pt idx="0">
                  <c:v>Not high-need</c:v>
                </c:pt>
              </c:strCache>
            </c:strRef>
          </c:tx>
          <c:spPr>
            <a:solidFill>
              <a:schemeClr val="accent1"/>
            </a:solidFill>
            <a:ln>
              <a:noFill/>
            </a:ln>
          </c:spPr>
          <c:invertIfNegative val="0"/>
          <c:dLbls>
            <c:dLbl>
              <c:idx val="0"/>
              <c:layout/>
              <c:tx>
                <c:rich>
                  <a:bodyPr/>
                  <a:lstStyle/>
                  <a:p>
                    <a:fld id="{3E6D663B-6651-4FA1-B7A9-E7F8CC5AFADF}"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97D-4743-B201-B68150F6D630}"/>
                </c:ext>
                <c:ext xmlns:c15="http://schemas.microsoft.com/office/drawing/2012/chart" uri="{CE6537A1-D6FC-4f65-9D91-7224C49458BB}">
                  <c15:layout/>
                  <c15:dlblFieldTable>
                    <c15:dlblFTEntry>
                      <c15:txfldGUID>{3E6D663B-6651-4FA1-B7A9-E7F8CC5AFADF}</c15:txfldGUID>
                      <c15:f>Sheet1!$D$2</c15:f>
                      <c15:dlblFieldTableCache>
                        <c:ptCount val="1"/>
                        <c:pt idx="0">
                          <c:v>14</c:v>
                        </c:pt>
                      </c15:dlblFieldTableCache>
                    </c15:dlblFTEntry>
                  </c15:dlblFieldTable>
                  <c15:showDataLabelsRange val="0"/>
                </c:ext>
              </c:extLst>
            </c:dLbl>
            <c:dLbl>
              <c:idx val="1"/>
              <c:layout/>
              <c:tx>
                <c:rich>
                  <a:bodyPr/>
                  <a:lstStyle/>
                  <a:p>
                    <a:r>
                      <a:rPr lang="en-US" dirty="0" smtClean="0"/>
                      <a:t>16</a:t>
                    </a:r>
                    <a:endParaRPr lang="en-US" dirty="0"/>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97D-4743-B201-B68150F6D630}"/>
                </c:ext>
                <c:ext xmlns:c15="http://schemas.microsoft.com/office/drawing/2012/chart" uri="{CE6537A1-D6FC-4f65-9D91-7224C49458BB}">
                  <c15:layout/>
                </c:ext>
              </c:extLst>
            </c:dLbl>
            <c:dLbl>
              <c:idx val="2"/>
              <c:layout/>
              <c:tx>
                <c:rich>
                  <a:bodyPr/>
                  <a:lstStyle/>
                  <a:p>
                    <a:fld id="{FD8172E0-551D-43FF-B6F1-9637C1EDFC19}"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97D-4743-B201-B68150F6D630}"/>
                </c:ext>
                <c:ext xmlns:c15="http://schemas.microsoft.com/office/drawing/2012/chart" uri="{CE6537A1-D6FC-4f65-9D91-7224C49458BB}">
                  <c15:layout/>
                  <c15:dlblFieldTable>
                    <c15:dlblFTEntry>
                      <c15:txfldGUID>{FD8172E0-551D-43FF-B6F1-9637C1EDFC19}</c15:txfldGUID>
                      <c15:f>Sheet1!$D$4</c15:f>
                      <c15:dlblFieldTableCache>
                        <c:ptCount val="1"/>
                        <c:pt idx="0">
                          <c:v>19</c:v>
                        </c:pt>
                      </c15:dlblFieldTableCache>
                    </c15:dlblFTEntry>
                  </c15:dlblFieldTable>
                  <c15:showDataLabelsRange val="0"/>
                </c:ext>
              </c:extLst>
            </c:dLbl>
            <c:dLbl>
              <c:idx val="3"/>
              <c:layout/>
              <c:tx>
                <c:rich>
                  <a:bodyPr/>
                  <a:lstStyle/>
                  <a:p>
                    <a:fld id="{D2D5C9ED-0C40-46A1-BC57-A8C70112F9C5}"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97D-4743-B201-B68150F6D630}"/>
                </c:ext>
                <c:ext xmlns:c15="http://schemas.microsoft.com/office/drawing/2012/chart" uri="{CE6537A1-D6FC-4f65-9D91-7224C49458BB}">
                  <c15:layout/>
                  <c15:dlblFieldTable>
                    <c15:dlblFTEntry>
                      <c15:txfldGUID>{D2D5C9ED-0C40-46A1-BC57-A8C70112F9C5}</c15:txfldGUID>
                      <c15:f>Sheet1!$D$5</c15:f>
                      <c15:dlblFieldTableCache>
                        <c:ptCount val="1"/>
                        <c:pt idx="0">
                          <c:v>14</c:v>
                        </c:pt>
                      </c15:dlblFieldTableCache>
                    </c15:dlblFTEntry>
                  </c15:dlblFieldTable>
                  <c15:showDataLabelsRange val="0"/>
                </c:ext>
              </c:extLst>
            </c:dLbl>
            <c:dLbl>
              <c:idx val="4"/>
              <c:layout/>
              <c:tx>
                <c:rich>
                  <a:bodyPr/>
                  <a:lstStyle/>
                  <a:p>
                    <a:fld id="{BAE0FD24-554E-4785-AFEC-2C65AC90927F}"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297D-4743-B201-B68150F6D630}"/>
                </c:ext>
                <c:ext xmlns:c15="http://schemas.microsoft.com/office/drawing/2012/chart" uri="{CE6537A1-D6FC-4f65-9D91-7224C49458BB}">
                  <c15:layout/>
                  <c15:dlblFieldTable>
                    <c15:dlblFTEntry>
                      <c15:txfldGUID>{BAE0FD24-554E-4785-AFEC-2C65AC90927F}</c15:txfldGUID>
                      <c15:f>Sheet1!$D$6</c15:f>
                      <c15:dlblFieldTableCache>
                        <c:ptCount val="1"/>
                        <c:pt idx="0">
                          <c:v>24</c:v>
                        </c:pt>
                      </c15:dlblFieldTableCache>
                    </c15:dlblFTEntry>
                  </c15:dlblFieldTable>
                  <c15:showDataLabelsRange val="0"/>
                </c:ext>
              </c:extLst>
            </c:dLbl>
            <c:dLbl>
              <c:idx val="5"/>
              <c:layout/>
              <c:tx>
                <c:rich>
                  <a:bodyPr/>
                  <a:lstStyle/>
                  <a:p>
                    <a:fld id="{884ECC04-2DEA-41C4-9163-DACF808B89A5}"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297D-4743-B201-B68150F6D630}"/>
                </c:ext>
                <c:ext xmlns:c15="http://schemas.microsoft.com/office/drawing/2012/chart" uri="{CE6537A1-D6FC-4f65-9D91-7224C49458BB}">
                  <c15:layout/>
                  <c15:dlblFieldTable>
                    <c15:dlblFTEntry>
                      <c15:txfldGUID>{884ECC04-2DEA-41C4-9163-DACF808B89A5}</c15:txfldGUID>
                      <c15:f>Sheet1!$D$7</c15:f>
                      <c15:dlblFieldTableCache>
                        <c:ptCount val="1"/>
                        <c:pt idx="0">
                          <c:v>24</c:v>
                        </c:pt>
                      </c15:dlblFieldTableCache>
                    </c15:dlblFTEntry>
                  </c15:dlblFieldTable>
                  <c15:showDataLabelsRange val="0"/>
                </c:ext>
              </c:extLst>
            </c:dLbl>
            <c:dLbl>
              <c:idx val="6"/>
              <c:layout/>
              <c:tx>
                <c:rich>
                  <a:bodyPr/>
                  <a:lstStyle/>
                  <a:p>
                    <a:fld id="{110B00C3-0EB4-4C79-A9E8-FC53A0744111}"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297D-4743-B201-B68150F6D630}"/>
                </c:ext>
                <c:ext xmlns:c15="http://schemas.microsoft.com/office/drawing/2012/chart" uri="{CE6537A1-D6FC-4f65-9D91-7224C49458BB}">
                  <c15:layout/>
                  <c15:dlblFieldTable>
                    <c15:dlblFTEntry>
                      <c15:txfldGUID>{110B00C3-0EB4-4C79-A9E8-FC53A0744111}</c15:txfldGUID>
                      <c15:f>Sheet1!$D$8</c15:f>
                      <c15:dlblFieldTableCache>
                        <c:ptCount val="1"/>
                        <c:pt idx="0">
                          <c:v>20</c:v>
                        </c:pt>
                      </c15:dlblFieldTableCache>
                    </c15:dlblFTEntry>
                  </c15:dlblFieldTable>
                  <c15:showDataLabelsRange val="0"/>
                </c:ext>
              </c:extLst>
            </c:dLbl>
            <c:dLbl>
              <c:idx val="7"/>
              <c:layout/>
              <c:tx>
                <c:rich>
                  <a:bodyPr/>
                  <a:lstStyle/>
                  <a:p>
                    <a:fld id="{8DF1C43F-4938-4980-B8D7-38617FA21ABC}"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297D-4743-B201-B68150F6D630}"/>
                </c:ext>
                <c:ext xmlns:c15="http://schemas.microsoft.com/office/drawing/2012/chart" uri="{CE6537A1-D6FC-4f65-9D91-7224C49458BB}">
                  <c15:layout/>
                  <c15:dlblFieldTable>
                    <c15:dlblFTEntry>
                      <c15:txfldGUID>{8DF1C43F-4938-4980-B8D7-38617FA21ABC}</c15:txfldGUID>
                      <c15:f>Sheet1!$D$9</c15:f>
                      <c15:dlblFieldTableCache>
                        <c:ptCount val="1"/>
                        <c:pt idx="0">
                          <c:v>20</c:v>
                        </c:pt>
                      </c15:dlblFieldTableCache>
                    </c15:dlblFTEntry>
                  </c15:dlblFieldTable>
                  <c15:showDataLabelsRange val="0"/>
                </c:ext>
              </c:extLst>
            </c:dLbl>
            <c:dLbl>
              <c:idx val="8"/>
              <c:layout/>
              <c:tx>
                <c:rich>
                  <a:bodyPr/>
                  <a:lstStyle/>
                  <a:p>
                    <a:fld id="{664EEFF2-8084-4473-B069-E7A6679D4E80}"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297D-4743-B201-B68150F6D630}"/>
                </c:ext>
                <c:ext xmlns:c15="http://schemas.microsoft.com/office/drawing/2012/chart" uri="{CE6537A1-D6FC-4f65-9D91-7224C49458BB}">
                  <c15:layout/>
                  <c15:dlblFieldTable>
                    <c15:dlblFTEntry>
                      <c15:txfldGUID>{664EEFF2-8084-4473-B069-E7A6679D4E80}</c15:txfldGUID>
                      <c15:f>Sheet1!$D$10</c15:f>
                      <c15:dlblFieldTableCache>
                        <c:ptCount val="1"/>
                        <c:pt idx="0">
                          <c:v>31</c:v>
                        </c:pt>
                      </c15:dlblFieldTableCache>
                    </c15:dlblFTEntry>
                  </c15:dlblFieldTable>
                  <c15:showDataLabelsRange val="0"/>
                </c:ext>
              </c:extLst>
            </c:dLbl>
            <c:dLbl>
              <c:idx val="9"/>
              <c:layout/>
              <c:tx>
                <c:rich>
                  <a:bodyPr/>
                  <a:lstStyle/>
                  <a:p>
                    <a:fld id="{0344B0D4-577A-4113-B826-4BF72165033D}" type="CELLREF">
                      <a:rPr lang="en-US" smtClean="0"/>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297D-4743-B201-B68150F6D630}"/>
                </c:ext>
                <c:ext xmlns:c15="http://schemas.microsoft.com/office/drawing/2012/chart" uri="{CE6537A1-D6FC-4f65-9D91-7224C49458BB}">
                  <c15:layout/>
                  <c15:dlblFieldTable>
                    <c15:dlblFTEntry>
                      <c15:txfldGUID>{0344B0D4-577A-4113-B826-4BF72165033D}</c15:txfldGUID>
                      <c15:f>Sheet1!$D$11</c15:f>
                      <c15:dlblFieldTableCache>
                        <c:ptCount val="1"/>
                        <c:pt idx="0">
                          <c:v>31</c:v>
                        </c:pt>
                      </c15:dlblFieldTableCache>
                    </c15:dlblFTEntry>
                  </c15:dlblFieldTable>
                  <c15:showDataLabelsRange val="0"/>
                </c:ext>
              </c:extLst>
            </c:dLbl>
            <c:dLbl>
              <c:idx val="10"/>
              <c:layout/>
              <c:tx>
                <c:rich>
                  <a:bodyPr/>
                  <a:lstStyle/>
                  <a:p>
                    <a:fld id="{80351EF7-5CA3-4845-877F-2F518EB8238D}" type="CELLREF">
                      <a:rPr lang="en-US" b="1" smtClean="0">
                        <a:solidFill>
                          <a:schemeClr val="bg1"/>
                        </a:solidFill>
                      </a:rPr>
                      <a:pPr/>
                      <a:t>[CELLREF]</a:t>
                    </a:fld>
                    <a:endParaRPr lang="en-US"/>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297D-4743-B201-B68150F6D630}"/>
                </c:ext>
                <c:ext xmlns:c15="http://schemas.microsoft.com/office/drawing/2012/chart" uri="{CE6537A1-D6FC-4f65-9D91-7224C49458BB}">
                  <c15:layout/>
                  <c15:dlblFieldTable>
                    <c15:dlblFTEntry>
                      <c15:txfldGUID>{80351EF7-5CA3-4845-877F-2F518EB8238D}</c15:txfldGUID>
                      <c15:f>Sheet1!$D$12</c15:f>
                      <c15:dlblFieldTableCache>
                        <c:ptCount val="1"/>
                        <c:pt idx="0">
                          <c:v>20</c:v>
                        </c:pt>
                      </c15:dlblFieldTableCache>
                    </c15:dlblFTEntry>
                  </c15:dlblFieldTable>
                  <c15:showDataLabelsRange val="0"/>
                </c:ext>
              </c:extLst>
            </c:dLbl>
            <c:numFmt formatCode="#,##0" sourceLinked="0"/>
            <c:spPr>
              <a:noFill/>
              <a:ln>
                <a:noFill/>
              </a:ln>
              <a:effectLst/>
            </c:spPr>
            <c:txPr>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Sheet1!$A$2:$A$12</c:f>
              <c:strCache>
                <c:ptCount val="11"/>
                <c:pt idx="0">
                  <c:v>SWIZ</c:v>
                </c:pt>
                <c:pt idx="1">
                  <c:v>NZ</c:v>
                </c:pt>
                <c:pt idx="2">
                  <c:v>SWE</c:v>
                </c:pt>
                <c:pt idx="3">
                  <c:v>NOR</c:v>
                </c:pt>
                <c:pt idx="4">
                  <c:v>US</c:v>
                </c:pt>
                <c:pt idx="5">
                  <c:v>GER</c:v>
                </c:pt>
                <c:pt idx="6">
                  <c:v>UK</c:v>
                </c:pt>
                <c:pt idx="7">
                  <c:v>NET</c:v>
                </c:pt>
                <c:pt idx="8">
                  <c:v>FR</c:v>
                </c:pt>
                <c:pt idx="9">
                  <c:v>CAN</c:v>
                </c:pt>
                <c:pt idx="10">
                  <c:v>AUS</c:v>
                </c:pt>
              </c:strCache>
            </c:strRef>
          </c:cat>
          <c:val>
            <c:numRef>
              <c:f>Sheet1!$C$2:$C$12</c:f>
              <c:numCache>
                <c:formatCode>0</c:formatCode>
                <c:ptCount val="11"/>
                <c:pt idx="0">
                  <c:v>-14</c:v>
                </c:pt>
                <c:pt idx="1">
                  <c:v>-16</c:v>
                </c:pt>
                <c:pt idx="2">
                  <c:v>-19</c:v>
                </c:pt>
                <c:pt idx="3">
                  <c:v>-14</c:v>
                </c:pt>
                <c:pt idx="4">
                  <c:v>-24</c:v>
                </c:pt>
                <c:pt idx="5">
                  <c:v>-24</c:v>
                </c:pt>
                <c:pt idx="6">
                  <c:v>-20</c:v>
                </c:pt>
                <c:pt idx="7">
                  <c:v>-20</c:v>
                </c:pt>
                <c:pt idx="8">
                  <c:v>-31</c:v>
                </c:pt>
                <c:pt idx="9">
                  <c:v>-31</c:v>
                </c:pt>
                <c:pt idx="10">
                  <c:v>-20</c:v>
                </c:pt>
              </c:numCache>
            </c:numRef>
          </c:val>
          <c:extLst xmlns:c16r2="http://schemas.microsoft.com/office/drawing/2015/06/chart">
            <c:ext xmlns:c16="http://schemas.microsoft.com/office/drawing/2014/chart" uri="{C3380CC4-5D6E-409C-BE32-E72D297353CC}">
              <c16:uniqueId val="{0000000B-297D-4743-B201-B68150F6D630}"/>
            </c:ext>
          </c:extLst>
        </c:ser>
        <c:ser>
          <c:idx val="4"/>
          <c:order val="1"/>
          <c:tx>
            <c:strRef>
              <c:f>Sheet1!$B$1</c:f>
              <c:strCache>
                <c:ptCount val="1"/>
                <c:pt idx="0">
                  <c:v>High-need</c:v>
                </c:pt>
              </c:strCache>
            </c:strRef>
          </c:tx>
          <c:spPr>
            <a:solidFill>
              <a:schemeClr val="accent2"/>
            </a:solidFill>
            <a:ln w="9525">
              <a:noFill/>
              <a:prstDash val="solid"/>
            </a:ln>
          </c:spPr>
          <c:invertIfNegative val="0"/>
          <c:dLbls>
            <c:spPr>
              <a:noFill/>
              <a:ln>
                <a:noFill/>
              </a:ln>
              <a:effectLst/>
            </c:spPr>
            <c:txPr>
              <a:bodyPr/>
              <a:lstStyle/>
              <a:p>
                <a:pPr>
                  <a:defRPr sz="1200">
                    <a:solidFill>
                      <a:schemeClr val="bg1"/>
                    </a:solidFill>
                  </a:defRPr>
                </a:pPr>
                <a:endParaRPr lang="en-US"/>
              </a:p>
            </c:txPr>
            <c:dLblPos val="inBase"/>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layout/>
                <c15:showLeaderLines val="1"/>
              </c:ext>
            </c:extLst>
          </c:dLbls>
          <c:cat>
            <c:strRef>
              <c:f>Sheet1!$A$2:$A$12</c:f>
              <c:strCache>
                <c:ptCount val="11"/>
                <c:pt idx="0">
                  <c:v>SWIZ</c:v>
                </c:pt>
                <c:pt idx="1">
                  <c:v>NZ</c:v>
                </c:pt>
                <c:pt idx="2">
                  <c:v>SWE</c:v>
                </c:pt>
                <c:pt idx="3">
                  <c:v>NOR</c:v>
                </c:pt>
                <c:pt idx="4">
                  <c:v>US</c:v>
                </c:pt>
                <c:pt idx="5">
                  <c:v>GER</c:v>
                </c:pt>
                <c:pt idx="6">
                  <c:v>UK</c:v>
                </c:pt>
                <c:pt idx="7">
                  <c:v>NET</c:v>
                </c:pt>
                <c:pt idx="8">
                  <c:v>FR</c:v>
                </c:pt>
                <c:pt idx="9">
                  <c:v>CAN</c:v>
                </c:pt>
                <c:pt idx="10">
                  <c:v>AUS</c:v>
                </c:pt>
              </c:strCache>
            </c:strRef>
          </c:cat>
          <c:val>
            <c:numRef>
              <c:f>Sheet1!$B$2:$B$12</c:f>
              <c:numCache>
                <c:formatCode>General</c:formatCode>
                <c:ptCount val="11"/>
                <c:pt idx="0">
                  <c:v>21</c:v>
                </c:pt>
                <c:pt idx="1">
                  <c:v>23</c:v>
                </c:pt>
                <c:pt idx="2">
                  <c:v>24</c:v>
                </c:pt>
                <c:pt idx="3">
                  <c:v>26</c:v>
                </c:pt>
                <c:pt idx="4">
                  <c:v>26</c:v>
                </c:pt>
                <c:pt idx="5">
                  <c:v>27</c:v>
                </c:pt>
                <c:pt idx="6">
                  <c:v>29</c:v>
                </c:pt>
                <c:pt idx="7">
                  <c:v>32</c:v>
                </c:pt>
                <c:pt idx="8">
                  <c:v>35</c:v>
                </c:pt>
                <c:pt idx="9">
                  <c:v>38</c:v>
                </c:pt>
                <c:pt idx="10">
                  <c:v>41</c:v>
                </c:pt>
              </c:numCache>
            </c:numRef>
          </c:val>
          <c:extLst xmlns:c16r2="http://schemas.microsoft.com/office/drawing/2015/06/chart">
            <c:ext xmlns:c16="http://schemas.microsoft.com/office/drawing/2014/chart" uri="{C3380CC4-5D6E-409C-BE32-E72D297353CC}">
              <c16:uniqueId val="{0000000C-297D-4743-B201-B68150F6D630}"/>
            </c:ext>
          </c:extLst>
        </c:ser>
        <c:dLbls>
          <c:showLegendKey val="0"/>
          <c:showVal val="0"/>
          <c:showCatName val="0"/>
          <c:showSerName val="0"/>
          <c:showPercent val="0"/>
          <c:showBubbleSize val="0"/>
        </c:dLbls>
        <c:gapWidth val="10"/>
        <c:overlap val="100"/>
        <c:axId val="203675816"/>
        <c:axId val="771034504"/>
      </c:barChart>
      <c:catAx>
        <c:axId val="203675816"/>
        <c:scaling>
          <c:orientation val="minMax"/>
        </c:scaling>
        <c:delete val="0"/>
        <c:axPos val="l"/>
        <c:numFmt formatCode="General" sourceLinked="1"/>
        <c:majorTickMark val="out"/>
        <c:minorTickMark val="none"/>
        <c:tickLblPos val="none"/>
        <c:spPr>
          <a:ln w="3764">
            <a:noFill/>
            <a:prstDash val="solid"/>
          </a:ln>
        </c:spPr>
        <c:txPr>
          <a:bodyPr rot="0" vert="horz"/>
          <a:lstStyle/>
          <a:p>
            <a:pPr>
              <a:defRPr/>
            </a:pPr>
            <a:endParaRPr lang="en-US"/>
          </a:p>
        </c:txPr>
        <c:crossAx val="771034504"/>
        <c:crosses val="autoZero"/>
        <c:auto val="1"/>
        <c:lblAlgn val="ctr"/>
        <c:lblOffset val="100"/>
        <c:noMultiLvlLbl val="0"/>
      </c:catAx>
      <c:valAx>
        <c:axId val="771034504"/>
        <c:scaling>
          <c:orientation val="minMax"/>
          <c:min val="-50"/>
        </c:scaling>
        <c:delete val="1"/>
        <c:axPos val="b"/>
        <c:numFmt formatCode="0" sourceLinked="0"/>
        <c:majorTickMark val="none"/>
        <c:minorTickMark val="none"/>
        <c:tickLblPos val="nextTo"/>
        <c:crossAx val="203675816"/>
        <c:crossesAt val="1"/>
        <c:crossBetween val="between"/>
      </c:valAx>
      <c:spPr>
        <a:noFill/>
        <a:ln w="25400">
          <a:noFill/>
        </a:ln>
      </c:spPr>
    </c:plotArea>
    <c:plotVisOnly val="1"/>
    <c:dispBlanksAs val="gap"/>
    <c:showDLblsOverMax val="0"/>
  </c:chart>
  <c:spPr>
    <a:noFill/>
    <a:ln>
      <a:noFill/>
    </a:ln>
  </c:spPr>
  <c:txPr>
    <a:bodyPr/>
    <a:lstStyle/>
    <a:p>
      <a:pPr>
        <a:defRPr sz="1097" b="1" i="0" u="none" strike="noStrike" baseline="0">
          <a:solidFill>
            <a:schemeClr val="tx1"/>
          </a:solidFill>
          <a:latin typeface="Trebuchet MS" charset="0"/>
          <a:ea typeface="Trebuchet MS" charset="0"/>
          <a:cs typeface="Trebuchet MS"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262182834872797E-4"/>
          <c:y val="0"/>
          <c:w val="0.98671097166688904"/>
          <c:h val="0.893991453887371"/>
        </c:manualLayout>
      </c:layout>
      <c:barChart>
        <c:barDir val="col"/>
        <c:grouping val="clustered"/>
        <c:varyColors val="0"/>
        <c:ser>
          <c:idx val="0"/>
          <c:order val="0"/>
          <c:tx>
            <c:strRef>
              <c:f>Sheet1!$B$1</c:f>
              <c:strCache>
                <c:ptCount val="1"/>
                <c:pt idx="0">
                  <c:v>Series 1</c:v>
                </c:pt>
              </c:strCache>
            </c:strRef>
          </c:tx>
          <c:spPr>
            <a:blipFill>
              <a:blip xmlns:r="http://schemas.openxmlformats.org/officeDocument/2006/relationships" r:embed="rId3"/>
              <a:stretch>
                <a:fillRect/>
              </a:stretch>
            </a:blipFill>
            <a:ln>
              <a:noFill/>
            </a:ln>
            <a:effectLst/>
          </c:spPr>
          <c:invertIfNegative val="0"/>
          <c:pictureOptions>
            <c:pictureFormat val="stackScale"/>
            <c:pictureStackUnit val="4"/>
          </c:pictureOptions>
          <c:dPt>
            <c:idx val="7"/>
            <c:invertIfNegative val="0"/>
            <c:bubble3D val="0"/>
            <c:extLst xmlns:c16r2="http://schemas.microsoft.com/office/drawing/2015/06/chart">
              <c:ext xmlns:c16="http://schemas.microsoft.com/office/drawing/2014/chart" uri="{C3380CC4-5D6E-409C-BE32-E72D297353CC}">
                <c16:uniqueId val="{00000001-A982-4761-827A-DF737735DA93}"/>
              </c:ext>
            </c:extLst>
          </c:dPt>
          <c:dLbls>
            <c:dLbl>
              <c:idx val="0"/>
              <c:layout/>
              <c:tx>
                <c:rich>
                  <a:bodyPr/>
                  <a:lstStyle/>
                  <a:p>
                    <a:fld id="{2BF76E5C-13C5-0542-91D9-2FD004BCE4C8}" type="VALUE">
                      <a:rPr lang="en-US" smtClean="0"/>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A982-4761-827A-DF737735DA93}"/>
                </c:ext>
                <c:ext xmlns:c15="http://schemas.microsoft.com/office/drawing/2012/chart" uri="{CE6537A1-D6FC-4f65-9D91-7224C49458BB}">
                  <c15:layout/>
                  <c15:dlblFieldTable/>
                  <c15:showDataLabelsRange val="0"/>
                </c:ext>
              </c:extLst>
            </c:dLbl>
            <c:dLbl>
              <c:idx val="1"/>
              <c:layout/>
              <c:tx>
                <c:rich>
                  <a:bodyPr/>
                  <a:lstStyle/>
                  <a:p>
                    <a:fld id="{3BDCB85A-984E-ED4E-A769-1774F6E28F70}" type="VALUE">
                      <a:rPr lang="en-US" smtClean="0"/>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A982-4761-827A-DF737735DA93}"/>
                </c:ext>
                <c:ext xmlns:c15="http://schemas.microsoft.com/office/drawing/2012/chart" uri="{CE6537A1-D6FC-4f65-9D91-7224C49458BB}">
                  <c15:layout/>
                  <c15:dlblFieldTable/>
                  <c15:showDataLabelsRange val="0"/>
                </c:ext>
              </c:extLst>
            </c:dLbl>
            <c:dLbl>
              <c:idx val="2"/>
              <c:layout/>
              <c:tx>
                <c:rich>
                  <a:bodyPr/>
                  <a:lstStyle/>
                  <a:p>
                    <a:fld id="{DEF2B335-7148-6941-B772-702E6DEE0DFB}" type="VALUE">
                      <a:rPr lang="en-US" smtClean="0"/>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A982-4761-827A-DF737735DA93}"/>
                </c:ext>
                <c:ext xmlns:c15="http://schemas.microsoft.com/office/drawing/2012/chart" uri="{CE6537A1-D6FC-4f65-9D91-7224C49458BB}">
                  <c15:layout/>
                  <c15:dlblFieldTable/>
                  <c15:showDataLabelsRange val="0"/>
                </c:ext>
              </c:extLst>
            </c:dLbl>
            <c:dLbl>
              <c:idx val="3"/>
              <c:layout/>
              <c:tx>
                <c:rich>
                  <a:bodyPr/>
                  <a:lstStyle/>
                  <a:p>
                    <a:fld id="{62839B3B-B909-2B41-B404-E9F33E7BC0B9}" type="VALUE">
                      <a:rPr lang="en-US" smtClean="0"/>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A982-4761-827A-DF737735DA93}"/>
                </c:ext>
                <c:ext xmlns:c15="http://schemas.microsoft.com/office/drawing/2012/chart" uri="{CE6537A1-D6FC-4f65-9D91-7224C49458BB}">
                  <c15:layout/>
                  <c15:dlblFieldTable/>
                  <c15:showDataLabelsRange val="0"/>
                </c:ext>
              </c:extLst>
            </c:dLbl>
            <c:dLbl>
              <c:idx val="4"/>
              <c:layout/>
              <c:tx>
                <c:rich>
                  <a:bodyPr/>
                  <a:lstStyle/>
                  <a:p>
                    <a:fld id="{427A0084-9D46-B940-8751-6CEAA60540E7}" type="VALUE">
                      <a:rPr lang="en-US" smtClean="0"/>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A982-4761-827A-DF737735DA93}"/>
                </c:ext>
                <c:ext xmlns:c15="http://schemas.microsoft.com/office/drawing/2012/chart" uri="{CE6537A1-D6FC-4f65-9D91-7224C49458BB}">
                  <c15:layout/>
                  <c15:dlblFieldTable/>
                  <c15:showDataLabelsRange val="0"/>
                </c:ext>
              </c:extLst>
            </c:dLbl>
            <c:dLbl>
              <c:idx val="5"/>
              <c:layout/>
              <c:tx>
                <c:rich>
                  <a:bodyPr/>
                  <a:lstStyle/>
                  <a:p>
                    <a:fld id="{56D7B6A6-961F-0542-A406-62BE2D4ED5DD}" type="VALUE">
                      <a:rPr lang="en-US" smtClean="0"/>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A982-4761-827A-DF737735DA93}"/>
                </c:ext>
                <c:ext xmlns:c15="http://schemas.microsoft.com/office/drawing/2012/chart" uri="{CE6537A1-D6FC-4f65-9D91-7224C49458BB}">
                  <c15:layout/>
                  <c15:dlblFieldTable/>
                  <c15:showDataLabelsRange val="0"/>
                </c:ext>
              </c:extLst>
            </c:dLbl>
            <c:dLbl>
              <c:idx val="6"/>
              <c:layout/>
              <c:tx>
                <c:rich>
                  <a:bodyPr/>
                  <a:lstStyle/>
                  <a:p>
                    <a:fld id="{3824F418-954D-5648-A429-E75B2012F861}" type="VALUE">
                      <a:rPr lang="en-US" smtClean="0"/>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A982-4761-827A-DF737735DA93}"/>
                </c:ext>
                <c:ext xmlns:c15="http://schemas.microsoft.com/office/drawing/2012/chart" uri="{CE6537A1-D6FC-4f65-9D91-7224C49458BB}">
                  <c15:layout/>
                  <c15:dlblFieldTable/>
                  <c15:showDataLabelsRange val="0"/>
                </c:ext>
              </c:extLst>
            </c:dLbl>
            <c:dLbl>
              <c:idx val="7"/>
              <c:layout/>
              <c:tx>
                <c:rich>
                  <a:bodyPr/>
                  <a:lstStyle/>
                  <a:p>
                    <a:fld id="{94667B9D-89B2-4140-8E61-4CBE5046A7C2}" type="VALUE">
                      <a:rPr lang="en-US" smtClean="0"/>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982-4761-827A-DF737735DA93}"/>
                </c:ext>
                <c:ext xmlns:c15="http://schemas.microsoft.com/office/drawing/2012/chart" uri="{CE6537A1-D6FC-4f65-9D91-7224C49458BB}">
                  <c15:layout/>
                  <c15:dlblFieldTable/>
                  <c15:showDataLabelsRange val="0"/>
                </c:ext>
              </c:extLst>
            </c:dLbl>
            <c:dLbl>
              <c:idx val="8"/>
              <c:layout/>
              <c:tx>
                <c:rich>
                  <a:bodyPr/>
                  <a:lstStyle/>
                  <a:p>
                    <a:fld id="{F53C3DC7-71D2-FF4D-8000-BD0215B66815}" type="VALUE">
                      <a:rPr lang="en-US" smtClean="0"/>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A982-4761-827A-DF737735DA93}"/>
                </c:ext>
                <c:ext xmlns:c15="http://schemas.microsoft.com/office/drawing/2012/chart" uri="{CE6537A1-D6FC-4f65-9D91-7224C49458BB}">
                  <c15:layout/>
                  <c15:dlblFieldTable/>
                  <c15:showDataLabelsRange val="0"/>
                </c:ext>
              </c:extLst>
            </c:dLbl>
            <c:dLbl>
              <c:idx val="9"/>
              <c:layout/>
              <c:tx>
                <c:rich>
                  <a:bodyPr/>
                  <a:lstStyle/>
                  <a:p>
                    <a:fld id="{246BE9D1-7025-574E-8F1D-9490819A9E35}" type="VALUE">
                      <a:rPr lang="en-US" smtClean="0"/>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A982-4761-827A-DF737735DA93}"/>
                </c:ext>
                <c:ext xmlns:c15="http://schemas.microsoft.com/office/drawing/2012/chart" uri="{CE6537A1-D6FC-4f65-9D91-7224C49458BB}">
                  <c15:layout/>
                  <c15:dlblFieldTable/>
                  <c15:showDataLabelsRange val="0"/>
                </c:ext>
              </c:extLst>
            </c:dLbl>
            <c:dLbl>
              <c:idx val="10"/>
              <c:layout/>
              <c:tx>
                <c:rich>
                  <a:bodyPr/>
                  <a:lstStyle/>
                  <a:p>
                    <a:fld id="{EEC1F1DE-1385-2144-B019-336E1DDE98D2}" type="VALUE">
                      <a:rPr lang="en-US" smtClean="0"/>
                      <a:pPr/>
                      <a:t>[VALUE]</a:t>
                    </a:fld>
                    <a:r>
                      <a:rPr lang="en-US"/>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A982-4761-827A-DF737735DA93}"/>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Trebuchet MS" charset="0"/>
                    <a:ea typeface="Trebuchet MS" charset="0"/>
                    <a:cs typeface="Trebuchet MS"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FR</c:v>
                </c:pt>
                <c:pt idx="1">
                  <c:v>NZ</c:v>
                </c:pt>
                <c:pt idx="2">
                  <c:v>NOR</c:v>
                </c:pt>
                <c:pt idx="3">
                  <c:v>SWIZ</c:v>
                </c:pt>
                <c:pt idx="4">
                  <c:v>AUS</c:v>
                </c:pt>
                <c:pt idx="5">
                  <c:v>GER</c:v>
                </c:pt>
                <c:pt idx="6">
                  <c:v>NET</c:v>
                </c:pt>
                <c:pt idx="7">
                  <c:v>SWE</c:v>
                </c:pt>
                <c:pt idx="8">
                  <c:v>CAN</c:v>
                </c:pt>
                <c:pt idx="9">
                  <c:v>UK</c:v>
                </c:pt>
                <c:pt idx="10">
                  <c:v>US</c:v>
                </c:pt>
              </c:strCache>
            </c:strRef>
          </c:cat>
          <c:val>
            <c:numRef>
              <c:f>Sheet1!$B$2:$B$12</c:f>
              <c:numCache>
                <c:formatCode>0</c:formatCode>
                <c:ptCount val="11"/>
                <c:pt idx="0">
                  <c:v>22</c:v>
                </c:pt>
                <c:pt idx="1">
                  <c:v>30</c:v>
                </c:pt>
                <c:pt idx="2">
                  <c:v>33</c:v>
                </c:pt>
                <c:pt idx="3">
                  <c:v>33</c:v>
                </c:pt>
                <c:pt idx="4">
                  <c:v>34</c:v>
                </c:pt>
                <c:pt idx="5">
                  <c:v>39</c:v>
                </c:pt>
                <c:pt idx="6">
                  <c:v>40</c:v>
                </c:pt>
                <c:pt idx="7">
                  <c:v>42</c:v>
                </c:pt>
                <c:pt idx="8">
                  <c:v>44</c:v>
                </c:pt>
                <c:pt idx="9">
                  <c:v>47</c:v>
                </c:pt>
                <c:pt idx="10">
                  <c:v>55</c:v>
                </c:pt>
              </c:numCache>
            </c:numRef>
          </c:val>
          <c:extLst xmlns:c16r2="http://schemas.microsoft.com/office/drawing/2015/06/chart">
            <c:ext xmlns:c16="http://schemas.microsoft.com/office/drawing/2014/chart" uri="{C3380CC4-5D6E-409C-BE32-E72D297353CC}">
              <c16:uniqueId val="{0000000C-A982-4761-827A-DF737735DA93}"/>
            </c:ext>
          </c:extLst>
        </c:ser>
        <c:dLbls>
          <c:showLegendKey val="0"/>
          <c:showVal val="0"/>
          <c:showCatName val="0"/>
          <c:showSerName val="0"/>
          <c:showPercent val="0"/>
          <c:showBubbleSize val="0"/>
        </c:dLbls>
        <c:gapWidth val="50"/>
        <c:axId val="358296264"/>
        <c:axId val="358298224"/>
      </c:barChart>
      <c:catAx>
        <c:axId val="358296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358298224"/>
        <c:crosses val="autoZero"/>
        <c:auto val="1"/>
        <c:lblAlgn val="ctr"/>
        <c:lblOffset val="100"/>
        <c:noMultiLvlLbl val="0"/>
      </c:catAx>
      <c:valAx>
        <c:axId val="358298224"/>
        <c:scaling>
          <c:orientation val="minMax"/>
          <c:max val="75"/>
          <c:min val="0"/>
        </c:scaling>
        <c:delete val="1"/>
        <c:axPos val="l"/>
        <c:numFmt formatCode="#,##0" sourceLinked="0"/>
        <c:majorTickMark val="out"/>
        <c:minorTickMark val="none"/>
        <c:tickLblPos val="nextTo"/>
        <c:crossAx val="358296264"/>
        <c:crosses val="autoZero"/>
        <c:crossBetween val="between"/>
        <c:majorUnit val="25"/>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475221427161501E-2"/>
          <c:y val="6.6877544293157773E-2"/>
          <c:w val="0.88782927044188598"/>
          <c:h val="0.92991259489665701"/>
        </c:manualLayout>
      </c:layout>
      <c:barChart>
        <c:barDir val="bar"/>
        <c:grouping val="clustered"/>
        <c:varyColors val="0"/>
        <c:ser>
          <c:idx val="0"/>
          <c:order val="0"/>
          <c:tx>
            <c:strRef>
              <c:f>Sheet1!$B$1</c:f>
              <c:strCache>
                <c:ptCount val="1"/>
                <c:pt idx="0">
                  <c:v>Series 1</c:v>
                </c:pt>
              </c:strCache>
            </c:strRef>
          </c:tx>
          <c:spPr>
            <a:solidFill>
              <a:schemeClr val="tx2">
                <a:alpha val="85000"/>
              </a:schemeClr>
            </a:solidFill>
            <a:ln>
              <a:noFill/>
            </a:ln>
            <a:effectLst/>
          </c:spPr>
          <c:invertIfNegative val="0"/>
          <c:dPt>
            <c:idx val="8"/>
            <c:invertIfNegative val="0"/>
            <c:bubble3D val="0"/>
            <c:extLst xmlns:c16r2="http://schemas.microsoft.com/office/drawing/2015/06/chart">
              <c:ext xmlns:c16="http://schemas.microsoft.com/office/drawing/2014/chart" uri="{C3380CC4-5D6E-409C-BE32-E72D297353CC}">
                <c16:uniqueId val="{00000001-C165-4DB3-A93B-007B30BD008C}"/>
              </c:ext>
            </c:extLst>
          </c:dPt>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GER</c:v>
                </c:pt>
                <c:pt idx="1">
                  <c:v>NZ</c:v>
                </c:pt>
                <c:pt idx="2">
                  <c:v>SWIZ</c:v>
                </c:pt>
                <c:pt idx="3">
                  <c:v>CAN</c:v>
                </c:pt>
                <c:pt idx="4">
                  <c:v>US</c:v>
                </c:pt>
                <c:pt idx="5">
                  <c:v>AUS</c:v>
                </c:pt>
                <c:pt idx="6">
                  <c:v>SWE</c:v>
                </c:pt>
                <c:pt idx="7">
                  <c:v>UK</c:v>
                </c:pt>
                <c:pt idx="8">
                  <c:v>NOR</c:v>
                </c:pt>
                <c:pt idx="9">
                  <c:v>NET</c:v>
                </c:pt>
                <c:pt idx="10">
                  <c:v>FR</c:v>
                </c:pt>
              </c:strCache>
            </c:strRef>
          </c:cat>
          <c:val>
            <c:numRef>
              <c:f>Sheet1!$B$2:$B$12</c:f>
              <c:numCache>
                <c:formatCode>0</c:formatCode>
                <c:ptCount val="11"/>
                <c:pt idx="0">
                  <c:v>4</c:v>
                </c:pt>
                <c:pt idx="1">
                  <c:v>5</c:v>
                </c:pt>
                <c:pt idx="2">
                  <c:v>7</c:v>
                </c:pt>
                <c:pt idx="3">
                  <c:v>8</c:v>
                </c:pt>
                <c:pt idx="4">
                  <c:v>9</c:v>
                </c:pt>
                <c:pt idx="5">
                  <c:v>10</c:v>
                </c:pt>
                <c:pt idx="6">
                  <c:v>10</c:v>
                </c:pt>
                <c:pt idx="7">
                  <c:v>11</c:v>
                </c:pt>
                <c:pt idx="8">
                  <c:v>12</c:v>
                </c:pt>
                <c:pt idx="9">
                  <c:v>13</c:v>
                </c:pt>
                <c:pt idx="10">
                  <c:v>15</c:v>
                </c:pt>
              </c:numCache>
            </c:numRef>
          </c:val>
          <c:extLst xmlns:c16r2="http://schemas.microsoft.com/office/drawing/2015/06/chart">
            <c:ext xmlns:c16="http://schemas.microsoft.com/office/drawing/2014/chart" uri="{C3380CC4-5D6E-409C-BE32-E72D297353CC}">
              <c16:uniqueId val="{00000002-C165-4DB3-A93B-007B30BD008C}"/>
            </c:ext>
          </c:extLst>
        </c:ser>
        <c:dLbls>
          <c:showLegendKey val="0"/>
          <c:showVal val="0"/>
          <c:showCatName val="0"/>
          <c:showSerName val="0"/>
          <c:showPercent val="0"/>
          <c:showBubbleSize val="0"/>
        </c:dLbls>
        <c:gapWidth val="20"/>
        <c:axId val="766586376"/>
        <c:axId val="766585984"/>
      </c:barChart>
      <c:catAx>
        <c:axId val="7665863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crossAx val="766585984"/>
        <c:crosses val="autoZero"/>
        <c:auto val="1"/>
        <c:lblAlgn val="ctr"/>
        <c:lblOffset val="100"/>
        <c:noMultiLvlLbl val="0"/>
      </c:catAx>
      <c:valAx>
        <c:axId val="766585984"/>
        <c:scaling>
          <c:orientation val="minMax"/>
          <c:max val="50"/>
          <c:min val="0"/>
        </c:scaling>
        <c:delete val="1"/>
        <c:axPos val="b"/>
        <c:numFmt formatCode="#,##0" sourceLinked="0"/>
        <c:majorTickMark val="none"/>
        <c:minorTickMark val="none"/>
        <c:tickLblPos val="nextTo"/>
        <c:crossAx val="766586376"/>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349264109304002E-2"/>
          <c:y val="3.7431405496085403E-2"/>
          <c:w val="0.90509432938593304"/>
          <c:h val="0.96239718618276604"/>
        </c:manualLayout>
      </c:layout>
      <c:barChart>
        <c:barDir val="bar"/>
        <c:grouping val="clustered"/>
        <c:varyColors val="0"/>
        <c:ser>
          <c:idx val="0"/>
          <c:order val="0"/>
          <c:tx>
            <c:strRef>
              <c:f>Sheet1!$B$1</c:f>
              <c:strCache>
                <c:ptCount val="1"/>
                <c:pt idx="0">
                  <c:v>Series 1</c:v>
                </c:pt>
              </c:strCache>
            </c:strRef>
          </c:tx>
          <c:spPr>
            <a:blipFill>
              <a:blip xmlns:r="http://schemas.openxmlformats.org/officeDocument/2006/relationships" r:embed="rId3"/>
              <a:stretch>
                <a:fillRect/>
              </a:stretch>
            </a:blipFill>
            <a:ln>
              <a:noFill/>
            </a:ln>
            <a:effectLst/>
          </c:spPr>
          <c:invertIfNegative val="0"/>
          <c:pictureOptions>
            <c:pictureFormat val="stack"/>
          </c:pictureOptions>
          <c:dLbls>
            <c:spPr>
              <a:noFill/>
              <a:ln>
                <a:noFill/>
              </a:ln>
              <a:effectLst/>
            </c:spPr>
            <c:txPr>
              <a:bodyPr rot="0" spcFirstLastPara="1" vertOverflow="ellipsis" vert="horz" wrap="square" anchor="ctr" anchorCtr="1"/>
              <a:lstStyle/>
              <a:p>
                <a:pPr>
                  <a:defRPr sz="18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SWE</c:v>
                </c:pt>
                <c:pt idx="1">
                  <c:v>NOR</c:v>
                </c:pt>
                <c:pt idx="2">
                  <c:v>UK</c:v>
                </c:pt>
                <c:pt idx="3">
                  <c:v>FR</c:v>
                </c:pt>
                <c:pt idx="4">
                  <c:v>NET</c:v>
                </c:pt>
                <c:pt idx="5">
                  <c:v>CAN</c:v>
                </c:pt>
                <c:pt idx="6">
                  <c:v>GER</c:v>
                </c:pt>
                <c:pt idx="7">
                  <c:v>NZ</c:v>
                </c:pt>
                <c:pt idx="8">
                  <c:v>SWIZ</c:v>
                </c:pt>
                <c:pt idx="9">
                  <c:v>AUS</c:v>
                </c:pt>
                <c:pt idx="10">
                  <c:v>US</c:v>
                </c:pt>
              </c:strCache>
            </c:strRef>
          </c:cat>
          <c:val>
            <c:numRef>
              <c:f>Sheet1!$B$2:$B$12</c:f>
              <c:numCache>
                <c:formatCode>0</c:formatCode>
                <c:ptCount val="11"/>
                <c:pt idx="0">
                  <c:v>2.52</c:v>
                </c:pt>
                <c:pt idx="1">
                  <c:v>3.82</c:v>
                </c:pt>
                <c:pt idx="2">
                  <c:v>3.97</c:v>
                </c:pt>
                <c:pt idx="3">
                  <c:v>4.59</c:v>
                </c:pt>
                <c:pt idx="4">
                  <c:v>6.87</c:v>
                </c:pt>
                <c:pt idx="5">
                  <c:v>8.84</c:v>
                </c:pt>
                <c:pt idx="6">
                  <c:v>10.38</c:v>
                </c:pt>
                <c:pt idx="7">
                  <c:v>10.61</c:v>
                </c:pt>
                <c:pt idx="8">
                  <c:v>11.4</c:v>
                </c:pt>
                <c:pt idx="9">
                  <c:v>13.47</c:v>
                </c:pt>
                <c:pt idx="10">
                  <c:v>22.69</c:v>
                </c:pt>
              </c:numCache>
            </c:numRef>
          </c:val>
          <c:extLst xmlns:c16r2="http://schemas.microsoft.com/office/drawing/2015/06/chart">
            <c:ext xmlns:c16="http://schemas.microsoft.com/office/drawing/2014/chart" uri="{C3380CC4-5D6E-409C-BE32-E72D297353CC}">
              <c16:uniqueId val="{00000000-3811-4220-90A9-89A93E0532FD}"/>
            </c:ext>
          </c:extLst>
        </c:ser>
        <c:dLbls>
          <c:showLegendKey val="0"/>
          <c:showVal val="0"/>
          <c:showCatName val="0"/>
          <c:showSerName val="0"/>
          <c:showPercent val="0"/>
          <c:showBubbleSize val="0"/>
        </c:dLbls>
        <c:gapWidth val="20"/>
        <c:overlap val="-100"/>
        <c:axId val="792115520"/>
        <c:axId val="792110816"/>
      </c:barChart>
      <c:catAx>
        <c:axId val="792115520"/>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792110816"/>
        <c:crosses val="autoZero"/>
        <c:auto val="1"/>
        <c:lblAlgn val="ctr"/>
        <c:lblOffset val="100"/>
        <c:noMultiLvlLbl val="0"/>
      </c:catAx>
      <c:valAx>
        <c:axId val="792110816"/>
        <c:scaling>
          <c:orientation val="minMax"/>
          <c:max val="40"/>
          <c:min val="0"/>
        </c:scaling>
        <c:delete val="1"/>
        <c:axPos val="t"/>
        <c:numFmt formatCode="#,##0" sourceLinked="0"/>
        <c:majorTickMark val="out"/>
        <c:minorTickMark val="none"/>
        <c:tickLblPos val="nextTo"/>
        <c:crossAx val="792115520"/>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262182834872797E-4"/>
          <c:y val="3.7431480031323398E-2"/>
          <c:w val="0.98671097166688904"/>
          <c:h val="0.95977062381689404"/>
        </c:manualLayout>
      </c:layout>
      <c:barChart>
        <c:barDir val="col"/>
        <c:grouping val="clustered"/>
        <c:varyColors val="0"/>
        <c:ser>
          <c:idx val="0"/>
          <c:order val="0"/>
          <c:tx>
            <c:strRef>
              <c:f>Sheet1!$B$1</c:f>
              <c:strCache>
                <c:ptCount val="1"/>
                <c:pt idx="0">
                  <c:v>Series 1</c:v>
                </c:pt>
              </c:strCache>
            </c:strRef>
          </c:tx>
          <c:spPr>
            <a:blipFill>
              <a:blip xmlns:r="http://schemas.openxmlformats.org/officeDocument/2006/relationships" r:embed="rId3"/>
              <a:stretch>
                <a:fillRect/>
              </a:stretch>
            </a:blipFill>
            <a:ln>
              <a:noFill/>
            </a:ln>
            <a:effectLst/>
          </c:spPr>
          <c:invertIfNegative val="0"/>
          <c:pictureOptions>
            <c:pictureFormat val="stack"/>
          </c:pictureOptions>
          <c:dLbls>
            <c:spPr>
              <a:noFill/>
              <a:ln>
                <a:noFill/>
              </a:ln>
              <a:effectLst/>
            </c:spPr>
            <c:txPr>
              <a:bodyPr rot="0" spcFirstLastPara="1" vertOverflow="ellipsis" vert="horz" wrap="square" anchor="ctr" anchorCtr="1"/>
              <a:lstStyle/>
              <a:p>
                <a:pPr>
                  <a:defRPr sz="1800" b="1"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FR</c:v>
                </c:pt>
                <c:pt idx="1">
                  <c:v>UK</c:v>
                </c:pt>
                <c:pt idx="2">
                  <c:v>NET</c:v>
                </c:pt>
                <c:pt idx="3">
                  <c:v>NZ</c:v>
                </c:pt>
                <c:pt idx="4">
                  <c:v>SWE</c:v>
                </c:pt>
                <c:pt idx="5">
                  <c:v>NOR</c:v>
                </c:pt>
                <c:pt idx="6">
                  <c:v>GER</c:v>
                </c:pt>
                <c:pt idx="7">
                  <c:v>AUS</c:v>
                </c:pt>
                <c:pt idx="8">
                  <c:v>CAN</c:v>
                </c:pt>
                <c:pt idx="9">
                  <c:v>US</c:v>
                </c:pt>
                <c:pt idx="10">
                  <c:v>SWIZ</c:v>
                </c:pt>
              </c:strCache>
            </c:strRef>
          </c:cat>
          <c:val>
            <c:numRef>
              <c:f>Sheet1!$B$2:$B$12</c:f>
              <c:numCache>
                <c:formatCode>0</c:formatCode>
                <c:ptCount val="11"/>
                <c:pt idx="0">
                  <c:v>0.84</c:v>
                </c:pt>
                <c:pt idx="1">
                  <c:v>3.37</c:v>
                </c:pt>
                <c:pt idx="2">
                  <c:v>3.44</c:v>
                </c:pt>
                <c:pt idx="3">
                  <c:v>4.49</c:v>
                </c:pt>
                <c:pt idx="4">
                  <c:v>5.13</c:v>
                </c:pt>
                <c:pt idx="5">
                  <c:v>6.1199999999999974</c:v>
                </c:pt>
                <c:pt idx="6">
                  <c:v>7.14</c:v>
                </c:pt>
                <c:pt idx="7">
                  <c:v>9</c:v>
                </c:pt>
                <c:pt idx="8">
                  <c:v>9.3700000000000028</c:v>
                </c:pt>
                <c:pt idx="9">
                  <c:v>22.22</c:v>
                </c:pt>
                <c:pt idx="10">
                  <c:v>30.69</c:v>
                </c:pt>
              </c:numCache>
            </c:numRef>
          </c:val>
          <c:extLst xmlns:c16r2="http://schemas.microsoft.com/office/drawing/2015/06/chart">
            <c:ext xmlns:c16="http://schemas.microsoft.com/office/drawing/2014/chart" uri="{C3380CC4-5D6E-409C-BE32-E72D297353CC}">
              <c16:uniqueId val="{00000000-E4A1-4274-BF77-90775368AFDE}"/>
            </c:ext>
          </c:extLst>
        </c:ser>
        <c:dLbls>
          <c:showLegendKey val="0"/>
          <c:showVal val="0"/>
          <c:showCatName val="0"/>
          <c:showSerName val="0"/>
          <c:showPercent val="0"/>
          <c:showBubbleSize val="0"/>
        </c:dLbls>
        <c:gapWidth val="15"/>
        <c:axId val="792116304"/>
        <c:axId val="792112776"/>
      </c:barChart>
      <c:catAx>
        <c:axId val="792116304"/>
        <c:scaling>
          <c:orientation val="maxMin"/>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792112776"/>
        <c:crosses val="autoZero"/>
        <c:auto val="1"/>
        <c:lblAlgn val="ctr"/>
        <c:lblOffset val="100"/>
        <c:noMultiLvlLbl val="0"/>
      </c:catAx>
      <c:valAx>
        <c:axId val="792112776"/>
        <c:scaling>
          <c:orientation val="minMax"/>
          <c:max val="50"/>
          <c:min val="0"/>
        </c:scaling>
        <c:delete val="1"/>
        <c:axPos val="r"/>
        <c:numFmt formatCode="#,##0" sourceLinked="0"/>
        <c:majorTickMark val="none"/>
        <c:minorTickMark val="none"/>
        <c:tickLblPos val="nextTo"/>
        <c:crossAx val="792116304"/>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349264109304002E-2"/>
          <c:y val="3.7431480031323398E-2"/>
          <c:w val="0.90509432938593304"/>
          <c:h val="0.94468325313930301"/>
        </c:manualLayout>
      </c:layout>
      <c:barChart>
        <c:barDir val="bar"/>
        <c:grouping val="clustered"/>
        <c:varyColors val="0"/>
        <c:ser>
          <c:idx val="0"/>
          <c:order val="0"/>
          <c:tx>
            <c:strRef>
              <c:f>Sheet1!$B$1</c:f>
              <c:strCache>
                <c:ptCount val="1"/>
                <c:pt idx="0">
                  <c:v>Series 1</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GER</c:v>
                </c:pt>
                <c:pt idx="2">
                  <c:v>NET</c:v>
                </c:pt>
                <c:pt idx="3">
                  <c:v>AUS</c:v>
                </c:pt>
                <c:pt idx="4">
                  <c:v>NZ</c:v>
                </c:pt>
                <c:pt idx="5">
                  <c:v>FR</c:v>
                </c:pt>
                <c:pt idx="6">
                  <c:v>NOR</c:v>
                </c:pt>
                <c:pt idx="7">
                  <c:v>SWE</c:v>
                </c:pt>
                <c:pt idx="8">
                  <c:v>UK</c:v>
                </c:pt>
                <c:pt idx="9">
                  <c:v>US</c:v>
                </c:pt>
                <c:pt idx="10">
                  <c:v>CAN</c:v>
                </c:pt>
              </c:strCache>
            </c:strRef>
          </c:cat>
          <c:val>
            <c:numRef>
              <c:f>Sheet1!$B$2:$B$12</c:f>
              <c:numCache>
                <c:formatCode>0</c:formatCode>
                <c:ptCount val="11"/>
                <c:pt idx="0">
                  <c:v>8</c:v>
                </c:pt>
                <c:pt idx="1">
                  <c:v>9</c:v>
                </c:pt>
                <c:pt idx="2">
                  <c:v>10</c:v>
                </c:pt>
                <c:pt idx="3">
                  <c:v>11</c:v>
                </c:pt>
                <c:pt idx="4">
                  <c:v>11</c:v>
                </c:pt>
                <c:pt idx="5">
                  <c:v>13</c:v>
                </c:pt>
                <c:pt idx="6">
                  <c:v>20</c:v>
                </c:pt>
                <c:pt idx="7">
                  <c:v>21</c:v>
                </c:pt>
                <c:pt idx="8">
                  <c:v>22</c:v>
                </c:pt>
                <c:pt idx="9">
                  <c:v>22</c:v>
                </c:pt>
                <c:pt idx="10">
                  <c:v>26</c:v>
                </c:pt>
              </c:numCache>
            </c:numRef>
          </c:val>
          <c:extLst xmlns:c16r2="http://schemas.microsoft.com/office/drawing/2015/06/chart">
            <c:ext xmlns:c16="http://schemas.microsoft.com/office/drawing/2014/chart" uri="{C3380CC4-5D6E-409C-BE32-E72D297353CC}">
              <c16:uniqueId val="{00000000-E06F-43F9-B605-8006D76DF949}"/>
            </c:ext>
          </c:extLst>
        </c:ser>
        <c:dLbls>
          <c:showLegendKey val="0"/>
          <c:showVal val="0"/>
          <c:showCatName val="0"/>
          <c:showSerName val="0"/>
          <c:showPercent val="0"/>
          <c:showBubbleSize val="0"/>
        </c:dLbls>
        <c:gapWidth val="20"/>
        <c:axId val="487641008"/>
        <c:axId val="487642576"/>
      </c:barChart>
      <c:catAx>
        <c:axId val="4876410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487642576"/>
        <c:crosses val="autoZero"/>
        <c:auto val="1"/>
        <c:lblAlgn val="ctr"/>
        <c:lblOffset val="100"/>
        <c:noMultiLvlLbl val="0"/>
      </c:catAx>
      <c:valAx>
        <c:axId val="487642576"/>
        <c:scaling>
          <c:orientation val="minMax"/>
        </c:scaling>
        <c:delete val="1"/>
        <c:axPos val="b"/>
        <c:numFmt formatCode="#,##0" sourceLinked="0"/>
        <c:majorTickMark val="none"/>
        <c:minorTickMark val="none"/>
        <c:tickLblPos val="nextTo"/>
        <c:crossAx val="487641008"/>
        <c:crosses val="autoZero"/>
        <c:crossBetween val="between"/>
        <c:majorUnit val="25"/>
      </c:valAx>
      <c:spPr>
        <a:noFill/>
        <a:ln w="25400">
          <a:noFill/>
        </a:ln>
        <a:effectLst/>
      </c:spPr>
    </c:plotArea>
    <c:plotVisOnly val="1"/>
    <c:dispBlanksAs val="gap"/>
    <c:showDLblsOverMax val="0"/>
  </c:chart>
  <c:spPr>
    <a:noFill/>
    <a:ln>
      <a:noFill/>
    </a:ln>
    <a:effectLst/>
  </c:spPr>
  <c:txPr>
    <a:bodyPr/>
    <a:lstStyle/>
    <a:p>
      <a:pPr>
        <a:defRPr sz="1800"/>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349264109304002E-2"/>
          <c:y val="3.7431480031323398E-2"/>
          <c:w val="0.90509432938593304"/>
          <c:h val="0.94468325313930301"/>
        </c:manualLayout>
      </c:layout>
      <c:barChart>
        <c:barDir val="bar"/>
        <c:grouping val="clustered"/>
        <c:varyColors val="0"/>
        <c:ser>
          <c:idx val="0"/>
          <c:order val="0"/>
          <c:tx>
            <c:strRef>
              <c:f>Sheet1!$B$1</c:f>
              <c:strCache>
                <c:ptCount val="1"/>
                <c:pt idx="0">
                  <c:v>Series 1</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NZ</c:v>
                </c:pt>
                <c:pt idx="1">
                  <c:v>NET</c:v>
                </c:pt>
                <c:pt idx="2">
                  <c:v>AUS</c:v>
                </c:pt>
                <c:pt idx="3">
                  <c:v>SWIZ</c:v>
                </c:pt>
                <c:pt idx="4">
                  <c:v>US</c:v>
                </c:pt>
                <c:pt idx="5">
                  <c:v>FR</c:v>
                </c:pt>
                <c:pt idx="6">
                  <c:v>UK</c:v>
                </c:pt>
                <c:pt idx="7">
                  <c:v>NOR</c:v>
                </c:pt>
                <c:pt idx="8">
                  <c:v>SWE</c:v>
                </c:pt>
                <c:pt idx="9">
                  <c:v>CAN</c:v>
                </c:pt>
                <c:pt idx="10">
                  <c:v>GER</c:v>
                </c:pt>
              </c:strCache>
            </c:strRef>
          </c:cat>
          <c:val>
            <c:numRef>
              <c:f>Sheet1!$B$2:$B$12</c:f>
              <c:numCache>
                <c:formatCode>0</c:formatCode>
                <c:ptCount val="11"/>
                <c:pt idx="0">
                  <c:v>7.41</c:v>
                </c:pt>
                <c:pt idx="1">
                  <c:v>8.4600000000000026</c:v>
                </c:pt>
                <c:pt idx="2">
                  <c:v>9.01</c:v>
                </c:pt>
                <c:pt idx="3">
                  <c:v>12.14</c:v>
                </c:pt>
                <c:pt idx="4">
                  <c:v>17.649999999999999</c:v>
                </c:pt>
                <c:pt idx="5">
                  <c:v>22.19</c:v>
                </c:pt>
                <c:pt idx="6">
                  <c:v>24.4</c:v>
                </c:pt>
                <c:pt idx="7">
                  <c:v>25.92</c:v>
                </c:pt>
                <c:pt idx="8">
                  <c:v>28.23</c:v>
                </c:pt>
                <c:pt idx="9">
                  <c:v>29.23</c:v>
                </c:pt>
                <c:pt idx="10">
                  <c:v>33.549999999999997</c:v>
                </c:pt>
              </c:numCache>
            </c:numRef>
          </c:val>
          <c:extLst xmlns:c16r2="http://schemas.microsoft.com/office/drawing/2015/06/chart">
            <c:ext xmlns:c16="http://schemas.microsoft.com/office/drawing/2014/chart" uri="{C3380CC4-5D6E-409C-BE32-E72D297353CC}">
              <c16:uniqueId val="{00000000-E06F-43F9-B605-8006D76DF949}"/>
            </c:ext>
          </c:extLst>
        </c:ser>
        <c:dLbls>
          <c:showLegendKey val="0"/>
          <c:showVal val="0"/>
          <c:showCatName val="0"/>
          <c:showSerName val="0"/>
          <c:showPercent val="0"/>
          <c:showBubbleSize val="0"/>
        </c:dLbls>
        <c:gapWidth val="20"/>
        <c:axId val="490538568"/>
        <c:axId val="490538960"/>
      </c:barChart>
      <c:catAx>
        <c:axId val="4905385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490538960"/>
        <c:crosses val="autoZero"/>
        <c:auto val="1"/>
        <c:lblAlgn val="ctr"/>
        <c:lblOffset val="100"/>
        <c:noMultiLvlLbl val="0"/>
      </c:catAx>
      <c:valAx>
        <c:axId val="490538960"/>
        <c:scaling>
          <c:orientation val="minMax"/>
        </c:scaling>
        <c:delete val="1"/>
        <c:axPos val="b"/>
        <c:numFmt formatCode="#,##0" sourceLinked="0"/>
        <c:majorTickMark val="none"/>
        <c:minorTickMark val="none"/>
        <c:tickLblPos val="nextTo"/>
        <c:crossAx val="490538568"/>
        <c:crosses val="autoZero"/>
        <c:crossBetween val="between"/>
        <c:majorUnit val="25"/>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349264109304002E-2"/>
          <c:y val="3.7431480031323398E-2"/>
          <c:w val="0.90509432938593304"/>
          <c:h val="0.94468325313930301"/>
        </c:manualLayout>
      </c:layout>
      <c:barChart>
        <c:barDir val="bar"/>
        <c:grouping val="clustered"/>
        <c:varyColors val="0"/>
        <c:ser>
          <c:idx val="0"/>
          <c:order val="0"/>
          <c:tx>
            <c:strRef>
              <c:f>Sheet1!$B$1</c:f>
              <c:strCache>
                <c:ptCount val="1"/>
                <c:pt idx="0">
                  <c:v>Series 1</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NET</c:v>
                </c:pt>
                <c:pt idx="1">
                  <c:v>NOR</c:v>
                </c:pt>
                <c:pt idx="2">
                  <c:v>NZ</c:v>
                </c:pt>
                <c:pt idx="3">
                  <c:v>US</c:v>
                </c:pt>
                <c:pt idx="4">
                  <c:v>FR</c:v>
                </c:pt>
                <c:pt idx="5">
                  <c:v>GER</c:v>
                </c:pt>
                <c:pt idx="6">
                  <c:v>AUS</c:v>
                </c:pt>
                <c:pt idx="7">
                  <c:v>SWIZ</c:v>
                </c:pt>
                <c:pt idx="8">
                  <c:v>UK</c:v>
                </c:pt>
                <c:pt idx="9">
                  <c:v>CAN</c:v>
                </c:pt>
                <c:pt idx="10">
                  <c:v>SWE</c:v>
                </c:pt>
              </c:strCache>
            </c:strRef>
          </c:cat>
          <c:val>
            <c:numRef>
              <c:f>Sheet1!$B$2:$B$12</c:f>
              <c:numCache>
                <c:formatCode>0</c:formatCode>
                <c:ptCount val="11"/>
                <c:pt idx="0">
                  <c:v>23</c:v>
                </c:pt>
                <c:pt idx="1">
                  <c:v>29</c:v>
                </c:pt>
                <c:pt idx="2">
                  <c:v>39</c:v>
                </c:pt>
                <c:pt idx="3">
                  <c:v>41</c:v>
                </c:pt>
                <c:pt idx="4">
                  <c:v>46</c:v>
                </c:pt>
                <c:pt idx="5">
                  <c:v>47</c:v>
                </c:pt>
                <c:pt idx="6">
                  <c:v>51</c:v>
                </c:pt>
                <c:pt idx="7">
                  <c:v>54</c:v>
                </c:pt>
                <c:pt idx="8">
                  <c:v>54</c:v>
                </c:pt>
                <c:pt idx="9">
                  <c:v>58</c:v>
                </c:pt>
                <c:pt idx="10">
                  <c:v>64</c:v>
                </c:pt>
              </c:numCache>
            </c:numRef>
          </c:val>
          <c:extLst xmlns:c16r2="http://schemas.microsoft.com/office/drawing/2015/06/chart">
            <c:ext xmlns:c16="http://schemas.microsoft.com/office/drawing/2014/chart" uri="{C3380CC4-5D6E-409C-BE32-E72D297353CC}">
              <c16:uniqueId val="{00000000-E06F-43F9-B605-8006D76DF949}"/>
            </c:ext>
          </c:extLst>
        </c:ser>
        <c:dLbls>
          <c:showLegendKey val="0"/>
          <c:showVal val="0"/>
          <c:showCatName val="0"/>
          <c:showSerName val="0"/>
          <c:showPercent val="0"/>
          <c:showBubbleSize val="0"/>
        </c:dLbls>
        <c:gapWidth val="20"/>
        <c:axId val="490537784"/>
        <c:axId val="490539352"/>
      </c:barChart>
      <c:catAx>
        <c:axId val="4905377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490539352"/>
        <c:crosses val="autoZero"/>
        <c:auto val="1"/>
        <c:lblAlgn val="ctr"/>
        <c:lblOffset val="100"/>
        <c:noMultiLvlLbl val="0"/>
      </c:catAx>
      <c:valAx>
        <c:axId val="490539352"/>
        <c:scaling>
          <c:orientation val="minMax"/>
        </c:scaling>
        <c:delete val="1"/>
        <c:axPos val="b"/>
        <c:numFmt formatCode="#,##0" sourceLinked="0"/>
        <c:majorTickMark val="none"/>
        <c:minorTickMark val="none"/>
        <c:tickLblPos val="nextTo"/>
        <c:crossAx val="490537784"/>
        <c:crosses val="autoZero"/>
        <c:crossBetween val="between"/>
        <c:majorUnit val="25"/>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262182834872797E-4"/>
          <c:y val="3.7431480031323398E-2"/>
          <c:w val="0.98671097166688904"/>
          <c:h val="0.85327101535957195"/>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7"/>
            <c:invertIfNegative val="0"/>
            <c:bubble3D val="0"/>
            <c:extLst xmlns:c16r2="http://schemas.microsoft.com/office/drawing/2015/06/chart">
              <c:ext xmlns:c16="http://schemas.microsoft.com/office/drawing/2014/chart" uri="{C3380CC4-5D6E-409C-BE32-E72D297353CC}">
                <c16:uniqueId val="{00000001-44E9-4BAA-802D-30E331840D24}"/>
              </c:ext>
            </c:extLst>
          </c:dPt>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NOR</c:v>
                </c:pt>
                <c:pt idx="1">
                  <c:v>NZ</c:v>
                </c:pt>
                <c:pt idx="2">
                  <c:v>SWIZ</c:v>
                </c:pt>
                <c:pt idx="3">
                  <c:v>SWE</c:v>
                </c:pt>
                <c:pt idx="4">
                  <c:v>GER</c:v>
                </c:pt>
                <c:pt idx="5">
                  <c:v>NET</c:v>
                </c:pt>
                <c:pt idx="6">
                  <c:v>FR</c:v>
                </c:pt>
                <c:pt idx="7">
                  <c:v>CAN</c:v>
                </c:pt>
                <c:pt idx="8">
                  <c:v>UK</c:v>
                </c:pt>
                <c:pt idx="9">
                  <c:v>AUS</c:v>
                </c:pt>
                <c:pt idx="10">
                  <c:v>US</c:v>
                </c:pt>
              </c:strCache>
            </c:strRef>
          </c:cat>
          <c:val>
            <c:numRef>
              <c:f>Sheet1!$B$2:$B$12</c:f>
              <c:numCache>
                <c:formatCode>0</c:formatCode>
                <c:ptCount val="11"/>
                <c:pt idx="0">
                  <c:v>24</c:v>
                </c:pt>
                <c:pt idx="1">
                  <c:v>24</c:v>
                </c:pt>
                <c:pt idx="2">
                  <c:v>24</c:v>
                </c:pt>
                <c:pt idx="3">
                  <c:v>28</c:v>
                </c:pt>
                <c:pt idx="4">
                  <c:v>29</c:v>
                </c:pt>
                <c:pt idx="5">
                  <c:v>29</c:v>
                </c:pt>
                <c:pt idx="6">
                  <c:v>31</c:v>
                </c:pt>
                <c:pt idx="7">
                  <c:v>33</c:v>
                </c:pt>
                <c:pt idx="8">
                  <c:v>34</c:v>
                </c:pt>
                <c:pt idx="9">
                  <c:v>39</c:v>
                </c:pt>
                <c:pt idx="10">
                  <c:v>43</c:v>
                </c:pt>
              </c:numCache>
            </c:numRef>
          </c:val>
          <c:extLst xmlns:c16r2="http://schemas.microsoft.com/office/drawing/2015/06/chart">
            <c:ext xmlns:c16="http://schemas.microsoft.com/office/drawing/2014/chart" uri="{C3380CC4-5D6E-409C-BE32-E72D297353CC}">
              <c16:uniqueId val="{00000002-44E9-4BAA-802D-30E331840D24}"/>
            </c:ext>
          </c:extLst>
        </c:ser>
        <c:dLbls>
          <c:showLegendKey val="0"/>
          <c:showVal val="0"/>
          <c:showCatName val="0"/>
          <c:showSerName val="0"/>
          <c:showPercent val="0"/>
          <c:showBubbleSize val="0"/>
        </c:dLbls>
        <c:gapWidth val="70"/>
        <c:overlap val="-27"/>
        <c:axId val="475944008"/>
        <c:axId val="475942048"/>
      </c:barChart>
      <c:catAx>
        <c:axId val="475944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75942048"/>
        <c:crosses val="autoZero"/>
        <c:auto val="1"/>
        <c:lblAlgn val="ctr"/>
        <c:lblOffset val="100"/>
        <c:noMultiLvlLbl val="0"/>
      </c:catAx>
      <c:valAx>
        <c:axId val="475942048"/>
        <c:scaling>
          <c:orientation val="minMax"/>
          <c:max val="50"/>
          <c:min val="0"/>
        </c:scaling>
        <c:delete val="0"/>
        <c:axPos val="l"/>
        <c:numFmt formatCode="#,##0" sourceLinked="0"/>
        <c:majorTickMark val="out"/>
        <c:minorTickMark val="none"/>
        <c:tickLblPos val="none"/>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75944008"/>
        <c:crosses val="autoZero"/>
        <c:crossBetween val="between"/>
        <c:majorUnit val="25"/>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5"/>
            <a:ext cx="3037840" cy="466432"/>
          </a:xfrm>
          <a:prstGeom prst="rect">
            <a:avLst/>
          </a:prstGeom>
        </p:spPr>
        <p:txBody>
          <a:bodyPr vert="horz" lIns="91416" tIns="45709" rIns="91416" bIns="45709" rtlCol="0"/>
          <a:lstStyle>
            <a:lvl1pPr algn="l">
              <a:defRPr sz="1200"/>
            </a:lvl1pPr>
          </a:lstStyle>
          <a:p>
            <a:r>
              <a:rPr lang="en-US" smtClean="0"/>
              <a:t>2017 Commonwealth Fund International Health Policy Survey of Older Adults</a:t>
            </a:r>
            <a:endParaRPr lang="en-US"/>
          </a:p>
        </p:txBody>
      </p:sp>
      <p:sp>
        <p:nvSpPr>
          <p:cNvPr id="4" name="Footer Placeholder 3"/>
          <p:cNvSpPr>
            <a:spLocks noGrp="1"/>
          </p:cNvSpPr>
          <p:nvPr>
            <p:ph type="ftr" sz="quarter" idx="2"/>
          </p:nvPr>
        </p:nvSpPr>
        <p:spPr>
          <a:xfrm>
            <a:off x="5" y="8829972"/>
            <a:ext cx="3037840" cy="466431"/>
          </a:xfrm>
          <a:prstGeom prst="rect">
            <a:avLst/>
          </a:prstGeom>
        </p:spPr>
        <p:txBody>
          <a:bodyPr vert="horz" lIns="91416" tIns="45709" rIns="91416" bIns="45709" rtlCol="0" anchor="b"/>
          <a:lstStyle>
            <a:lvl1pPr algn="l">
              <a:defRPr sz="1200"/>
            </a:lvl1pPr>
          </a:lstStyle>
          <a:p>
            <a:endParaRPr lang="en-US"/>
          </a:p>
        </p:txBody>
      </p:sp>
      <p:sp>
        <p:nvSpPr>
          <p:cNvPr id="5" name="Slide Number Placeholder 4"/>
          <p:cNvSpPr>
            <a:spLocks noGrp="1"/>
          </p:cNvSpPr>
          <p:nvPr>
            <p:ph type="sldNum" sz="quarter" idx="3"/>
          </p:nvPr>
        </p:nvSpPr>
        <p:spPr>
          <a:xfrm>
            <a:off x="3970945" y="8829972"/>
            <a:ext cx="3037840" cy="466431"/>
          </a:xfrm>
          <a:prstGeom prst="rect">
            <a:avLst/>
          </a:prstGeom>
        </p:spPr>
        <p:txBody>
          <a:bodyPr vert="horz" lIns="91416" tIns="45709" rIns="91416" bIns="45709" rtlCol="0" anchor="b"/>
          <a:lstStyle>
            <a:lvl1pPr algn="r">
              <a:defRPr sz="1200"/>
            </a:lvl1pPr>
          </a:lstStyle>
          <a:p>
            <a:fld id="{092E6626-612B-455B-9FD1-DD7A1306BEA5}" type="slidenum">
              <a:rPr lang="en-US" smtClean="0"/>
              <a:t>‹#›</a:t>
            </a:fld>
            <a:endParaRPr lang="en-US"/>
          </a:p>
        </p:txBody>
      </p:sp>
      <p:sp>
        <p:nvSpPr>
          <p:cNvPr id="6" name="Date Placeholder 5"/>
          <p:cNvSpPr>
            <a:spLocks noGrp="1"/>
          </p:cNvSpPr>
          <p:nvPr>
            <p:ph type="dt" sz="quarter" idx="1"/>
          </p:nvPr>
        </p:nvSpPr>
        <p:spPr>
          <a:xfrm>
            <a:off x="3970945" y="5"/>
            <a:ext cx="3037840" cy="466432"/>
          </a:xfrm>
          <a:prstGeom prst="rect">
            <a:avLst/>
          </a:prstGeom>
        </p:spPr>
        <p:txBody>
          <a:bodyPr vert="horz" lIns="91416" tIns="45709" rIns="91416" bIns="45709" rtlCol="0"/>
          <a:lstStyle>
            <a:lvl1pPr algn="r">
              <a:defRPr sz="1200"/>
            </a:lvl1pPr>
          </a:lstStyle>
          <a:p>
            <a:fld id="{236AF209-B9D8-5A44-A745-F19C0FB259FD}" type="datetimeFigureOut">
              <a:rPr lang="en-US" smtClean="0"/>
              <a:t>8/22/2018</a:t>
            </a:fld>
            <a:endParaRPr lang="en-US"/>
          </a:p>
        </p:txBody>
      </p:sp>
    </p:spTree>
    <p:extLst>
      <p:ext uri="{BB962C8B-B14F-4D97-AF65-F5344CB8AC3E}">
        <p14:creationId xmlns:p14="http://schemas.microsoft.com/office/powerpoint/2010/main" val="257755127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2"/>
            <a:ext cx="3037840" cy="464820"/>
          </a:xfrm>
          <a:prstGeom prst="rect">
            <a:avLst/>
          </a:prstGeom>
        </p:spPr>
        <p:txBody>
          <a:bodyPr vert="horz" lIns="91416" tIns="45709" rIns="91416" bIns="45709" rtlCol="0"/>
          <a:lstStyle>
            <a:lvl1pPr algn="l">
              <a:defRPr sz="1200"/>
            </a:lvl1pPr>
          </a:lstStyle>
          <a:p>
            <a:r>
              <a:rPr lang="en-US" smtClean="0"/>
              <a:t>2017 Commonwealth Fund International Health Policy Survey of Older Adults</a:t>
            </a:r>
            <a:endParaRPr lang="en-US"/>
          </a:p>
        </p:txBody>
      </p:sp>
      <p:sp>
        <p:nvSpPr>
          <p:cNvPr id="3" name="Date Placeholder 2"/>
          <p:cNvSpPr>
            <a:spLocks noGrp="1"/>
          </p:cNvSpPr>
          <p:nvPr>
            <p:ph type="dt" idx="1"/>
          </p:nvPr>
        </p:nvSpPr>
        <p:spPr>
          <a:xfrm>
            <a:off x="3970945" y="2"/>
            <a:ext cx="3037840" cy="464820"/>
          </a:xfrm>
          <a:prstGeom prst="rect">
            <a:avLst/>
          </a:prstGeom>
        </p:spPr>
        <p:txBody>
          <a:bodyPr vert="horz" lIns="91416" tIns="45709" rIns="91416" bIns="45709" rtlCol="0"/>
          <a:lstStyle>
            <a:lvl1pPr algn="r">
              <a:defRPr sz="1200"/>
            </a:lvl1pPr>
          </a:lstStyle>
          <a:p>
            <a:fld id="{03A1D146-B4E0-1741-B9EE-9789392EFCC4}" type="datetimeFigureOut">
              <a:rPr lang="en-US" smtClean="0"/>
              <a:t>8/22/2018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16" tIns="45709" rIns="91416" bIns="45709" rtlCol="0" anchor="ctr"/>
          <a:lstStyle/>
          <a:p>
            <a:endParaRPr lang="en-US"/>
          </a:p>
        </p:txBody>
      </p:sp>
      <p:sp>
        <p:nvSpPr>
          <p:cNvPr id="5" name="Notes Placeholder 4"/>
          <p:cNvSpPr>
            <a:spLocks noGrp="1"/>
          </p:cNvSpPr>
          <p:nvPr>
            <p:ph type="body" sz="quarter" idx="3"/>
          </p:nvPr>
        </p:nvSpPr>
        <p:spPr>
          <a:xfrm>
            <a:off x="701041" y="4415796"/>
            <a:ext cx="5608320" cy="4183380"/>
          </a:xfrm>
          <a:prstGeom prst="rect">
            <a:avLst/>
          </a:prstGeom>
        </p:spPr>
        <p:txBody>
          <a:bodyPr vert="horz" lIns="91416" tIns="45709" rIns="91416" bIns="4570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5" y="8829972"/>
            <a:ext cx="3037840" cy="464820"/>
          </a:xfrm>
          <a:prstGeom prst="rect">
            <a:avLst/>
          </a:prstGeom>
        </p:spPr>
        <p:txBody>
          <a:bodyPr vert="horz" lIns="91416" tIns="45709" rIns="91416" bIns="45709" rtlCol="0" anchor="b"/>
          <a:lstStyle>
            <a:lvl1pPr algn="l">
              <a:defRPr sz="1200"/>
            </a:lvl1pPr>
          </a:lstStyle>
          <a:p>
            <a:endParaRPr lang="en-US"/>
          </a:p>
        </p:txBody>
      </p:sp>
      <p:sp>
        <p:nvSpPr>
          <p:cNvPr id="7" name="Slide Number Placeholder 6"/>
          <p:cNvSpPr>
            <a:spLocks noGrp="1"/>
          </p:cNvSpPr>
          <p:nvPr>
            <p:ph type="sldNum" sz="quarter" idx="5"/>
          </p:nvPr>
        </p:nvSpPr>
        <p:spPr>
          <a:xfrm>
            <a:off x="3970945" y="8829972"/>
            <a:ext cx="3037840" cy="464820"/>
          </a:xfrm>
          <a:prstGeom prst="rect">
            <a:avLst/>
          </a:prstGeom>
        </p:spPr>
        <p:txBody>
          <a:bodyPr vert="horz" lIns="91416" tIns="45709" rIns="91416" bIns="45709" rtlCol="0" anchor="b"/>
          <a:lstStyle>
            <a:lvl1pPr algn="r">
              <a:defRPr sz="1200"/>
            </a:lvl1pPr>
          </a:lstStyle>
          <a:p>
            <a:fld id="{97863621-2E60-B848-8968-B0341E26A312}" type="slidenum">
              <a:rPr lang="en-US" smtClean="0"/>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hf ftr="0" dt="0"/>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15795"/>
            <a:ext cx="5608320" cy="4175756"/>
          </a:xfrm>
        </p:spPr>
        <p:txBody>
          <a:bodyPr/>
          <a:lstStyle/>
          <a:p>
            <a:endParaRPr lang="en-US" sz="1200" dirty="0"/>
          </a:p>
        </p:txBody>
      </p:sp>
      <p:sp>
        <p:nvSpPr>
          <p:cNvPr id="4" name="Slide Number Placeholder 3"/>
          <p:cNvSpPr>
            <a:spLocks noGrp="1"/>
          </p:cNvSpPr>
          <p:nvPr>
            <p:ph type="sldNum" sz="quarter" idx="10"/>
          </p:nvPr>
        </p:nvSpPr>
        <p:spPr/>
        <p:txBody>
          <a:bodyPr/>
          <a:lstStyle/>
          <a:p>
            <a:fld id="{97863621-2E60-B848-8968-B0341E26A312}" type="slidenum">
              <a:rPr lang="en-US" smtClean="0"/>
              <a:t>1</a:t>
            </a:fld>
            <a:endParaRPr lang="en-US"/>
          </a:p>
        </p:txBody>
      </p:sp>
    </p:spTree>
    <p:extLst>
      <p:ext uri="{BB962C8B-B14F-4D97-AF65-F5344CB8AC3E}">
        <p14:creationId xmlns:p14="http://schemas.microsoft.com/office/powerpoint/2010/main" val="3296341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97863621-2E60-B848-8968-B0341E26A312}" type="slidenum">
              <a:rPr lang="en-US" smtClean="0"/>
              <a:t>10</a:t>
            </a:fld>
            <a:endParaRPr lang="en-US"/>
          </a:p>
        </p:txBody>
      </p:sp>
    </p:spTree>
    <p:extLst>
      <p:ext uri="{BB962C8B-B14F-4D97-AF65-F5344CB8AC3E}">
        <p14:creationId xmlns:p14="http://schemas.microsoft.com/office/powerpoint/2010/main" val="3988369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97863621-2E60-B848-8968-B0341E26A312}" type="slidenum">
              <a:rPr lang="en-US" smtClean="0"/>
              <a:t>11</a:t>
            </a:fld>
            <a:endParaRPr lang="en-US"/>
          </a:p>
        </p:txBody>
      </p:sp>
    </p:spTree>
    <p:extLst>
      <p:ext uri="{BB962C8B-B14F-4D97-AF65-F5344CB8AC3E}">
        <p14:creationId xmlns:p14="http://schemas.microsoft.com/office/powerpoint/2010/main" val="2117284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97863621-2E60-B848-8968-B0341E26A312}" type="slidenum">
              <a:rPr lang="en-US" smtClean="0"/>
              <a:t>12</a:t>
            </a:fld>
            <a:endParaRPr lang="en-US"/>
          </a:p>
        </p:txBody>
      </p:sp>
    </p:spTree>
    <p:extLst>
      <p:ext uri="{BB962C8B-B14F-4D97-AF65-F5344CB8AC3E}">
        <p14:creationId xmlns:p14="http://schemas.microsoft.com/office/powerpoint/2010/main" val="2973347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15795"/>
            <a:ext cx="5608320" cy="4779198"/>
          </a:xfrm>
        </p:spPr>
        <p:txBody>
          <a:bodyPr/>
          <a:lstStyle/>
          <a:p>
            <a:pPr lvl="0"/>
            <a:endParaRPr lang="en-US" sz="1200" dirty="0">
              <a:solidFill>
                <a:schemeClr val="tx1">
                  <a:lumMod val="95000"/>
                  <a:lumOff val="5000"/>
                </a:schemeClr>
              </a:solidFill>
            </a:endParaRPr>
          </a:p>
          <a:p>
            <a:endParaRPr lang="en-US" dirty="0"/>
          </a:p>
        </p:txBody>
      </p:sp>
      <p:sp>
        <p:nvSpPr>
          <p:cNvPr id="5" name="Slide Number Placeholder 4"/>
          <p:cNvSpPr>
            <a:spLocks noGrp="1"/>
          </p:cNvSpPr>
          <p:nvPr>
            <p:ph type="sldNum" sz="quarter" idx="11"/>
          </p:nvPr>
        </p:nvSpPr>
        <p:spPr/>
        <p:txBody>
          <a:bodyPr/>
          <a:lstStyle/>
          <a:p>
            <a:fld id="{97863621-2E60-B848-8968-B0341E26A312}" type="slidenum">
              <a:rPr lang="en-US" smtClean="0"/>
              <a:t>13</a:t>
            </a:fld>
            <a:endParaRPr lang="en-US"/>
          </a:p>
        </p:txBody>
      </p:sp>
    </p:spTree>
    <p:extLst>
      <p:ext uri="{BB962C8B-B14F-4D97-AF65-F5344CB8AC3E}">
        <p14:creationId xmlns:p14="http://schemas.microsoft.com/office/powerpoint/2010/main" val="1783022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97863621-2E60-B848-8968-B0341E26A312}" type="slidenum">
              <a:rPr lang="en-US" smtClean="0"/>
              <a:t>14</a:t>
            </a:fld>
            <a:endParaRPr lang="en-US"/>
          </a:p>
        </p:txBody>
      </p:sp>
    </p:spTree>
    <p:extLst>
      <p:ext uri="{BB962C8B-B14F-4D97-AF65-F5344CB8AC3E}">
        <p14:creationId xmlns:p14="http://schemas.microsoft.com/office/powerpoint/2010/main" val="4101903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solidFill>
                <a:prstClr val="black"/>
              </a:solidFill>
            </a:endParaRPr>
          </a:p>
          <a:p>
            <a:endParaRPr lang="en-US" dirty="0"/>
          </a:p>
          <a:p>
            <a:endParaRPr lang="en-US" dirty="0"/>
          </a:p>
        </p:txBody>
      </p:sp>
      <p:sp>
        <p:nvSpPr>
          <p:cNvPr id="5" name="Slide Number Placeholder 4"/>
          <p:cNvSpPr>
            <a:spLocks noGrp="1"/>
          </p:cNvSpPr>
          <p:nvPr>
            <p:ph type="sldNum" sz="quarter" idx="11"/>
          </p:nvPr>
        </p:nvSpPr>
        <p:spPr/>
        <p:txBody>
          <a:bodyPr/>
          <a:lstStyle/>
          <a:p>
            <a:fld id="{97863621-2E60-B848-8968-B0341E26A312}" type="slidenum">
              <a:rPr lang="en-US" smtClean="0"/>
              <a:t>15</a:t>
            </a:fld>
            <a:endParaRPr lang="en-US"/>
          </a:p>
        </p:txBody>
      </p:sp>
    </p:spTree>
    <p:extLst>
      <p:ext uri="{BB962C8B-B14F-4D97-AF65-F5344CB8AC3E}">
        <p14:creationId xmlns:p14="http://schemas.microsoft.com/office/powerpoint/2010/main" val="944822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97863621-2E60-B848-8968-B0341E26A312}" type="slidenum">
              <a:rPr lang="en-US" smtClean="0"/>
              <a:t>16</a:t>
            </a:fld>
            <a:endParaRPr lang="en-US"/>
          </a:p>
        </p:txBody>
      </p:sp>
    </p:spTree>
    <p:extLst>
      <p:ext uri="{BB962C8B-B14F-4D97-AF65-F5344CB8AC3E}">
        <p14:creationId xmlns:p14="http://schemas.microsoft.com/office/powerpoint/2010/main" val="3404630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2017 Commonwealth Fund International Health Policy Survey of Older Adults</a:t>
            </a:r>
            <a:endParaRPr lang="en-US"/>
          </a:p>
        </p:txBody>
      </p:sp>
      <p:sp>
        <p:nvSpPr>
          <p:cNvPr id="5" name="Slide Number Placeholder 4"/>
          <p:cNvSpPr>
            <a:spLocks noGrp="1"/>
          </p:cNvSpPr>
          <p:nvPr>
            <p:ph type="sldNum" sz="quarter" idx="11"/>
          </p:nvPr>
        </p:nvSpPr>
        <p:spPr/>
        <p:txBody>
          <a:bodyPr/>
          <a:lstStyle/>
          <a:p>
            <a:fld id="{97863621-2E60-B848-8968-B0341E26A312}" type="slidenum">
              <a:rPr lang="en-US" smtClean="0"/>
              <a:t>17</a:t>
            </a:fld>
            <a:endParaRPr lang="en-US"/>
          </a:p>
        </p:txBody>
      </p:sp>
    </p:spTree>
    <p:extLst>
      <p:ext uri="{BB962C8B-B14F-4D97-AF65-F5344CB8AC3E}">
        <p14:creationId xmlns:p14="http://schemas.microsoft.com/office/powerpoint/2010/main" val="3863044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35013"/>
            <a:ext cx="46482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2017 Commonwealth Fund International Health Policy Survey of Older Adults</a:t>
            </a:r>
            <a:endParaRPr lang="en-US"/>
          </a:p>
        </p:txBody>
      </p:sp>
      <p:sp>
        <p:nvSpPr>
          <p:cNvPr id="5" name="Slide Number Placeholder 4"/>
          <p:cNvSpPr>
            <a:spLocks noGrp="1"/>
          </p:cNvSpPr>
          <p:nvPr>
            <p:ph type="sldNum" sz="quarter" idx="11"/>
          </p:nvPr>
        </p:nvSpPr>
        <p:spPr/>
        <p:txBody>
          <a:bodyPr/>
          <a:lstStyle/>
          <a:p>
            <a:fld id="{97863621-2E60-B848-8968-B0341E26A312}" type="slidenum">
              <a:rPr lang="en-US" smtClean="0"/>
              <a:t>18</a:t>
            </a:fld>
            <a:endParaRPr lang="en-US"/>
          </a:p>
        </p:txBody>
      </p:sp>
    </p:spTree>
    <p:extLst>
      <p:ext uri="{BB962C8B-B14F-4D97-AF65-F5344CB8AC3E}">
        <p14:creationId xmlns:p14="http://schemas.microsoft.com/office/powerpoint/2010/main" val="2727038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2017 Commonwealth Fund International Health Policy Survey of Older Adults</a:t>
            </a:r>
            <a:endParaRPr lang="en-US"/>
          </a:p>
        </p:txBody>
      </p:sp>
      <p:sp>
        <p:nvSpPr>
          <p:cNvPr id="5" name="Slide Number Placeholder 4"/>
          <p:cNvSpPr>
            <a:spLocks noGrp="1"/>
          </p:cNvSpPr>
          <p:nvPr>
            <p:ph type="sldNum" sz="quarter" idx="11"/>
          </p:nvPr>
        </p:nvSpPr>
        <p:spPr/>
        <p:txBody>
          <a:bodyPr/>
          <a:lstStyle/>
          <a:p>
            <a:fld id="{97863621-2E60-B848-8968-B0341E26A312}" type="slidenum">
              <a:rPr lang="en-US" smtClean="0"/>
              <a:t>19</a:t>
            </a:fld>
            <a:endParaRPr lang="en-US"/>
          </a:p>
        </p:txBody>
      </p:sp>
    </p:spTree>
    <p:extLst>
      <p:ext uri="{BB962C8B-B14F-4D97-AF65-F5344CB8AC3E}">
        <p14:creationId xmlns:p14="http://schemas.microsoft.com/office/powerpoint/2010/main" val="243324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202936"/>
            <a:ext cx="5608320" cy="4883914"/>
          </a:xfrm>
        </p:spPr>
        <p:txBody>
          <a:bodyPr/>
          <a:lstStyle/>
          <a:p>
            <a:endParaRPr lang="en-US" sz="1400" dirty="0"/>
          </a:p>
          <a:p>
            <a:endParaRPr lang="en-US" dirty="0"/>
          </a:p>
        </p:txBody>
      </p:sp>
      <p:sp>
        <p:nvSpPr>
          <p:cNvPr id="4" name="Slide Number Placeholder 3"/>
          <p:cNvSpPr>
            <a:spLocks noGrp="1"/>
          </p:cNvSpPr>
          <p:nvPr>
            <p:ph type="sldNum" sz="quarter" idx="10"/>
          </p:nvPr>
        </p:nvSpPr>
        <p:spPr/>
        <p:txBody>
          <a:bodyPr/>
          <a:lstStyle/>
          <a:p>
            <a:fld id="{D3A7ACB9-4AB9-43FE-A3BD-1336906F30B3}"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560764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2017 Commonwealth Fund International Health Policy Survey of Older Adults</a:t>
            </a:r>
            <a:endParaRPr lang="en-US"/>
          </a:p>
        </p:txBody>
      </p:sp>
      <p:sp>
        <p:nvSpPr>
          <p:cNvPr id="5" name="Slide Number Placeholder 4"/>
          <p:cNvSpPr>
            <a:spLocks noGrp="1"/>
          </p:cNvSpPr>
          <p:nvPr>
            <p:ph type="sldNum" sz="quarter" idx="11"/>
          </p:nvPr>
        </p:nvSpPr>
        <p:spPr/>
        <p:txBody>
          <a:bodyPr/>
          <a:lstStyle/>
          <a:p>
            <a:fld id="{97863621-2E60-B848-8968-B0341E26A312}" type="slidenum">
              <a:rPr lang="en-US" smtClean="0"/>
              <a:t>20</a:t>
            </a:fld>
            <a:endParaRPr lang="en-US"/>
          </a:p>
        </p:txBody>
      </p:sp>
    </p:spTree>
    <p:extLst>
      <p:ext uri="{BB962C8B-B14F-4D97-AF65-F5344CB8AC3E}">
        <p14:creationId xmlns:p14="http://schemas.microsoft.com/office/powerpoint/2010/main" val="3576845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2017 Commonwealth Fund International Health Policy Survey of Older Adults</a:t>
            </a:r>
            <a:endParaRPr lang="en-US"/>
          </a:p>
        </p:txBody>
      </p:sp>
      <p:sp>
        <p:nvSpPr>
          <p:cNvPr id="5" name="Slide Number Placeholder 4"/>
          <p:cNvSpPr>
            <a:spLocks noGrp="1"/>
          </p:cNvSpPr>
          <p:nvPr>
            <p:ph type="sldNum" sz="quarter" idx="11"/>
          </p:nvPr>
        </p:nvSpPr>
        <p:spPr/>
        <p:txBody>
          <a:bodyPr/>
          <a:lstStyle/>
          <a:p>
            <a:fld id="{97863621-2E60-B848-8968-B0341E26A312}" type="slidenum">
              <a:rPr lang="en-US" smtClean="0"/>
              <a:t>21</a:t>
            </a:fld>
            <a:endParaRPr lang="en-US"/>
          </a:p>
        </p:txBody>
      </p:sp>
    </p:spTree>
    <p:extLst>
      <p:ext uri="{BB962C8B-B14F-4D97-AF65-F5344CB8AC3E}">
        <p14:creationId xmlns:p14="http://schemas.microsoft.com/office/powerpoint/2010/main" val="125088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2017 Commonwealth Fund International Health Policy Survey of Older Adults</a:t>
            </a:r>
            <a:endParaRPr lang="en-US"/>
          </a:p>
        </p:txBody>
      </p:sp>
      <p:sp>
        <p:nvSpPr>
          <p:cNvPr id="5" name="Slide Number Placeholder 4"/>
          <p:cNvSpPr>
            <a:spLocks noGrp="1"/>
          </p:cNvSpPr>
          <p:nvPr>
            <p:ph type="sldNum" sz="quarter" idx="11"/>
          </p:nvPr>
        </p:nvSpPr>
        <p:spPr/>
        <p:txBody>
          <a:bodyPr/>
          <a:lstStyle/>
          <a:p>
            <a:fld id="{97863621-2E60-B848-8968-B0341E26A312}" type="slidenum">
              <a:rPr lang="en-US" smtClean="0"/>
              <a:t>22</a:t>
            </a:fld>
            <a:endParaRPr lang="en-US"/>
          </a:p>
        </p:txBody>
      </p:sp>
    </p:spTree>
    <p:extLst>
      <p:ext uri="{BB962C8B-B14F-4D97-AF65-F5344CB8AC3E}">
        <p14:creationId xmlns:p14="http://schemas.microsoft.com/office/powerpoint/2010/main" val="911079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2017 Commonwealth Fund International Health Policy Survey of Older Adults</a:t>
            </a:r>
            <a:endParaRPr lang="en-US"/>
          </a:p>
        </p:txBody>
      </p:sp>
      <p:sp>
        <p:nvSpPr>
          <p:cNvPr id="5" name="Slide Number Placeholder 4"/>
          <p:cNvSpPr>
            <a:spLocks noGrp="1"/>
          </p:cNvSpPr>
          <p:nvPr>
            <p:ph type="sldNum" sz="quarter" idx="11"/>
          </p:nvPr>
        </p:nvSpPr>
        <p:spPr/>
        <p:txBody>
          <a:bodyPr/>
          <a:lstStyle/>
          <a:p>
            <a:fld id="{97863621-2E60-B848-8968-B0341E26A312}" type="slidenum">
              <a:rPr lang="en-US" smtClean="0"/>
              <a:t>23</a:t>
            </a:fld>
            <a:endParaRPr lang="en-US"/>
          </a:p>
        </p:txBody>
      </p:sp>
    </p:spTree>
    <p:extLst>
      <p:ext uri="{BB962C8B-B14F-4D97-AF65-F5344CB8AC3E}">
        <p14:creationId xmlns:p14="http://schemas.microsoft.com/office/powerpoint/2010/main" val="30961127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2017 Commonwealth Fund International Health Policy Survey of Older Adults</a:t>
            </a:r>
            <a:endParaRPr lang="en-US"/>
          </a:p>
        </p:txBody>
      </p:sp>
      <p:sp>
        <p:nvSpPr>
          <p:cNvPr id="5" name="Slide Number Placeholder 4"/>
          <p:cNvSpPr>
            <a:spLocks noGrp="1"/>
          </p:cNvSpPr>
          <p:nvPr>
            <p:ph type="sldNum" sz="quarter" idx="11"/>
          </p:nvPr>
        </p:nvSpPr>
        <p:spPr/>
        <p:txBody>
          <a:bodyPr/>
          <a:lstStyle/>
          <a:p>
            <a:fld id="{97863621-2E60-B848-8968-B0341E26A312}" type="slidenum">
              <a:rPr lang="en-US" smtClean="0"/>
              <a:t>24</a:t>
            </a:fld>
            <a:endParaRPr lang="en-US"/>
          </a:p>
        </p:txBody>
      </p:sp>
    </p:spTree>
    <p:extLst>
      <p:ext uri="{BB962C8B-B14F-4D97-AF65-F5344CB8AC3E}">
        <p14:creationId xmlns:p14="http://schemas.microsoft.com/office/powerpoint/2010/main" val="3053725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2017 Commonwealth Fund International Health Policy Survey of Older Adults</a:t>
            </a:r>
            <a:endParaRPr lang="en-US"/>
          </a:p>
        </p:txBody>
      </p:sp>
      <p:sp>
        <p:nvSpPr>
          <p:cNvPr id="5" name="Slide Number Placeholder 4"/>
          <p:cNvSpPr>
            <a:spLocks noGrp="1"/>
          </p:cNvSpPr>
          <p:nvPr>
            <p:ph type="sldNum" sz="quarter" idx="11"/>
          </p:nvPr>
        </p:nvSpPr>
        <p:spPr/>
        <p:txBody>
          <a:bodyPr/>
          <a:lstStyle/>
          <a:p>
            <a:fld id="{97863621-2E60-B848-8968-B0341E26A312}" type="slidenum">
              <a:rPr lang="en-US" smtClean="0"/>
              <a:t>25</a:t>
            </a:fld>
            <a:endParaRPr lang="en-US"/>
          </a:p>
        </p:txBody>
      </p:sp>
    </p:spTree>
    <p:extLst>
      <p:ext uri="{BB962C8B-B14F-4D97-AF65-F5344CB8AC3E}">
        <p14:creationId xmlns:p14="http://schemas.microsoft.com/office/powerpoint/2010/main" val="327476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2017 Commonwealth Fund International Health Policy Survey of Older Adults</a:t>
            </a:r>
            <a:endParaRPr lang="en-US"/>
          </a:p>
        </p:txBody>
      </p:sp>
      <p:sp>
        <p:nvSpPr>
          <p:cNvPr id="5" name="Slide Number Placeholder 4"/>
          <p:cNvSpPr>
            <a:spLocks noGrp="1"/>
          </p:cNvSpPr>
          <p:nvPr>
            <p:ph type="sldNum" sz="quarter" idx="11"/>
          </p:nvPr>
        </p:nvSpPr>
        <p:spPr/>
        <p:txBody>
          <a:bodyPr/>
          <a:lstStyle/>
          <a:p>
            <a:fld id="{97863621-2E60-B848-8968-B0341E26A312}" type="slidenum">
              <a:rPr lang="en-US" smtClean="0"/>
              <a:t>26</a:t>
            </a:fld>
            <a:endParaRPr lang="en-US"/>
          </a:p>
        </p:txBody>
      </p:sp>
    </p:spTree>
    <p:extLst>
      <p:ext uri="{BB962C8B-B14F-4D97-AF65-F5344CB8AC3E}">
        <p14:creationId xmlns:p14="http://schemas.microsoft.com/office/powerpoint/2010/main" val="31788105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 </a:t>
            </a:r>
          </a:p>
        </p:txBody>
      </p:sp>
      <p:sp>
        <p:nvSpPr>
          <p:cNvPr id="4" name="Header Placeholder 3"/>
          <p:cNvSpPr>
            <a:spLocks noGrp="1"/>
          </p:cNvSpPr>
          <p:nvPr>
            <p:ph type="hdr" sz="quarter" idx="10"/>
          </p:nvPr>
        </p:nvSpPr>
        <p:spPr/>
        <p:txBody>
          <a:bodyPr/>
          <a:lstStyle/>
          <a:p>
            <a:r>
              <a:rPr lang="en-US" smtClean="0"/>
              <a:t>2017 Commonwealth Fund International Health Policy Survey of Older Adults</a:t>
            </a:r>
            <a:endParaRPr lang="en-US"/>
          </a:p>
        </p:txBody>
      </p:sp>
      <p:sp>
        <p:nvSpPr>
          <p:cNvPr id="5" name="Slide Number Placeholder 4"/>
          <p:cNvSpPr>
            <a:spLocks noGrp="1"/>
          </p:cNvSpPr>
          <p:nvPr>
            <p:ph type="sldNum" sz="quarter" idx="11"/>
          </p:nvPr>
        </p:nvSpPr>
        <p:spPr/>
        <p:txBody>
          <a:bodyPr/>
          <a:lstStyle/>
          <a:p>
            <a:fld id="{97863621-2E60-B848-8968-B0341E26A312}" type="slidenum">
              <a:rPr lang="en-US" smtClean="0"/>
              <a:t>27</a:t>
            </a:fld>
            <a:endParaRPr lang="en-US"/>
          </a:p>
        </p:txBody>
      </p:sp>
    </p:spTree>
    <p:extLst>
      <p:ext uri="{BB962C8B-B14F-4D97-AF65-F5344CB8AC3E}">
        <p14:creationId xmlns:p14="http://schemas.microsoft.com/office/powerpoint/2010/main" val="6195226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2017 Commonwealth Fund International Health Policy Survey of Older Adults</a:t>
            </a:r>
            <a:endParaRPr lang="en-US"/>
          </a:p>
        </p:txBody>
      </p:sp>
      <p:sp>
        <p:nvSpPr>
          <p:cNvPr id="5" name="Slide Number Placeholder 4"/>
          <p:cNvSpPr>
            <a:spLocks noGrp="1"/>
          </p:cNvSpPr>
          <p:nvPr>
            <p:ph type="sldNum" sz="quarter" idx="11"/>
          </p:nvPr>
        </p:nvSpPr>
        <p:spPr/>
        <p:txBody>
          <a:bodyPr/>
          <a:lstStyle/>
          <a:p>
            <a:fld id="{97863621-2E60-B848-8968-B0341E26A312}" type="slidenum">
              <a:rPr lang="en-US" smtClean="0"/>
              <a:t>28</a:t>
            </a:fld>
            <a:endParaRPr lang="en-US"/>
          </a:p>
        </p:txBody>
      </p:sp>
    </p:spTree>
    <p:extLst>
      <p:ext uri="{BB962C8B-B14F-4D97-AF65-F5344CB8AC3E}">
        <p14:creationId xmlns:p14="http://schemas.microsoft.com/office/powerpoint/2010/main" val="18537882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2017 Commonwealth Fund International Health Policy Survey of Older Adults</a:t>
            </a:r>
            <a:endParaRPr lang="en-US"/>
          </a:p>
        </p:txBody>
      </p:sp>
      <p:sp>
        <p:nvSpPr>
          <p:cNvPr id="5" name="Slide Number Placeholder 4"/>
          <p:cNvSpPr>
            <a:spLocks noGrp="1"/>
          </p:cNvSpPr>
          <p:nvPr>
            <p:ph type="sldNum" sz="quarter" idx="11"/>
          </p:nvPr>
        </p:nvSpPr>
        <p:spPr/>
        <p:txBody>
          <a:bodyPr/>
          <a:lstStyle/>
          <a:p>
            <a:fld id="{97863621-2E60-B848-8968-B0341E26A312}" type="slidenum">
              <a:rPr lang="en-US" smtClean="0"/>
              <a:t>29</a:t>
            </a:fld>
            <a:endParaRPr lang="en-US"/>
          </a:p>
        </p:txBody>
      </p:sp>
    </p:spTree>
    <p:extLst>
      <p:ext uri="{BB962C8B-B14F-4D97-AF65-F5344CB8AC3E}">
        <p14:creationId xmlns:p14="http://schemas.microsoft.com/office/powerpoint/2010/main" val="996899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endParaRPr lang="en-US" sz="1200" dirty="0"/>
          </a:p>
        </p:txBody>
      </p:sp>
      <p:sp>
        <p:nvSpPr>
          <p:cNvPr id="5" name="Slide Number Placeholder 4"/>
          <p:cNvSpPr>
            <a:spLocks noGrp="1"/>
          </p:cNvSpPr>
          <p:nvPr>
            <p:ph type="sldNum" sz="quarter" idx="11"/>
          </p:nvPr>
        </p:nvSpPr>
        <p:spPr/>
        <p:txBody>
          <a:bodyPr/>
          <a:lstStyle/>
          <a:p>
            <a:fld id="{97863621-2E60-B848-8968-B0341E26A312}" type="slidenum">
              <a:rPr lang="en-US" smtClean="0">
                <a:solidFill>
                  <a:prstClr val="black"/>
                </a:solidFill>
              </a:rPr>
              <a:pPr/>
              <a:t>3</a:t>
            </a:fld>
            <a:endParaRPr lang="en-US">
              <a:solidFill>
                <a:prstClr val="black"/>
              </a:solidFill>
            </a:endParaRPr>
          </a:p>
        </p:txBody>
      </p:sp>
      <p:sp>
        <p:nvSpPr>
          <p:cNvPr id="4" name="TextBox 3"/>
          <p:cNvSpPr txBox="1"/>
          <p:nvPr/>
        </p:nvSpPr>
        <p:spPr>
          <a:xfrm>
            <a:off x="600075" y="4648200"/>
            <a:ext cx="5991225" cy="3416172"/>
          </a:xfrm>
          <a:prstGeom prst="rect">
            <a:avLst/>
          </a:prstGeom>
          <a:noFill/>
        </p:spPr>
        <p:txBody>
          <a:bodyPr wrap="square" lIns="91294" tIns="45647" rIns="91294" bIns="45647" rtlCol="0">
            <a:spAutoFit/>
          </a:bodyPr>
          <a:lstStyle/>
          <a:p>
            <a:r>
              <a:rPr lang="en-US" sz="1800" dirty="0" smtClean="0"/>
              <a:t>Slide 3 – Methods</a:t>
            </a:r>
          </a:p>
          <a:p>
            <a:endParaRPr lang="en-US" sz="1800" dirty="0"/>
          </a:p>
          <a:p>
            <a:r>
              <a:rPr lang="en-US" sz="1800" dirty="0"/>
              <a:t>In the 2017 International survey, the 20th in this international series, we spoke to 23,000 older </a:t>
            </a:r>
            <a:r>
              <a:rPr lang="en-US" sz="1800" dirty="0" smtClean="0"/>
              <a:t>adults  (65 years and older)  </a:t>
            </a:r>
            <a:r>
              <a:rPr lang="en-US" sz="1800" dirty="0"/>
              <a:t>in 11 countries. </a:t>
            </a:r>
            <a:endParaRPr lang="en-US" sz="1800" dirty="0" smtClean="0"/>
          </a:p>
          <a:p>
            <a:endParaRPr lang="en-US" sz="1800" dirty="0"/>
          </a:p>
          <a:p>
            <a:r>
              <a:rPr lang="en-US" sz="1800" dirty="0" smtClean="0"/>
              <a:t>The </a:t>
            </a:r>
            <a:r>
              <a:rPr lang="en-US" sz="1800" dirty="0"/>
              <a:t>survey was conducted by </a:t>
            </a:r>
            <a:r>
              <a:rPr lang="en-US" sz="1800" dirty="0" smtClean="0"/>
              <a:t>telephone</a:t>
            </a:r>
          </a:p>
          <a:p>
            <a:endParaRPr lang="en-US" sz="1800" dirty="0"/>
          </a:p>
          <a:p>
            <a:r>
              <a:rPr lang="en-US" sz="1800" dirty="0" smtClean="0"/>
              <a:t>And</a:t>
            </a:r>
            <a:r>
              <a:rPr lang="en-US" sz="1800" dirty="0"/>
              <a:t>, we were out in the field in </a:t>
            </a:r>
            <a:r>
              <a:rPr lang="en-US" sz="1800" dirty="0" smtClean="0"/>
              <a:t>March </a:t>
            </a:r>
            <a:r>
              <a:rPr lang="en-US" sz="1800" dirty="0"/>
              <a:t>through June</a:t>
            </a:r>
          </a:p>
          <a:p>
            <a:endParaRPr lang="en-US" sz="1800" dirty="0" smtClean="0"/>
          </a:p>
          <a:p>
            <a:endParaRPr lang="en-US" sz="1800" dirty="0"/>
          </a:p>
          <a:p>
            <a:endParaRPr lang="en-US" sz="1800" dirty="0"/>
          </a:p>
        </p:txBody>
      </p:sp>
    </p:spTree>
    <p:extLst>
      <p:ext uri="{BB962C8B-B14F-4D97-AF65-F5344CB8AC3E}">
        <p14:creationId xmlns:p14="http://schemas.microsoft.com/office/powerpoint/2010/main" val="37175653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2017 Commonwealth Fund International Health Policy Survey of Older Adults</a:t>
            </a:r>
            <a:endParaRPr lang="en-US"/>
          </a:p>
        </p:txBody>
      </p:sp>
      <p:sp>
        <p:nvSpPr>
          <p:cNvPr id="5" name="Slide Number Placeholder 4"/>
          <p:cNvSpPr>
            <a:spLocks noGrp="1"/>
          </p:cNvSpPr>
          <p:nvPr>
            <p:ph type="sldNum" sz="quarter" idx="11"/>
          </p:nvPr>
        </p:nvSpPr>
        <p:spPr/>
        <p:txBody>
          <a:bodyPr/>
          <a:lstStyle/>
          <a:p>
            <a:fld id="{97863621-2E60-B848-8968-B0341E26A312}" type="slidenum">
              <a:rPr lang="en-US" smtClean="0"/>
              <a:t>30</a:t>
            </a:fld>
            <a:endParaRPr lang="en-US"/>
          </a:p>
        </p:txBody>
      </p:sp>
    </p:spTree>
    <p:extLst>
      <p:ext uri="{BB962C8B-B14F-4D97-AF65-F5344CB8AC3E}">
        <p14:creationId xmlns:p14="http://schemas.microsoft.com/office/powerpoint/2010/main" val="33092041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p>
        </p:txBody>
      </p:sp>
      <p:sp>
        <p:nvSpPr>
          <p:cNvPr id="5" name="Slide Number Placeholder 4"/>
          <p:cNvSpPr>
            <a:spLocks noGrp="1"/>
          </p:cNvSpPr>
          <p:nvPr>
            <p:ph type="sldNum" sz="quarter" idx="11"/>
          </p:nvPr>
        </p:nvSpPr>
        <p:spPr/>
        <p:txBody>
          <a:bodyPr/>
          <a:lstStyle/>
          <a:p>
            <a:fld id="{97863621-2E60-B848-8968-B0341E26A312}"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234284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2017 Commonwealth Fund International Health Policy Survey of Older Adults</a:t>
            </a:r>
            <a:endParaRPr lang="en-US"/>
          </a:p>
        </p:txBody>
      </p:sp>
      <p:sp>
        <p:nvSpPr>
          <p:cNvPr id="5" name="Slide Number Placeholder 4"/>
          <p:cNvSpPr>
            <a:spLocks noGrp="1"/>
          </p:cNvSpPr>
          <p:nvPr>
            <p:ph type="sldNum" sz="quarter" idx="11"/>
          </p:nvPr>
        </p:nvSpPr>
        <p:spPr/>
        <p:txBody>
          <a:bodyPr/>
          <a:lstStyle/>
          <a:p>
            <a:fld id="{97863621-2E60-B848-8968-B0341E26A312}" type="slidenum">
              <a:rPr lang="en-US" smtClean="0"/>
              <a:t>32</a:t>
            </a:fld>
            <a:endParaRPr lang="en-US"/>
          </a:p>
        </p:txBody>
      </p:sp>
    </p:spTree>
    <p:extLst>
      <p:ext uri="{BB962C8B-B14F-4D97-AF65-F5344CB8AC3E}">
        <p14:creationId xmlns:p14="http://schemas.microsoft.com/office/powerpoint/2010/main" val="1479297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53896"/>
            <a:ext cx="5608320" cy="4183380"/>
          </a:xfrm>
        </p:spPr>
        <p:txBody>
          <a:bodyPr/>
          <a:lstStyle/>
          <a:p>
            <a:endParaRPr lang="en-US" dirty="0"/>
          </a:p>
          <a:p>
            <a:endParaRPr lang="en-US" dirty="0"/>
          </a:p>
        </p:txBody>
      </p:sp>
      <p:sp>
        <p:nvSpPr>
          <p:cNvPr id="4" name="Header Placeholder 3"/>
          <p:cNvSpPr>
            <a:spLocks noGrp="1"/>
          </p:cNvSpPr>
          <p:nvPr>
            <p:ph type="hdr" sz="quarter" idx="10"/>
          </p:nvPr>
        </p:nvSpPr>
        <p:spPr/>
        <p:txBody>
          <a:bodyPr/>
          <a:lstStyle/>
          <a:p>
            <a:r>
              <a:rPr lang="en-US" smtClean="0"/>
              <a:t>2017 Commonwealth Fund International Health Policy Survey of Older Adults</a:t>
            </a:r>
            <a:endParaRPr lang="en-US"/>
          </a:p>
        </p:txBody>
      </p:sp>
      <p:sp>
        <p:nvSpPr>
          <p:cNvPr id="5" name="Slide Number Placeholder 4"/>
          <p:cNvSpPr>
            <a:spLocks noGrp="1"/>
          </p:cNvSpPr>
          <p:nvPr>
            <p:ph type="sldNum" sz="quarter" idx="11"/>
          </p:nvPr>
        </p:nvSpPr>
        <p:spPr/>
        <p:txBody>
          <a:bodyPr/>
          <a:lstStyle/>
          <a:p>
            <a:fld id="{97863621-2E60-B848-8968-B0341E26A312}" type="slidenum">
              <a:rPr lang="en-US" smtClean="0"/>
              <a:t>4</a:t>
            </a:fld>
            <a:endParaRPr lang="en-US"/>
          </a:p>
        </p:txBody>
      </p:sp>
    </p:spTree>
    <p:extLst>
      <p:ext uri="{BB962C8B-B14F-4D97-AF65-F5344CB8AC3E}">
        <p14:creationId xmlns:p14="http://schemas.microsoft.com/office/powerpoint/2010/main" val="1919051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2017 Commonwealth Fund International Health Policy Survey of Older Adults</a:t>
            </a:r>
            <a:endParaRPr lang="en-US"/>
          </a:p>
        </p:txBody>
      </p:sp>
      <p:sp>
        <p:nvSpPr>
          <p:cNvPr id="5" name="Slide Number Placeholder 4"/>
          <p:cNvSpPr>
            <a:spLocks noGrp="1"/>
          </p:cNvSpPr>
          <p:nvPr>
            <p:ph type="sldNum" sz="quarter" idx="11"/>
          </p:nvPr>
        </p:nvSpPr>
        <p:spPr/>
        <p:txBody>
          <a:bodyPr/>
          <a:lstStyle/>
          <a:p>
            <a:fld id="{97863621-2E60-B848-8968-B0341E26A312}" type="slidenum">
              <a:rPr lang="en-US" smtClean="0"/>
              <a:t>5</a:t>
            </a:fld>
            <a:endParaRPr lang="en-US"/>
          </a:p>
        </p:txBody>
      </p:sp>
    </p:spTree>
    <p:extLst>
      <p:ext uri="{BB962C8B-B14F-4D97-AF65-F5344CB8AC3E}">
        <p14:creationId xmlns:p14="http://schemas.microsoft.com/office/powerpoint/2010/main" val="3022414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2017 Commonwealth Fund International Health Policy Survey of Older Adults</a:t>
            </a:r>
            <a:endParaRPr lang="en-US"/>
          </a:p>
        </p:txBody>
      </p:sp>
      <p:sp>
        <p:nvSpPr>
          <p:cNvPr id="5" name="Slide Number Placeholder 4"/>
          <p:cNvSpPr>
            <a:spLocks noGrp="1"/>
          </p:cNvSpPr>
          <p:nvPr>
            <p:ph type="sldNum" sz="quarter" idx="11"/>
          </p:nvPr>
        </p:nvSpPr>
        <p:spPr/>
        <p:txBody>
          <a:bodyPr/>
          <a:lstStyle/>
          <a:p>
            <a:fld id="{97863621-2E60-B848-8968-B0341E26A312}" type="slidenum">
              <a:rPr lang="en-US" smtClean="0"/>
              <a:t>6</a:t>
            </a:fld>
            <a:endParaRPr lang="en-US"/>
          </a:p>
        </p:txBody>
      </p:sp>
    </p:spTree>
    <p:extLst>
      <p:ext uri="{BB962C8B-B14F-4D97-AF65-F5344CB8AC3E}">
        <p14:creationId xmlns:p14="http://schemas.microsoft.com/office/powerpoint/2010/main" val="2181373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63621-2E60-B848-8968-B0341E26A312}" type="slidenum">
              <a:rPr lang="en-US" smtClean="0"/>
              <a:t>7</a:t>
            </a:fld>
            <a:endParaRPr lang="en-US"/>
          </a:p>
        </p:txBody>
      </p:sp>
      <p:sp>
        <p:nvSpPr>
          <p:cNvPr id="5" name="Header Placeholder 4"/>
          <p:cNvSpPr>
            <a:spLocks noGrp="1"/>
          </p:cNvSpPr>
          <p:nvPr>
            <p:ph type="hdr" sz="quarter" idx="11"/>
          </p:nvPr>
        </p:nvSpPr>
        <p:spPr/>
        <p:txBody>
          <a:bodyPr/>
          <a:lstStyle/>
          <a:p>
            <a:r>
              <a:rPr lang="en-US" smtClean="0"/>
              <a:t>2017 Commonwealth Fund International Health Policy Survey of Older Adults</a:t>
            </a:r>
            <a:endParaRPr lang="en-US"/>
          </a:p>
        </p:txBody>
      </p:sp>
    </p:spTree>
    <p:extLst>
      <p:ext uri="{BB962C8B-B14F-4D97-AF65-F5344CB8AC3E}">
        <p14:creationId xmlns:p14="http://schemas.microsoft.com/office/powerpoint/2010/main" val="2483269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endParaRPr lang="en-US" b="1" dirty="0">
              <a:solidFill>
                <a:schemeClr val="tx1">
                  <a:lumMod val="95000"/>
                  <a:lumOff val="5000"/>
                </a:schemeClr>
              </a:solidFill>
            </a:endParaRPr>
          </a:p>
        </p:txBody>
      </p:sp>
      <p:sp>
        <p:nvSpPr>
          <p:cNvPr id="5" name="Slide Number Placeholder 4"/>
          <p:cNvSpPr>
            <a:spLocks noGrp="1"/>
          </p:cNvSpPr>
          <p:nvPr>
            <p:ph type="sldNum" sz="quarter" idx="11"/>
          </p:nvPr>
        </p:nvSpPr>
        <p:spPr/>
        <p:txBody>
          <a:bodyPr/>
          <a:lstStyle/>
          <a:p>
            <a:fld id="{97863621-2E60-B848-8968-B0341E26A312}" type="slidenum">
              <a:rPr lang="en-US" smtClean="0"/>
              <a:t>8</a:t>
            </a:fld>
            <a:endParaRPr lang="en-US"/>
          </a:p>
        </p:txBody>
      </p:sp>
    </p:spTree>
    <p:extLst>
      <p:ext uri="{BB962C8B-B14F-4D97-AF65-F5344CB8AC3E}">
        <p14:creationId xmlns:p14="http://schemas.microsoft.com/office/powerpoint/2010/main" val="1186771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15795"/>
            <a:ext cx="5608320" cy="4642543"/>
          </a:xfrm>
        </p:spPr>
        <p:txBody>
          <a:bodyPr/>
          <a:lstStyle/>
          <a:p>
            <a:endParaRPr lang="en-US" dirty="0"/>
          </a:p>
        </p:txBody>
      </p:sp>
      <p:sp>
        <p:nvSpPr>
          <p:cNvPr id="5" name="Slide Number Placeholder 4"/>
          <p:cNvSpPr>
            <a:spLocks noGrp="1"/>
          </p:cNvSpPr>
          <p:nvPr>
            <p:ph type="sldNum" sz="quarter" idx="11"/>
          </p:nvPr>
        </p:nvSpPr>
        <p:spPr/>
        <p:txBody>
          <a:bodyPr/>
          <a:lstStyle/>
          <a:p>
            <a:fld id="{97863621-2E60-B848-8968-B0341E26A312}" type="slidenum">
              <a:rPr lang="en-US" smtClean="0"/>
              <a:t>9</a:t>
            </a:fld>
            <a:endParaRPr lang="en-US"/>
          </a:p>
        </p:txBody>
      </p:sp>
    </p:spTree>
    <p:extLst>
      <p:ext uri="{BB962C8B-B14F-4D97-AF65-F5344CB8AC3E}">
        <p14:creationId xmlns:p14="http://schemas.microsoft.com/office/powerpoint/2010/main" val="37788927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MWF Title Slide">
    <p:bg>
      <p:bgPr>
        <a:solidFill>
          <a:schemeClr val="bg2"/>
        </a:solidFill>
        <a:effectLst/>
      </p:bgPr>
    </p:bg>
    <p:spTree>
      <p:nvGrpSpPr>
        <p:cNvPr id="1" name=""/>
        <p:cNvGrpSpPr/>
        <p:nvPr/>
      </p:nvGrpSpPr>
      <p:grpSpPr>
        <a:xfrm>
          <a:off x="0" y="0"/>
          <a:ext cx="0" cy="0"/>
          <a:chOff x="0" y="0"/>
          <a:chExt cx="0" cy="0"/>
        </a:xfrm>
      </p:grpSpPr>
      <p:sp>
        <p:nvSpPr>
          <p:cNvPr id="49" name="Rectangle 48"/>
          <p:cNvSpPr/>
          <p:nvPr userDrawn="1"/>
        </p:nvSpPr>
        <p:spPr>
          <a:xfrm>
            <a:off x="215516" y="0"/>
            <a:ext cx="892848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652028" y="3747673"/>
            <a:ext cx="6116216" cy="924375"/>
          </a:xfrm>
        </p:spPr>
        <p:txBody>
          <a:bodyPr>
            <a:normAutofit/>
          </a:bodyPr>
          <a:lstStyle>
            <a:lvl1pPr marL="0" indent="0">
              <a:lnSpc>
                <a:spcPct val="100000"/>
              </a:lnSpc>
              <a:buNone/>
              <a:defRPr sz="1450" spc="0">
                <a:solidFill>
                  <a:schemeClr val="bg1"/>
                </a:solidFill>
              </a:defRPr>
            </a:lvl1pPr>
          </a:lstStyle>
          <a:p>
            <a:pPr lvl="0"/>
            <a:r>
              <a:rPr lang="en-US" dirty="0"/>
              <a:t>Insert additional sub text</a:t>
            </a:r>
          </a:p>
        </p:txBody>
      </p:sp>
      <p:sp>
        <p:nvSpPr>
          <p:cNvPr id="2" name="Title 1"/>
          <p:cNvSpPr>
            <a:spLocks noGrp="1"/>
          </p:cNvSpPr>
          <p:nvPr>
            <p:ph type="ctrTitle"/>
          </p:nvPr>
        </p:nvSpPr>
        <p:spPr>
          <a:xfrm>
            <a:off x="652028" y="589086"/>
            <a:ext cx="7772400" cy="2221708"/>
          </a:xfrm>
          <a:effectLst/>
        </p:spPr>
        <p:txBody>
          <a:bodyPr anchor="b">
            <a:normAutofit/>
          </a:bodyPr>
          <a:lstStyle>
            <a:lvl1pPr algn="l">
              <a:lnSpc>
                <a:spcPct val="100000"/>
              </a:lnSpc>
              <a:defRPr sz="4800" b="1" spc="0" baseline="0">
                <a:solidFill>
                  <a:schemeClr val="bg1"/>
                </a:solidFill>
                <a:effectLs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52028" y="2858972"/>
            <a:ext cx="7133854" cy="493860"/>
          </a:xfrm>
        </p:spPr>
        <p:txBody>
          <a:bodyPr>
            <a:normAutofit/>
          </a:bodyPr>
          <a:lstStyle>
            <a:lvl1pPr marL="0" indent="0" algn="l">
              <a:lnSpc>
                <a:spcPct val="100000"/>
              </a:lnSpc>
              <a:buNone/>
              <a:defRPr sz="2200" spc="0" baseline="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sub text</a:t>
            </a:r>
          </a:p>
        </p:txBody>
      </p:sp>
      <p:sp>
        <p:nvSpPr>
          <p:cNvPr id="4" name="Rectangle 3"/>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a:off x="670583" y="3488270"/>
            <a:ext cx="25202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Tree>
    <p:extLst>
      <p:ext uri="{BB962C8B-B14F-4D97-AF65-F5344CB8AC3E}">
        <p14:creationId xmlns:p14="http://schemas.microsoft.com/office/powerpoint/2010/main" val="3093063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MWF Section 2 Photo - Green">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4">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MWF Section 2 Photo - Orang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1" y="3467100"/>
            <a:ext cx="9144001" cy="33920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2">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ext uri="{BB962C8B-B14F-4D97-AF65-F5344CB8AC3E}">
        <p14:creationId xmlns:p14="http://schemas.microsoft.com/office/powerpoint/2010/main" val="317541911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MWF Section 2 Photo - Teal">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1" y="3467100"/>
            <a:ext cx="9144001" cy="3392038"/>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bg2">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ext uri="{BB962C8B-B14F-4D97-AF65-F5344CB8AC3E}">
        <p14:creationId xmlns:p14="http://schemas.microsoft.com/office/powerpoint/2010/main" val="97659274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MWF Section 2 Photo - Green">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1" y="3467100"/>
            <a:ext cx="9144001" cy="339203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4">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ext uri="{BB962C8B-B14F-4D97-AF65-F5344CB8AC3E}">
        <p14:creationId xmlns:p14="http://schemas.microsoft.com/office/powerpoint/2010/main" val="73506146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MWF Section 2 Photo - Purpl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1" y="3467100"/>
            <a:ext cx="9144001" cy="33920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5">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ext uri="{BB962C8B-B14F-4D97-AF65-F5344CB8AC3E}">
        <p14:creationId xmlns:p14="http://schemas.microsoft.com/office/powerpoint/2010/main" val="373174084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MWF Section 3 Photo - Blu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1" y="1351722"/>
            <a:ext cx="9144001" cy="14335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42"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43"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1">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Tree>
    <p:extLst>
      <p:ext uri="{BB962C8B-B14F-4D97-AF65-F5344CB8AC3E}">
        <p14:creationId xmlns:p14="http://schemas.microsoft.com/office/powerpoint/2010/main" val="159897575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MWF Section 3 Photo - Orang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1" y="1351722"/>
            <a:ext cx="9144001" cy="1433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42"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43"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1"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1</a:t>
            </a:r>
          </a:p>
        </p:txBody>
      </p:sp>
      <p:cxnSp>
        <p:nvCxnSpPr>
          <p:cNvPr id="12" name="Straight Connector 11"/>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7551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MWF Section 3 Photo - Teal">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1" y="1351722"/>
            <a:ext cx="9144001" cy="143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bg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653742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MWF Section 3 Photo - Green">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71B2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1" y="1351722"/>
            <a:ext cx="9144001" cy="143350"/>
          </a:xfrm>
          <a:prstGeom prst="rect">
            <a:avLst/>
          </a:prstGeom>
          <a:solidFill>
            <a:srgbClr val="D3E3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4">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90614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MWF Section 3 Photo - Purpl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1" y="1351722"/>
            <a:ext cx="9144001" cy="143350"/>
          </a:xfrm>
          <a:prstGeom prst="rect">
            <a:avLst/>
          </a:prstGeom>
          <a:solidFill>
            <a:srgbClr val="BCB8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5">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61919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MWF Content Blue">
    <p:bg>
      <p:bgPr>
        <a:solidFill>
          <a:srgbClr val="044C7F"/>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4145280" y="6288148"/>
            <a:ext cx="440120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Text Placeholder 6"/>
          <p:cNvSpPr>
            <a:spLocks noGrp="1"/>
          </p:cNvSpPr>
          <p:nvPr>
            <p:ph type="body" sz="quarter" idx="13"/>
          </p:nvPr>
        </p:nvSpPr>
        <p:spPr>
          <a:xfrm>
            <a:off x="627435" y="1828800"/>
            <a:ext cx="7919046" cy="4023360"/>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lumMod val="20000"/>
                    <a:lumOff val="80000"/>
                  </a:srgbClr>
                </a:solidFill>
              </a:rPr>
              <a:pPr/>
              <a:t>‹#›</a:t>
            </a:fld>
            <a:endParaRPr lang="en-US" sz="900" dirty="0">
              <a:solidFill>
                <a:srgbClr val="044C7F">
                  <a:lumMod val="20000"/>
                  <a:lumOff val="80000"/>
                </a:srgbClr>
              </a:solidFill>
            </a:endParaRPr>
          </a:p>
        </p:txBody>
      </p:sp>
      <p:sp>
        <p:nvSpPr>
          <p:cNvPr id="2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endParaRPr lang="en-US"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1574568594"/>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MWF Section 2 Photo - Purpl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5">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MWF Content Blue - 2 Columns">
    <p:bg>
      <p:bgPr>
        <a:solidFill>
          <a:srgbClr val="044C7F"/>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Text Placeholder 6"/>
          <p:cNvSpPr>
            <a:spLocks noGrp="1"/>
          </p:cNvSpPr>
          <p:nvPr>
            <p:ph type="body" sz="quarter" idx="13"/>
          </p:nvPr>
        </p:nvSpPr>
        <p:spPr>
          <a:xfrm>
            <a:off x="627435" y="1828798"/>
            <a:ext cx="3834781" cy="4023361"/>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lumMod val="20000"/>
                    <a:lumOff val="80000"/>
                  </a:srgbClr>
                </a:solidFill>
              </a:rPr>
              <a:pPr/>
              <a:t>‹#›</a:t>
            </a:fld>
            <a:endParaRPr lang="en-US" sz="900" dirty="0">
              <a:solidFill>
                <a:srgbClr val="044C7F">
                  <a:lumMod val="20000"/>
                  <a:lumOff val="80000"/>
                </a:srgbClr>
              </a:solidFill>
            </a:endParaRPr>
          </a:p>
        </p:txBody>
      </p:sp>
      <p:sp>
        <p:nvSpPr>
          <p:cNvPr id="12" name="Text Placeholder 6"/>
          <p:cNvSpPr>
            <a:spLocks noGrp="1"/>
          </p:cNvSpPr>
          <p:nvPr>
            <p:ph type="body" sz="quarter" idx="17"/>
          </p:nvPr>
        </p:nvSpPr>
        <p:spPr>
          <a:xfrm>
            <a:off x="4711700" y="1828798"/>
            <a:ext cx="3834781" cy="4023361"/>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endParaRPr lang="en-US"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3148327897"/>
      </p:ext>
    </p:extLst>
  </p:cSld>
  <p:clrMapOvr>
    <a:masterClrMapping/>
  </p:clrMapOvr>
  <p:hf sldNum="0" hdr="0" dt="0"/>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MWF Content Blue - Round Photo">
    <p:bg>
      <p:bgPr>
        <a:solidFill>
          <a:srgbClr val="044C7F"/>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lumMod val="20000"/>
                    <a:lumOff val="80000"/>
                  </a:srgbClr>
                </a:solidFill>
              </a:rPr>
              <a:pPr/>
              <a:t>‹#›</a:t>
            </a:fld>
            <a:endParaRPr lang="en-US" sz="900" dirty="0">
              <a:solidFill>
                <a:srgbClr val="044C7F">
                  <a:lumMod val="20000"/>
                  <a:lumOff val="80000"/>
                </a:srgbClr>
              </a:solidFill>
            </a:endParaRPr>
          </a:p>
        </p:txBody>
      </p:sp>
      <p:sp>
        <p:nvSpPr>
          <p:cNvPr id="10"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bg1"/>
                </a:solidFill>
              </a:defRPr>
            </a:lvl1pPr>
          </a:lstStyle>
          <a:p>
            <a:r>
              <a:rPr lang="en-US"/>
              <a:t>Click icon to add picture</a:t>
            </a:r>
            <a:endParaRPr lang="en-US" dirty="0"/>
          </a:p>
        </p:txBody>
      </p:sp>
      <p:sp>
        <p:nvSpPr>
          <p:cNvPr id="11" name="Text Placeholder 6"/>
          <p:cNvSpPr>
            <a:spLocks noGrp="1"/>
          </p:cNvSpPr>
          <p:nvPr>
            <p:ph type="body" sz="quarter" idx="20"/>
          </p:nvPr>
        </p:nvSpPr>
        <p:spPr>
          <a:xfrm>
            <a:off x="627435" y="1828798"/>
            <a:ext cx="3834781" cy="4023361"/>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endParaRPr lang="en-US" dirty="0"/>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3666598527"/>
      </p:ext>
    </p:extLst>
  </p:cSld>
  <p:clrMapOvr>
    <a:masterClrMapping/>
  </p:clrMapOvr>
  <p:hf sldNum="0" hdr="0" dt="0"/>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solidFill>
              </a:rPr>
              <a:pPr/>
              <a:t>‹#›</a:t>
            </a:fld>
            <a:endParaRPr lang="en-US" sz="900" dirty="0">
              <a:solidFill>
                <a:srgbClr val="044C7F"/>
              </a:solidFill>
            </a:endParaRPr>
          </a:p>
        </p:txBody>
      </p:sp>
      <p:sp>
        <p:nvSpPr>
          <p:cNvPr id="13" name="Text Placeholder 6"/>
          <p:cNvSpPr>
            <a:spLocks noGrp="1"/>
          </p:cNvSpPr>
          <p:nvPr>
            <p:ph type="body" sz="quarter" idx="16"/>
          </p:nvPr>
        </p:nvSpPr>
        <p:spPr>
          <a:xfrm>
            <a:off x="627434" y="1828800"/>
            <a:ext cx="7919047"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4014108399"/>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CMWF Text White+Blue 2 Columns">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solidFill>
              </a:rPr>
              <a:pPr/>
              <a:t>‹#›</a:t>
            </a:fld>
            <a:endParaRPr lang="en-US" sz="900" dirty="0">
              <a:solidFill>
                <a:srgbClr val="044C7F"/>
              </a:solidFill>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3664267168"/>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_CMWF Text White+Blue - Photo Round">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solidFill>
              </a:rPr>
              <a:pPr/>
              <a:t>‹#›</a:t>
            </a:fld>
            <a:endParaRPr lang="en-US" sz="900" dirty="0">
              <a:solidFill>
                <a:srgbClr val="044C7F"/>
              </a:solidFill>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tx2"/>
                </a:solidFill>
              </a:defRPr>
            </a:lvl1pPr>
          </a:lstStyle>
          <a:p>
            <a:r>
              <a:rPr lang="en-US"/>
              <a:t>Click icon to add picture</a:t>
            </a:r>
            <a:endParaRPr lang="en-US" dirty="0"/>
          </a:p>
        </p:txBody>
      </p:sp>
      <p:sp>
        <p:nvSpPr>
          <p:cNvPr id="15"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4099224975"/>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MWF Graph - Blu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a:t>Click icon to add chart</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139177" cy="777375"/>
          </a:xfrm>
        </p:spPr>
        <p:txBody>
          <a:bodyPr anchor="ct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solidFill>
              </a:rPr>
              <a:pPr/>
              <a:t>‹#›</a:t>
            </a:fld>
            <a:endParaRPr lang="en-US" sz="900" dirty="0">
              <a:solidFill>
                <a:srgbClr val="044C7F"/>
              </a:solidFill>
            </a:endParaRPr>
          </a:p>
        </p:txBody>
      </p:sp>
    </p:spTree>
    <p:extLst>
      <p:ext uri="{BB962C8B-B14F-4D97-AF65-F5344CB8AC3E}">
        <p14:creationId xmlns:p14="http://schemas.microsoft.com/office/powerpoint/2010/main" val="1733789646"/>
      </p:ext>
    </p:extLst>
  </p:cSld>
  <p:clrMapOvr>
    <a:masterClrMapping/>
  </p:clrMapOvr>
  <p:hf sldNum="0" hdr="0" dt="0"/>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MWF Table - Blu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endParaRPr lang="en-US" dirty="0"/>
          </a:p>
        </p:txBody>
      </p:sp>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189568"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7"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solidFill>
              </a:rPr>
              <a:pPr/>
              <a:t>‹#›</a:t>
            </a:fld>
            <a:endParaRPr lang="en-US" sz="900" dirty="0">
              <a:solidFill>
                <a:srgbClr val="044C7F"/>
              </a:solidFill>
            </a:endParaRPr>
          </a:p>
        </p:txBody>
      </p:sp>
    </p:spTree>
    <p:extLst>
      <p:ext uri="{BB962C8B-B14F-4D97-AF65-F5344CB8AC3E}">
        <p14:creationId xmlns:p14="http://schemas.microsoft.com/office/powerpoint/2010/main" val="281642603"/>
      </p:ext>
    </p:extLst>
  </p:cSld>
  <p:clrMapOvr>
    <a:masterClrMapping/>
  </p:clrMapOvr>
  <p:hf sldNum="0" hdr="0" dt="0"/>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MWF Flowchart - Blue">
    <p:bg>
      <p:bgPr>
        <a:solidFill>
          <a:schemeClr val="bg1"/>
        </a:solidFill>
        <a:effectLst/>
      </p:bgPr>
    </p:bg>
    <p:spTree>
      <p:nvGrpSpPr>
        <p:cNvPr id="1" name=""/>
        <p:cNvGrpSpPr/>
        <p:nvPr/>
      </p:nvGrpSpPr>
      <p:grpSpPr>
        <a:xfrm>
          <a:off x="0" y="0"/>
          <a:ext cx="0" cy="0"/>
          <a:chOff x="0" y="0"/>
          <a:chExt cx="0" cy="0"/>
        </a:xfrm>
      </p:grpSpPr>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pic>
        <p:nvPicPr>
          <p:cNvPr id="33" name="Picture 3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34" name="Text Placeholder 4"/>
          <p:cNvSpPr>
            <a:spLocks noGrp="1"/>
          </p:cNvSpPr>
          <p:nvPr>
            <p:ph type="body" sz="quarter" idx="33"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35" name="Straight Connector 34"/>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36" name="Rectangle 35"/>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sp>
        <p:nvSpPr>
          <p:cNvPr id="37"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908157574"/>
      </p:ext>
    </p:extLst>
  </p:cSld>
  <p:clrMapOvr>
    <a:masterClrMapping/>
  </p:clrMapOvr>
  <p:hf sldNum="0" hdr="0" dt="0"/>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MWF Text White+Orang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solidFill>
              </a:rPr>
              <a:pPr/>
              <a:t>‹#›</a:t>
            </a:fld>
            <a:endParaRPr lang="en-US" sz="900" dirty="0">
              <a:solidFill>
                <a:srgbClr val="F47920"/>
              </a:solidFill>
            </a:endParaRPr>
          </a:p>
        </p:txBody>
      </p:sp>
      <p:sp>
        <p:nvSpPr>
          <p:cNvPr id="12"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ext Placeholder 6"/>
          <p:cNvSpPr>
            <a:spLocks noGrp="1"/>
          </p:cNvSpPr>
          <p:nvPr>
            <p:ph type="body" sz="quarter" idx="16"/>
          </p:nvPr>
        </p:nvSpPr>
        <p:spPr>
          <a:xfrm>
            <a:off x="627434" y="1828800"/>
            <a:ext cx="7919047"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216532661"/>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MWF Text White+Orange 2 Columns">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solidFill>
              </a:rPr>
              <a:pPr/>
              <a:t>‹#›</a:t>
            </a:fld>
            <a:endParaRPr lang="en-US" sz="900" dirty="0">
              <a:solidFill>
                <a:srgbClr val="F47920"/>
              </a:solidFill>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2067197567"/>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MWF Section 3 Photo - Blu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42"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43"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1">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Tree>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4_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solidFill>
              </a:rPr>
              <a:pPr/>
              <a:t>‹#›</a:t>
            </a:fld>
            <a:endParaRPr lang="en-US" sz="900" dirty="0">
              <a:solidFill>
                <a:srgbClr val="F47920"/>
              </a:solidFill>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accent2"/>
                </a:solidFill>
              </a:defRPr>
            </a:lvl1pPr>
          </a:lstStyle>
          <a:p>
            <a:r>
              <a:rPr lang="en-US"/>
              <a:t>Click icon to add picture</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1537950166"/>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MWF Graph - Orang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9939"/>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a:t>Click icon to add chart</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243416"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1"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4"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solidFill>
              </a:rPr>
              <a:pPr/>
              <a:t>‹#›</a:t>
            </a:fld>
            <a:endParaRPr lang="en-US" sz="900" dirty="0">
              <a:solidFill>
                <a:srgbClr val="F47920"/>
              </a:solidFill>
            </a:endParaRPr>
          </a:p>
        </p:txBody>
      </p:sp>
    </p:spTree>
    <p:extLst>
      <p:ext uri="{BB962C8B-B14F-4D97-AF65-F5344CB8AC3E}">
        <p14:creationId xmlns:p14="http://schemas.microsoft.com/office/powerpoint/2010/main" val="2498100956"/>
      </p:ext>
    </p:extLst>
  </p:cSld>
  <p:clrMapOvr>
    <a:masterClrMapping/>
  </p:clrMapOvr>
  <p:hf sldNum="0" hd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MWF Table - Orang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endParaRPr lang="en-US" dirty="0"/>
          </a:p>
        </p:txBody>
      </p:sp>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139178"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1"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solidFill>
              </a:rPr>
              <a:pPr/>
              <a:t>‹#›</a:t>
            </a:fld>
            <a:endParaRPr lang="en-US" sz="900" dirty="0">
              <a:solidFill>
                <a:srgbClr val="F47920"/>
              </a:solidFill>
            </a:endParaRPr>
          </a:p>
        </p:txBody>
      </p:sp>
    </p:spTree>
    <p:extLst>
      <p:ext uri="{BB962C8B-B14F-4D97-AF65-F5344CB8AC3E}">
        <p14:creationId xmlns:p14="http://schemas.microsoft.com/office/powerpoint/2010/main" val="1647222679"/>
      </p:ext>
    </p:extLst>
  </p:cSld>
  <p:clrMapOvr>
    <a:masterClrMapping/>
  </p:clrMapOvr>
  <p:hf sldNum="0" hd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mart Art Layout: 0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pic>
        <p:nvPicPr>
          <p:cNvPr id="33" name="Picture 3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34" name="Text Placeholder 4"/>
          <p:cNvSpPr>
            <a:spLocks noGrp="1"/>
          </p:cNvSpPr>
          <p:nvPr>
            <p:ph type="body" sz="quarter" idx="33"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35" name="Straight Connector 34"/>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37"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763957130"/>
      </p:ext>
    </p:extLst>
  </p:cSld>
  <p:clrMapOvr>
    <a:masterClrMapping/>
  </p:clrMapOvr>
  <p:hf sldNum="0" hd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5_Content Layout: 02">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4ABDBC"/>
                </a:solidFill>
              </a:rPr>
              <a:pPr/>
              <a:t>‹#›</a:t>
            </a:fld>
            <a:endParaRPr lang="en-US" sz="900" dirty="0">
              <a:solidFill>
                <a:srgbClr val="4ABDBC"/>
              </a:solidFill>
            </a:endParaRPr>
          </a:p>
        </p:txBody>
      </p:sp>
      <p:sp>
        <p:nvSpPr>
          <p:cNvPr id="12"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ext Placeholder 6"/>
          <p:cNvSpPr>
            <a:spLocks noGrp="1"/>
          </p:cNvSpPr>
          <p:nvPr>
            <p:ph type="body" sz="quarter" idx="16"/>
          </p:nvPr>
        </p:nvSpPr>
        <p:spPr>
          <a:xfrm>
            <a:off x="627434" y="1828800"/>
            <a:ext cx="7919047"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3603426733"/>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5_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4ABDBC"/>
                </a:solidFill>
              </a:rPr>
              <a:pPr/>
              <a:t>‹#›</a:t>
            </a:fld>
            <a:endParaRPr lang="en-US" sz="900" dirty="0">
              <a:solidFill>
                <a:srgbClr val="4ABDBC"/>
              </a:solidFill>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247717316"/>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6_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solidFill>
              </a:rPr>
              <a:pPr/>
              <a:t>‹#›</a:t>
            </a:fld>
            <a:endParaRPr lang="en-US" sz="900" dirty="0">
              <a:solidFill>
                <a:srgbClr val="F47920"/>
              </a:solidFill>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bg2"/>
                </a:solidFill>
              </a:defRPr>
            </a:lvl1pPr>
          </a:lstStyle>
          <a:p>
            <a:r>
              <a:rPr lang="en-US"/>
              <a:t>Click icon to add picture</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3363417485"/>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MWF Table - Teal">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endParaRPr lang="en-US" dirty="0"/>
          </a:p>
        </p:txBody>
      </p:sp>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139178"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4ABDBC"/>
                </a:solidFill>
              </a:rPr>
              <a:pPr/>
              <a:t>‹#›</a:t>
            </a:fld>
            <a:endParaRPr lang="en-US" sz="900" dirty="0">
              <a:solidFill>
                <a:srgbClr val="4ABDBC"/>
              </a:solidFill>
            </a:endParaRPr>
          </a:p>
        </p:txBody>
      </p:sp>
    </p:spTree>
    <p:extLst>
      <p:ext uri="{BB962C8B-B14F-4D97-AF65-F5344CB8AC3E}">
        <p14:creationId xmlns:p14="http://schemas.microsoft.com/office/powerpoint/2010/main" val="164282078"/>
      </p:ext>
    </p:extLst>
  </p:cSld>
  <p:clrMapOvr>
    <a:masterClrMapping/>
  </p:clrMapOvr>
  <p:hf sldNum="0" hdr="0" dt="0"/>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MWF Graph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sp>
        <p:nvSpPr>
          <p:cNvPr id="57" name="Chart Placeholder 5"/>
          <p:cNvSpPr>
            <a:spLocks noGrp="1"/>
          </p:cNvSpPr>
          <p:nvPr>
            <p:ph type="chart" sz="quarter" idx="19"/>
          </p:nvPr>
        </p:nvSpPr>
        <p:spPr>
          <a:xfrm>
            <a:off x="627433" y="1699588"/>
            <a:ext cx="8091115" cy="4054959"/>
          </a:xfrm>
        </p:spPr>
        <p:txBody>
          <a:bodyPr>
            <a:normAutofit/>
          </a:bodyPr>
          <a:lstStyle>
            <a:lvl1pPr marL="0" indent="0">
              <a:buNone/>
              <a:defRPr sz="1600">
                <a:solidFill>
                  <a:srgbClr val="4C515A"/>
                </a:solidFill>
              </a:defRPr>
            </a:lvl1pPr>
          </a:lstStyle>
          <a:p>
            <a:r>
              <a:rPr lang="en-US"/>
              <a:t>Click icon to add chart</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5979256"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4"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4ABDBC"/>
                </a:solidFill>
              </a:rPr>
              <a:pPr/>
              <a:t>‹#›</a:t>
            </a:fld>
            <a:endParaRPr lang="en-US" sz="900" dirty="0">
              <a:solidFill>
                <a:srgbClr val="4ABDBC"/>
              </a:solidFill>
            </a:endParaRPr>
          </a:p>
        </p:txBody>
      </p:sp>
    </p:spTree>
    <p:extLst>
      <p:ext uri="{BB962C8B-B14F-4D97-AF65-F5344CB8AC3E}">
        <p14:creationId xmlns:p14="http://schemas.microsoft.com/office/powerpoint/2010/main" val="2368735525"/>
      </p:ext>
    </p:extLst>
  </p:cSld>
  <p:clrMapOvr>
    <a:masterClrMapping/>
  </p:clrMapOvr>
  <p:hf sldNum="0" hdr="0" dt="0"/>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MWF Arrow Chart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pic>
        <p:nvPicPr>
          <p:cNvPr id="33" name="Picture 3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34" name="Text Placeholder 4"/>
          <p:cNvSpPr>
            <a:spLocks noGrp="1"/>
          </p:cNvSpPr>
          <p:nvPr>
            <p:ph type="body" sz="quarter" idx="33"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35" name="Straight Connector 34"/>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3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3228135300"/>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MWF Section 3 Photo - Orang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42"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43"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1"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1</a:t>
            </a:r>
          </a:p>
        </p:txBody>
      </p:sp>
      <p:cxnSp>
        <p:nvCxnSpPr>
          <p:cNvPr id="12" name="Straight Connector 11"/>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CMWF Graph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sp>
        <p:nvSpPr>
          <p:cNvPr id="57" name="Chart Placeholder 5"/>
          <p:cNvSpPr>
            <a:spLocks noGrp="1"/>
          </p:cNvSpPr>
          <p:nvPr>
            <p:ph type="chart" sz="quarter" idx="19"/>
          </p:nvPr>
        </p:nvSpPr>
        <p:spPr>
          <a:xfrm>
            <a:off x="627433" y="1699588"/>
            <a:ext cx="8091115" cy="4054959"/>
          </a:xfrm>
        </p:spPr>
        <p:txBody>
          <a:bodyPr>
            <a:normAutofit/>
          </a:bodyPr>
          <a:lstStyle>
            <a:lvl1pPr marL="0" indent="0">
              <a:buNone/>
              <a:defRPr sz="1600">
                <a:solidFill>
                  <a:srgbClr val="4C515A"/>
                </a:solidFill>
              </a:defRPr>
            </a:lvl1pPr>
          </a:lstStyle>
          <a:p>
            <a:r>
              <a:rPr lang="en-US"/>
              <a:t>Click icon to add chart</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061552"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4"/>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4"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71B254"/>
                </a:solidFill>
              </a:rPr>
              <a:pPr/>
              <a:t>‹#›</a:t>
            </a:fld>
            <a:endParaRPr lang="en-US" sz="900" dirty="0">
              <a:solidFill>
                <a:srgbClr val="71B254"/>
              </a:solidFill>
            </a:endParaRPr>
          </a:p>
        </p:txBody>
      </p:sp>
    </p:spTree>
    <p:extLst>
      <p:ext uri="{BB962C8B-B14F-4D97-AF65-F5344CB8AC3E}">
        <p14:creationId xmlns:p14="http://schemas.microsoft.com/office/powerpoint/2010/main" val="451688224"/>
      </p:ext>
    </p:extLst>
  </p:cSld>
  <p:clrMapOvr>
    <a:masterClrMapping/>
  </p:clrMapOvr>
  <p:hf sldNum="0" hdr="0" dt="0"/>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CMWF Table - Teal">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endParaRPr lang="en-US" dirty="0"/>
          </a:p>
        </p:txBody>
      </p:sp>
      <p:sp>
        <p:nvSpPr>
          <p:cNvPr id="3" name="Rectangle 2"/>
          <p:cNvSpPr/>
          <p:nvPr userDrawn="1"/>
        </p:nvSpPr>
        <p:spPr>
          <a:xfrm>
            <a:off x="0" y="0"/>
            <a:ext cx="21705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4"/>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1936578317"/>
      </p:ext>
    </p:extLst>
  </p:cSld>
  <p:clrMapOvr>
    <a:masterClrMapping/>
  </p:clrMapOvr>
  <p:hf sldNum="0" hdr="0" dt="0"/>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MWF Quote - Blu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tx2">
                    <a:lumMod val="20000"/>
                    <a:lumOff val="80000"/>
                  </a:schemeClr>
                </a:solidFill>
              </a:defRPr>
            </a:lvl1pPr>
          </a:lstStyle>
          <a:p>
            <a:pPr lvl="0"/>
            <a:r>
              <a:rPr lang="en-US" dirty="0"/>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4"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5"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lumMod val="20000"/>
                    <a:lumOff val="80000"/>
                  </a:srgbClr>
                </a:solidFill>
              </a:rPr>
              <a:pPr/>
              <a:t>‹#›</a:t>
            </a:fld>
            <a:endParaRPr lang="en-US" sz="900" dirty="0">
              <a:solidFill>
                <a:srgbClr val="044C7F">
                  <a:lumMod val="20000"/>
                  <a:lumOff val="80000"/>
                </a:srgbClr>
              </a:solidFill>
            </a:endParaRPr>
          </a:p>
        </p:txBody>
      </p:sp>
    </p:spTree>
    <p:extLst>
      <p:ext uri="{BB962C8B-B14F-4D97-AF65-F5344CB8AC3E}">
        <p14:creationId xmlns:p14="http://schemas.microsoft.com/office/powerpoint/2010/main" val="79822954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MWF Quote - Orang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2">
                    <a:lumMod val="40000"/>
                    <a:lumOff val="60000"/>
                  </a:schemeClr>
                </a:solidFill>
              </a:defRPr>
            </a:lvl1pPr>
          </a:lstStyle>
          <a:p>
            <a:pPr lvl="0"/>
            <a:r>
              <a:rPr lang="en-US" dirty="0"/>
              <a:t>Insert Source Info</a:t>
            </a:r>
          </a:p>
        </p:txBody>
      </p:sp>
      <p:pic>
        <p:nvPicPr>
          <p:cNvPr id="15" name="Picture 14"/>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1"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2"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lumMod val="40000"/>
                    <a:lumOff val="60000"/>
                  </a:srgbClr>
                </a:solidFill>
              </a:rPr>
              <a:pPr/>
              <a:t>‹#›</a:t>
            </a:fld>
            <a:endParaRPr lang="en-US" sz="900" dirty="0">
              <a:solidFill>
                <a:srgbClr val="F47920">
                  <a:lumMod val="40000"/>
                  <a:lumOff val="60000"/>
                </a:srgbClr>
              </a:solidFill>
            </a:endParaRPr>
          </a:p>
        </p:txBody>
      </p:sp>
    </p:spTree>
    <p:extLst>
      <p:ext uri="{BB962C8B-B14F-4D97-AF65-F5344CB8AC3E}">
        <p14:creationId xmlns:p14="http://schemas.microsoft.com/office/powerpoint/2010/main" val="111037150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MWF Quote - Teal">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bg2">
                    <a:lumMod val="20000"/>
                    <a:lumOff val="80000"/>
                  </a:schemeClr>
                </a:solidFill>
              </a:defRPr>
            </a:lvl1pPr>
          </a:lstStyle>
          <a:p>
            <a:pPr lvl="0"/>
            <a:r>
              <a:rPr lang="en-US" dirty="0"/>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2"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4ABDBC">
                    <a:lumMod val="40000"/>
                    <a:lumOff val="60000"/>
                  </a:srgbClr>
                </a:solidFill>
              </a:rPr>
              <a:pPr/>
              <a:t>‹#›</a:t>
            </a:fld>
            <a:endParaRPr lang="en-US" sz="900" dirty="0">
              <a:solidFill>
                <a:srgbClr val="4ABDBC">
                  <a:lumMod val="40000"/>
                  <a:lumOff val="60000"/>
                </a:srgbClr>
              </a:solidFill>
            </a:endParaRPr>
          </a:p>
        </p:txBody>
      </p:sp>
    </p:spTree>
    <p:extLst>
      <p:ext uri="{BB962C8B-B14F-4D97-AF65-F5344CB8AC3E}">
        <p14:creationId xmlns:p14="http://schemas.microsoft.com/office/powerpoint/2010/main" val="400951507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MWF Quote - Green">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4">
                    <a:lumMod val="40000"/>
                    <a:lumOff val="60000"/>
                  </a:schemeClr>
                </a:solidFill>
              </a:defRPr>
            </a:lvl1pPr>
          </a:lstStyle>
          <a:p>
            <a:pPr lvl="0"/>
            <a:r>
              <a:rPr lang="en-US" dirty="0"/>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2"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71B254">
                    <a:lumMod val="40000"/>
                    <a:lumOff val="60000"/>
                  </a:srgbClr>
                </a:solidFill>
              </a:rPr>
              <a:pPr/>
              <a:t>‹#›</a:t>
            </a:fld>
            <a:endParaRPr lang="en-US" sz="900" dirty="0">
              <a:solidFill>
                <a:srgbClr val="71B254">
                  <a:lumMod val="40000"/>
                  <a:lumOff val="60000"/>
                </a:srgbClr>
              </a:solidFill>
            </a:endParaRPr>
          </a:p>
        </p:txBody>
      </p:sp>
    </p:spTree>
    <p:extLst>
      <p:ext uri="{BB962C8B-B14F-4D97-AF65-F5344CB8AC3E}">
        <p14:creationId xmlns:p14="http://schemas.microsoft.com/office/powerpoint/2010/main" val="73616448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MWF Quote - Purpl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5">
                    <a:lumMod val="40000"/>
                    <a:lumOff val="60000"/>
                  </a:schemeClr>
                </a:solidFill>
              </a:defRPr>
            </a:lvl1pPr>
          </a:lstStyle>
          <a:p>
            <a:pPr lvl="0"/>
            <a:r>
              <a:rPr lang="en-US" dirty="0"/>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2"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5F5A9D">
                    <a:lumMod val="40000"/>
                    <a:lumOff val="60000"/>
                  </a:srgbClr>
                </a:solidFill>
              </a:rPr>
              <a:pPr/>
              <a:t>‹#›</a:t>
            </a:fld>
            <a:endParaRPr lang="en-US" sz="900" dirty="0">
              <a:solidFill>
                <a:srgbClr val="5F5A9D">
                  <a:lumMod val="40000"/>
                  <a:lumOff val="60000"/>
                </a:srgbClr>
              </a:solidFill>
            </a:endParaRPr>
          </a:p>
        </p:txBody>
      </p:sp>
    </p:spTree>
    <p:extLst>
      <p:ext uri="{BB962C8B-B14F-4D97-AF65-F5344CB8AC3E}">
        <p14:creationId xmlns:p14="http://schemas.microsoft.com/office/powerpoint/2010/main" val="243311605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693179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Lato" charset="0"/>
              </a:defRPr>
            </a:lvl1pPr>
          </a:lstStyle>
          <a:p>
            <a:fld id="{6736871A-DC94-47DB-98C8-DDDD4D8189ED}" type="datetime1">
              <a:rPr lang="en-US" smtClean="0">
                <a:solidFill>
                  <a:prstClr val="black">
                    <a:tint val="75000"/>
                  </a:prstClr>
                </a:solidFill>
              </a:rPr>
              <a:pPr/>
              <a:t>8/22/2018</a:t>
            </a:fld>
            <a:endParaRPr lang="en-US" dirty="0">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Lato" charset="0"/>
              </a:defRPr>
            </a:lvl1pPr>
          </a:lstStyle>
          <a:p>
            <a:r>
              <a:rPr lang="en-US" dirty="0">
                <a:solidFill>
                  <a:prstClr val="black">
                    <a:tint val="75000"/>
                  </a:prstClr>
                </a:solidFill>
              </a:rPr>
              <a:t>CONFIDENTIAL- NOT FOR CITATION OR DISSEMINATION</a:t>
            </a:r>
          </a:p>
        </p:txBody>
      </p:sp>
      <p:sp>
        <p:nvSpPr>
          <p:cNvPr id="6" name="Slide Number Placeholder 5"/>
          <p:cNvSpPr txBox="1">
            <a:spLocks/>
          </p:cNvSpPr>
          <p:nvPr userDrawn="1"/>
        </p:nvSpPr>
        <p:spPr>
          <a:xfrm>
            <a:off x="7010400" y="79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4BFDC1-6623-4AEF-B948-A7E746857E72}" type="slidenum">
              <a:rPr lang="en-US" smtClean="0">
                <a:solidFill>
                  <a:srgbClr val="044C7F"/>
                </a:solidFill>
                <a:ea typeface="MS PGothic" pitchFamily="34" charset="-128"/>
              </a:rPr>
              <a:pPr/>
              <a:t>‹#›</a:t>
            </a:fld>
            <a:endParaRPr lang="en-US" dirty="0">
              <a:solidFill>
                <a:srgbClr val="044C7F"/>
              </a:solidFill>
              <a:ea typeface="MS PGothic" pitchFamily="34" charset="-128"/>
            </a:endParaRPr>
          </a:p>
        </p:txBody>
      </p:sp>
    </p:spTree>
    <p:extLst>
      <p:ext uri="{BB962C8B-B14F-4D97-AF65-F5344CB8AC3E}">
        <p14:creationId xmlns:p14="http://schemas.microsoft.com/office/powerpoint/2010/main" val="3310902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MWF Section 3 Photo - Teal">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bg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MWF Section 3 Photo - Green">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71B2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rgbClr val="D3E3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4">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MWF Section 3 Photo - Purpl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rgbClr val="BCB8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5">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MWF Content Blue">
    <p:bg>
      <p:bgPr>
        <a:solidFill>
          <a:srgbClr val="044C7F"/>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4145280" y="6288148"/>
            <a:ext cx="440120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 Placeholder 6"/>
          <p:cNvSpPr>
            <a:spLocks noGrp="1"/>
          </p:cNvSpPr>
          <p:nvPr>
            <p:ph type="body" sz="quarter" idx="13"/>
          </p:nvPr>
        </p:nvSpPr>
        <p:spPr>
          <a:xfrm>
            <a:off x="627435" y="1828800"/>
            <a:ext cx="7919046" cy="4023360"/>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lumMod val="20000"/>
                    <a:lumOff val="80000"/>
                  </a:schemeClr>
                </a:solidFill>
                <a:latin typeface="+mn-lt"/>
              </a:rPr>
              <a:pPr algn="r"/>
              <a:t>‹#›</a:t>
            </a:fld>
            <a:endParaRPr lang="en-US" sz="900" dirty="0">
              <a:solidFill>
                <a:schemeClr val="accent1">
                  <a:lumMod val="20000"/>
                  <a:lumOff val="80000"/>
                </a:schemeClr>
              </a:solidFill>
              <a:latin typeface="+mn-lt"/>
            </a:endParaRPr>
          </a:p>
        </p:txBody>
      </p:sp>
      <p:sp>
        <p:nvSpPr>
          <p:cNvPr id="2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endParaRPr lang="en-US"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426188783"/>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MWF Content Blue - 2 Columns">
    <p:bg>
      <p:bgPr>
        <a:solidFill>
          <a:srgbClr val="044C7F"/>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 Placeholder 6"/>
          <p:cNvSpPr>
            <a:spLocks noGrp="1"/>
          </p:cNvSpPr>
          <p:nvPr>
            <p:ph type="body" sz="quarter" idx="13"/>
          </p:nvPr>
        </p:nvSpPr>
        <p:spPr>
          <a:xfrm>
            <a:off x="627435" y="1828798"/>
            <a:ext cx="3834781" cy="4023361"/>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lumMod val="20000"/>
                    <a:lumOff val="80000"/>
                  </a:schemeClr>
                </a:solidFill>
                <a:latin typeface="+mn-lt"/>
              </a:rPr>
              <a:pPr algn="r"/>
              <a:t>‹#›</a:t>
            </a:fld>
            <a:endParaRPr lang="en-US" sz="900" dirty="0">
              <a:solidFill>
                <a:schemeClr val="accent1">
                  <a:lumMod val="20000"/>
                  <a:lumOff val="80000"/>
                </a:schemeClr>
              </a:solidFill>
              <a:latin typeface="+mn-lt"/>
            </a:endParaRPr>
          </a:p>
        </p:txBody>
      </p:sp>
      <p:sp>
        <p:nvSpPr>
          <p:cNvPr id="12" name="Text Placeholder 6"/>
          <p:cNvSpPr>
            <a:spLocks noGrp="1"/>
          </p:cNvSpPr>
          <p:nvPr>
            <p:ph type="body" sz="quarter" idx="17"/>
          </p:nvPr>
        </p:nvSpPr>
        <p:spPr>
          <a:xfrm>
            <a:off x="4711700" y="1828798"/>
            <a:ext cx="3834781" cy="4023361"/>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endParaRPr lang="en-US"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MWF Content Blue - Round Photo">
    <p:bg>
      <p:bgPr>
        <a:solidFill>
          <a:srgbClr val="044C7F"/>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lumMod val="20000"/>
                    <a:lumOff val="80000"/>
                  </a:schemeClr>
                </a:solidFill>
                <a:latin typeface="+mn-lt"/>
              </a:rPr>
              <a:pPr algn="r"/>
              <a:t>‹#›</a:t>
            </a:fld>
            <a:endParaRPr lang="en-US" sz="900" dirty="0">
              <a:solidFill>
                <a:schemeClr val="accent1">
                  <a:lumMod val="20000"/>
                  <a:lumOff val="80000"/>
                </a:schemeClr>
              </a:solidFill>
              <a:latin typeface="+mn-lt"/>
            </a:endParaRPr>
          </a:p>
        </p:txBody>
      </p:sp>
      <p:sp>
        <p:nvSpPr>
          <p:cNvPr id="10"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bg1"/>
                </a:solidFill>
              </a:defRPr>
            </a:lvl1pPr>
          </a:lstStyle>
          <a:p>
            <a:r>
              <a:rPr lang="en-US"/>
              <a:t>Click icon to add picture</a:t>
            </a:r>
            <a:endParaRPr lang="en-US" dirty="0"/>
          </a:p>
        </p:txBody>
      </p:sp>
      <p:sp>
        <p:nvSpPr>
          <p:cNvPr id="11" name="Text Placeholder 6"/>
          <p:cNvSpPr>
            <a:spLocks noGrp="1"/>
          </p:cNvSpPr>
          <p:nvPr>
            <p:ph type="body" sz="quarter" idx="20"/>
          </p:nvPr>
        </p:nvSpPr>
        <p:spPr>
          <a:xfrm>
            <a:off x="627435" y="1828798"/>
            <a:ext cx="3834781" cy="4023361"/>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endParaRPr lang="en-US" dirty="0"/>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WMF Section 1 - Blue">
    <p:spTree>
      <p:nvGrpSpPr>
        <p:cNvPr id="1" name=""/>
        <p:cNvGrpSpPr/>
        <p:nvPr/>
      </p:nvGrpSpPr>
      <p:grpSpPr>
        <a:xfrm>
          <a:off x="0" y="0"/>
          <a:ext cx="0" cy="0"/>
          <a:chOff x="0" y="0"/>
          <a:chExt cx="0" cy="0"/>
        </a:xfrm>
      </p:grpSpPr>
      <p:sp>
        <p:nvSpPr>
          <p:cNvPr id="2" name="Rectangle 1"/>
          <p:cNvSpPr/>
          <p:nvPr userDrawn="1"/>
        </p:nvSpPr>
        <p:spPr>
          <a:xfrm>
            <a:off x="217054" y="0"/>
            <a:ext cx="8928484" cy="6858000"/>
          </a:xfrm>
          <a:prstGeom prst="rect">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47"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lumMod val="20000"/>
                    <a:lumOff val="80000"/>
                  </a:schemeClr>
                </a:solidFill>
                <a:latin typeface="+mn-lt"/>
              </a:rPr>
              <a:pPr algn="r"/>
              <a:t>‹#›</a:t>
            </a:fld>
            <a:endParaRPr lang="en-US" sz="900" dirty="0">
              <a:solidFill>
                <a:schemeClr val="accent1">
                  <a:lumMod val="20000"/>
                  <a:lumOff val="80000"/>
                </a:schemeClr>
              </a:solidFill>
              <a:latin typeface="+mn-lt"/>
            </a:endParaRPr>
          </a:p>
        </p:txBody>
      </p:sp>
      <p:sp>
        <p:nvSpPr>
          <p:cNvPr id="16"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7"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13024889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dirty="0">
              <a:solidFill>
                <a:schemeClr val="tx2"/>
              </a:solidFill>
              <a:latin typeface="+mn-lt"/>
            </a:endParaRPr>
          </a:p>
        </p:txBody>
      </p:sp>
      <p:sp>
        <p:nvSpPr>
          <p:cNvPr id="13" name="Text Placeholder 6"/>
          <p:cNvSpPr>
            <a:spLocks noGrp="1"/>
          </p:cNvSpPr>
          <p:nvPr>
            <p:ph type="body" sz="quarter" idx="16"/>
          </p:nvPr>
        </p:nvSpPr>
        <p:spPr>
          <a:xfrm>
            <a:off x="627434" y="1828800"/>
            <a:ext cx="7919047"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cSld>
  <p:clrMapOvr>
    <a:overrideClrMapping bg1="lt1" tx1="dk1" bg2="lt2" tx2="dk2" accent1="accent1" accent2="accent2" accent3="accent3" accent4="accent4" accent5="accent5" accent6="accent6" hlink="hlink" folHlink="folHlink"/>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MWF Text White+Blue 2 Columns">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dirty="0">
              <a:solidFill>
                <a:schemeClr val="tx2"/>
              </a:solidFill>
              <a:latin typeface="+mn-lt"/>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cSld>
  <p:clrMapOvr>
    <a:overrideClrMapping bg1="lt1" tx1="dk1" bg2="lt2" tx2="dk2" accent1="accent1" accent2="accent2" accent3="accent3" accent4="accent4" accent5="accent5" accent6="accent6" hlink="hlink" folHlink="folHlink"/>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MWF Text White+Blue - Photo Round">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dirty="0">
              <a:solidFill>
                <a:schemeClr val="tx2"/>
              </a:solidFill>
              <a:latin typeface="+mn-lt"/>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tx2"/>
                </a:solidFill>
              </a:defRPr>
            </a:lvl1pPr>
          </a:lstStyle>
          <a:p>
            <a:r>
              <a:rPr lang="en-US"/>
              <a:t>Click icon to add picture</a:t>
            </a:r>
            <a:endParaRPr lang="en-US" dirty="0"/>
          </a:p>
        </p:txBody>
      </p:sp>
      <p:sp>
        <p:nvSpPr>
          <p:cNvPr id="15"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cSld>
  <p:clrMapOvr>
    <a:overrideClrMapping bg1="lt1" tx1="dk1" bg2="lt2" tx2="dk2" accent1="accent1" accent2="accent2" accent3="accent3" accent4="accent4" accent5="accent5" accent6="accent6" hlink="hlink" folHlink="folHlink"/>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MWF Graph - Blu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a:t>Click icon to add chart</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139177" cy="777375"/>
          </a:xfrm>
        </p:spPr>
        <p:txBody>
          <a:bodyPr anchor="ct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dirty="0">
              <a:solidFill>
                <a:schemeClr val="tx2"/>
              </a:solidFill>
              <a:latin typeface="+mn-lt"/>
            </a:endParaRPr>
          </a:p>
        </p:txBody>
      </p:sp>
    </p:spTree>
    <p:extLst>
      <p:ext uri="{BB962C8B-B14F-4D97-AF65-F5344CB8AC3E}">
        <p14:creationId xmlns:p14="http://schemas.microsoft.com/office/powerpoint/2010/main" val="2249687676"/>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MWF Table - Blu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endParaRPr lang="en-US" dirty="0"/>
          </a:p>
        </p:txBody>
      </p:sp>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189568"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7"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dirty="0">
              <a:solidFill>
                <a:schemeClr val="tx2"/>
              </a:solidFill>
              <a:latin typeface="+mn-lt"/>
            </a:endParaRPr>
          </a:p>
        </p:txBody>
      </p:sp>
    </p:spTree>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MWF Flowchart - Blue">
    <p:bg>
      <p:bgPr>
        <a:solidFill>
          <a:schemeClr val="bg1"/>
        </a:solidFill>
        <a:effectLst/>
      </p:bgPr>
    </p:bg>
    <p:spTree>
      <p:nvGrpSpPr>
        <p:cNvPr id="1" name=""/>
        <p:cNvGrpSpPr/>
        <p:nvPr/>
      </p:nvGrpSpPr>
      <p:grpSpPr>
        <a:xfrm>
          <a:off x="0" y="0"/>
          <a:ext cx="0" cy="0"/>
          <a:chOff x="0" y="0"/>
          <a:chExt cx="0" cy="0"/>
        </a:xfrm>
      </p:grpSpPr>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pic>
        <p:nvPicPr>
          <p:cNvPr id="33" name="Picture 3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34" name="Text Placeholder 4"/>
          <p:cNvSpPr>
            <a:spLocks noGrp="1"/>
          </p:cNvSpPr>
          <p:nvPr>
            <p:ph type="body" sz="quarter" idx="33"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35" name="Straight Connector 34"/>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36" name="Rectangle 35"/>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37"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MWF Text White+Orang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sp>
        <p:nvSpPr>
          <p:cNvPr id="12"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ext Placeholder 6"/>
          <p:cNvSpPr>
            <a:spLocks noGrp="1"/>
          </p:cNvSpPr>
          <p:nvPr>
            <p:ph type="body" sz="quarter" idx="16"/>
          </p:nvPr>
        </p:nvSpPr>
        <p:spPr>
          <a:xfrm>
            <a:off x="627434" y="1828800"/>
            <a:ext cx="7919047"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cSld>
  <p:clrMapOvr>
    <a:overrideClrMapping bg1="lt1" tx1="dk1" bg2="lt2" tx2="dk2" accent1="accent1" accent2="accent2" accent3="accent3" accent4="accent4" accent5="accent5" accent6="accent6" hlink="hlink" folHlink="folHlink"/>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MWF Text White+Orange 2 Columns">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cSld>
  <p:clrMapOvr>
    <a:overrideClrMapping bg1="lt1" tx1="dk1" bg2="lt2" tx2="dk2" accent1="accent1" accent2="accent2" accent3="accent3" accent4="accent4" accent5="accent5" accent6="accent6" hlink="hlink" folHlink="folHlink"/>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accent2"/>
                </a:solidFill>
              </a:defRPr>
            </a:lvl1pPr>
          </a:lstStyle>
          <a:p>
            <a:r>
              <a:rPr lang="en-US"/>
              <a:t>Click icon to add picture</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cSld>
  <p:clrMapOvr>
    <a:overrideClrMapping bg1="lt1" tx1="dk1" bg2="lt2" tx2="dk2" accent1="accent1" accent2="accent2" accent3="accent3" accent4="accent4" accent5="accent5" accent6="accent6" hlink="hlink" folHlink="folHlink"/>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MWF Graph - Orang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9939"/>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a:t>Click icon to add chart</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243416"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1"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4"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spTree>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WMF Section 1 - Orang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lumMod val="20000"/>
                    <a:lumOff val="80000"/>
                  </a:schemeClr>
                </a:solidFill>
                <a:latin typeface="+mn-lt"/>
              </a:rPr>
              <a:pPr algn="r"/>
              <a:t>‹#›</a:t>
            </a:fld>
            <a:endParaRPr lang="en-US" sz="900" dirty="0">
              <a:solidFill>
                <a:schemeClr val="accent2">
                  <a:lumMod val="20000"/>
                  <a:lumOff val="80000"/>
                </a:schemeClr>
              </a:solidFill>
              <a:latin typeface="+mn-lt"/>
            </a:endParaRP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MWF Table - Orang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endParaRPr lang="en-US" dirty="0"/>
          </a:p>
        </p:txBody>
      </p:sp>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139178"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1"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spTree>
    <p:extLst/>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mart Art Layout: 0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pic>
        <p:nvPicPr>
          <p:cNvPr id="33" name="Picture 3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34" name="Text Placeholder 4"/>
          <p:cNvSpPr>
            <a:spLocks noGrp="1"/>
          </p:cNvSpPr>
          <p:nvPr>
            <p:ph type="body" sz="quarter" idx="33"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35" name="Straight Connector 34"/>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37"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618709387"/>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Content Layout: 02">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dirty="0">
              <a:solidFill>
                <a:schemeClr val="bg2"/>
              </a:solidFill>
              <a:latin typeface="+mn-lt"/>
            </a:endParaRPr>
          </a:p>
        </p:txBody>
      </p:sp>
      <p:sp>
        <p:nvSpPr>
          <p:cNvPr id="12"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ext Placeholder 6"/>
          <p:cNvSpPr>
            <a:spLocks noGrp="1"/>
          </p:cNvSpPr>
          <p:nvPr>
            <p:ph type="body" sz="quarter" idx="16"/>
          </p:nvPr>
        </p:nvSpPr>
        <p:spPr>
          <a:xfrm>
            <a:off x="627434" y="1828800"/>
            <a:ext cx="7919047"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cSld>
  <p:clrMapOvr>
    <a:overrideClrMapping bg1="lt1" tx1="dk1" bg2="lt2" tx2="dk2" accent1="accent1" accent2="accent2" accent3="accent3" accent4="accent4" accent5="accent5" accent6="accent6" hlink="hlink" folHlink="folHlink"/>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dirty="0">
              <a:solidFill>
                <a:schemeClr val="bg2"/>
              </a:solidFill>
              <a:latin typeface="+mn-lt"/>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cSld>
  <p:clrMapOvr>
    <a:overrideClrMapping bg1="lt1" tx1="dk1" bg2="lt2" tx2="dk2" accent1="accent1" accent2="accent2" accent3="accent3" accent4="accent4" accent5="accent5" accent6="accent6" hlink="hlink" folHlink="folHlink"/>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dirty="0">
              <a:solidFill>
                <a:schemeClr val="accent2"/>
              </a:solidFill>
              <a:latin typeface="+mn-lt"/>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bg2"/>
                </a:solidFill>
              </a:defRPr>
            </a:lvl1pPr>
          </a:lstStyle>
          <a:p>
            <a:r>
              <a:rPr lang="en-US"/>
              <a:t>Click icon to add picture</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cSld>
  <p:clrMapOvr>
    <a:overrideClrMapping bg1="lt1" tx1="dk1" bg2="lt2" tx2="dk2" accent1="accent1" accent2="accent2" accent3="accent3" accent4="accent4" accent5="accent5" accent6="accent6" hlink="hlink" folHlink="folHlink"/>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MWF Table - Teal">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endParaRPr lang="en-US" dirty="0"/>
          </a:p>
        </p:txBody>
      </p:sp>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139178"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dirty="0">
              <a:solidFill>
                <a:schemeClr val="bg2"/>
              </a:solidFill>
              <a:latin typeface="+mn-lt"/>
            </a:endParaRPr>
          </a:p>
        </p:txBody>
      </p:sp>
    </p:spTree>
    <p:extLst/>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MWF Graph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57" name="Chart Placeholder 5"/>
          <p:cNvSpPr>
            <a:spLocks noGrp="1"/>
          </p:cNvSpPr>
          <p:nvPr>
            <p:ph type="chart" sz="quarter" idx="19"/>
          </p:nvPr>
        </p:nvSpPr>
        <p:spPr>
          <a:xfrm>
            <a:off x="627433" y="1699588"/>
            <a:ext cx="8091115" cy="4054959"/>
          </a:xfrm>
        </p:spPr>
        <p:txBody>
          <a:bodyPr>
            <a:normAutofit/>
          </a:bodyPr>
          <a:lstStyle>
            <a:lvl1pPr marL="0" indent="0">
              <a:buNone/>
              <a:defRPr sz="1600">
                <a:solidFill>
                  <a:srgbClr val="4C515A"/>
                </a:solidFill>
              </a:defRPr>
            </a:lvl1pPr>
          </a:lstStyle>
          <a:p>
            <a:r>
              <a:rPr lang="en-US"/>
              <a:t>Click icon to add chart</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5979256"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4"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dirty="0">
              <a:solidFill>
                <a:schemeClr val="bg2"/>
              </a:solidFill>
              <a:latin typeface="+mn-lt"/>
            </a:endParaRPr>
          </a:p>
        </p:txBody>
      </p:sp>
    </p:spTree>
    <p:extLst/>
  </p:cSld>
  <p:clrMapOvr>
    <a:masterClrMapping/>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MWF Arrow Chart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dirty="0">
              <a:ln>
                <a:noFill/>
              </a:ln>
              <a:solidFill>
                <a:srgbClr val="FFFFFF"/>
              </a:solidFill>
              <a:effectLst/>
              <a:uLnTx/>
              <a:uFillTx/>
              <a:latin typeface="Open Sans Light"/>
              <a:ea typeface="+mn-ea"/>
              <a:cs typeface="+mn-cs"/>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pic>
        <p:nvPicPr>
          <p:cNvPr id="33" name="Picture 3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34" name="Text Placeholder 4"/>
          <p:cNvSpPr>
            <a:spLocks noGrp="1"/>
          </p:cNvSpPr>
          <p:nvPr>
            <p:ph type="body" sz="quarter" idx="33"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35" name="Straight Connector 34"/>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3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MWF Graph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57" name="Chart Placeholder 5"/>
          <p:cNvSpPr>
            <a:spLocks noGrp="1"/>
          </p:cNvSpPr>
          <p:nvPr>
            <p:ph type="chart" sz="quarter" idx="19"/>
          </p:nvPr>
        </p:nvSpPr>
        <p:spPr>
          <a:xfrm>
            <a:off x="627433" y="1699588"/>
            <a:ext cx="8091115" cy="4054959"/>
          </a:xfrm>
        </p:spPr>
        <p:txBody>
          <a:bodyPr>
            <a:normAutofit/>
          </a:bodyPr>
          <a:lstStyle>
            <a:lvl1pPr marL="0" indent="0">
              <a:buNone/>
              <a:defRPr sz="1600">
                <a:solidFill>
                  <a:srgbClr val="4C515A"/>
                </a:solidFill>
              </a:defRPr>
            </a:lvl1pPr>
          </a:lstStyle>
          <a:p>
            <a:r>
              <a:rPr lang="en-US"/>
              <a:t>Click icon to add chart</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061552"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4"/>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4"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4"/>
                </a:solidFill>
                <a:latin typeface="+mn-lt"/>
              </a:rPr>
              <a:pPr algn="r"/>
              <a:t>‹#›</a:t>
            </a:fld>
            <a:endParaRPr lang="en-US" sz="900" dirty="0">
              <a:solidFill>
                <a:schemeClr val="accent4"/>
              </a:solidFill>
              <a:latin typeface="+mn-lt"/>
            </a:endParaRPr>
          </a:p>
        </p:txBody>
      </p:sp>
    </p:spTree>
    <p:extLst/>
  </p:cSld>
  <p:clrMapOvr>
    <a:masterClrMapping/>
  </p:clrMapOvr>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MWF Table - Teal">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endParaRPr lang="en-US" dirty="0"/>
          </a:p>
        </p:txBody>
      </p:sp>
      <p:sp>
        <p:nvSpPr>
          <p:cNvPr id="3" name="Rectangle 2"/>
          <p:cNvSpPr/>
          <p:nvPr userDrawn="1"/>
        </p:nvSpPr>
        <p:spPr>
          <a:xfrm>
            <a:off x="0" y="0"/>
            <a:ext cx="21705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4"/>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MWF Section 1 - Teal">
    <p:spTree>
      <p:nvGrpSpPr>
        <p:cNvPr id="1" name=""/>
        <p:cNvGrpSpPr/>
        <p:nvPr/>
      </p:nvGrpSpPr>
      <p:grpSpPr>
        <a:xfrm>
          <a:off x="0" y="0"/>
          <a:ext cx="0" cy="0"/>
          <a:chOff x="0" y="0"/>
          <a:chExt cx="0" cy="0"/>
        </a:xfrm>
      </p:grpSpPr>
      <p:sp>
        <p:nvSpPr>
          <p:cNvPr id="2" name="Rectangle 1"/>
          <p:cNvSpPr/>
          <p:nvPr userDrawn="1"/>
        </p:nvSpPr>
        <p:spPr>
          <a:xfrm>
            <a:off x="217054" y="0"/>
            <a:ext cx="892848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8"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9"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bg2">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0"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lumMod val="40000"/>
                    <a:lumOff val="60000"/>
                  </a:schemeClr>
                </a:solidFill>
                <a:latin typeface="+mn-lt"/>
              </a:rPr>
              <a:pPr algn="r"/>
              <a:t>‹#›</a:t>
            </a:fld>
            <a:endParaRPr lang="en-US" sz="900" dirty="0">
              <a:solidFill>
                <a:schemeClr val="bg2">
                  <a:lumMod val="40000"/>
                  <a:lumOff val="60000"/>
                </a:schemeClr>
              </a:solidFill>
              <a:latin typeface="+mn-lt"/>
            </a:endParaRP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MWF Quote - Blu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tx2">
                    <a:lumMod val="20000"/>
                    <a:lumOff val="80000"/>
                  </a:schemeClr>
                </a:solidFill>
              </a:defRPr>
            </a:lvl1pPr>
          </a:lstStyle>
          <a:p>
            <a:pPr lvl="0"/>
            <a:r>
              <a:rPr lang="en-US" dirty="0"/>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4"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5"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lumMod val="20000"/>
                    <a:lumOff val="80000"/>
                  </a:schemeClr>
                </a:solidFill>
                <a:latin typeface="+mn-lt"/>
              </a:rPr>
              <a:pPr algn="r"/>
              <a:t>‹#›</a:t>
            </a:fld>
            <a:endParaRPr lang="en-US" sz="900" dirty="0">
              <a:solidFill>
                <a:schemeClr val="accent1">
                  <a:lumMod val="20000"/>
                  <a:lumOff val="80000"/>
                </a:schemeClr>
              </a:solidFill>
              <a:latin typeface="+mn-lt"/>
            </a:endParaRPr>
          </a:p>
        </p:txBody>
      </p:sp>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MWF Quote - Orang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2">
                    <a:lumMod val="40000"/>
                    <a:lumOff val="60000"/>
                  </a:schemeClr>
                </a:solidFill>
              </a:defRPr>
            </a:lvl1pPr>
          </a:lstStyle>
          <a:p>
            <a:pPr lvl="0"/>
            <a:r>
              <a:rPr lang="en-US" dirty="0"/>
              <a:t>Insert Source Info</a:t>
            </a:r>
          </a:p>
        </p:txBody>
      </p:sp>
      <p:pic>
        <p:nvPicPr>
          <p:cNvPr id="15" name="Picture 14"/>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1"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2"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lumMod val="40000"/>
                    <a:lumOff val="60000"/>
                  </a:schemeClr>
                </a:solidFill>
                <a:latin typeface="+mn-lt"/>
              </a:rPr>
              <a:pPr algn="r"/>
              <a:t>‹#›</a:t>
            </a:fld>
            <a:endParaRPr lang="en-US" sz="900" dirty="0">
              <a:solidFill>
                <a:schemeClr val="accent2">
                  <a:lumMod val="40000"/>
                  <a:lumOff val="60000"/>
                </a:schemeClr>
              </a:solidFill>
              <a:latin typeface="+mn-lt"/>
            </a:endParaRPr>
          </a:p>
        </p:txBody>
      </p:sp>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MWF Quote - Teal">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bg2">
                    <a:lumMod val="20000"/>
                    <a:lumOff val="80000"/>
                  </a:schemeClr>
                </a:solidFill>
              </a:defRPr>
            </a:lvl1pPr>
          </a:lstStyle>
          <a:p>
            <a:pPr lvl="0"/>
            <a:r>
              <a:rPr lang="en-US" dirty="0"/>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2"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lumMod val="40000"/>
                    <a:lumOff val="60000"/>
                  </a:schemeClr>
                </a:solidFill>
                <a:latin typeface="+mn-lt"/>
              </a:rPr>
              <a:pPr algn="r"/>
              <a:t>‹#›</a:t>
            </a:fld>
            <a:endParaRPr lang="en-US" sz="900" dirty="0">
              <a:solidFill>
                <a:schemeClr val="bg2">
                  <a:lumMod val="40000"/>
                  <a:lumOff val="60000"/>
                </a:schemeClr>
              </a:solidFill>
              <a:latin typeface="+mn-lt"/>
            </a:endParaRPr>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MWF Quote - Green">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4">
                    <a:lumMod val="40000"/>
                    <a:lumOff val="60000"/>
                  </a:schemeClr>
                </a:solidFill>
              </a:defRPr>
            </a:lvl1pPr>
          </a:lstStyle>
          <a:p>
            <a:pPr lvl="0"/>
            <a:r>
              <a:rPr lang="en-US" dirty="0"/>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2"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4">
                    <a:lumMod val="40000"/>
                    <a:lumOff val="60000"/>
                  </a:schemeClr>
                </a:solidFill>
                <a:latin typeface="+mn-lt"/>
              </a:rPr>
              <a:pPr algn="r"/>
              <a:t>‹#›</a:t>
            </a:fld>
            <a:endParaRPr lang="en-US" sz="900" dirty="0">
              <a:solidFill>
                <a:schemeClr val="accent4">
                  <a:lumMod val="40000"/>
                  <a:lumOff val="60000"/>
                </a:schemeClr>
              </a:solidFill>
              <a:latin typeface="+mn-lt"/>
            </a:endParaRPr>
          </a:p>
        </p:txBody>
      </p:sp>
    </p:spTree>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MWF Quote - Purpl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5">
                    <a:lumMod val="40000"/>
                    <a:lumOff val="60000"/>
                  </a:schemeClr>
                </a:solidFill>
              </a:defRPr>
            </a:lvl1pPr>
          </a:lstStyle>
          <a:p>
            <a:pPr lvl="0"/>
            <a:r>
              <a:rPr lang="en-US" dirty="0"/>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2"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5">
                    <a:lumMod val="40000"/>
                    <a:lumOff val="60000"/>
                  </a:schemeClr>
                </a:solidFill>
                <a:latin typeface="+mn-lt"/>
              </a:rPr>
              <a:pPr algn="r"/>
              <a:t>‹#›</a:t>
            </a:fld>
            <a:endParaRPr lang="en-US" sz="900" dirty="0">
              <a:solidFill>
                <a:schemeClr val="accent5">
                  <a:lumMod val="40000"/>
                  <a:lumOff val="60000"/>
                </a:schemeClr>
              </a:solidFill>
              <a:latin typeface="+mn-lt"/>
            </a:endParaRPr>
          </a:p>
        </p:txBody>
      </p:sp>
    </p:spTree>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3103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Lato" charset="0"/>
              </a:defRPr>
            </a:lvl1pPr>
          </a:lstStyle>
          <a:p>
            <a:fld id="{6736871A-DC94-47DB-98C8-DDDD4D8189ED}" type="datetime1">
              <a:rPr lang="en-US" smtClean="0">
                <a:solidFill>
                  <a:prstClr val="black">
                    <a:tint val="75000"/>
                  </a:prstClr>
                </a:solidFill>
              </a:rPr>
              <a:t>8/22/2018</a:t>
            </a:fld>
            <a:endParaRPr lang="en-US" dirty="0">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Lato" charset="0"/>
              </a:defRPr>
            </a:lvl1pPr>
          </a:lstStyle>
          <a:p>
            <a:r>
              <a:rPr lang="en-US" dirty="0">
                <a:solidFill>
                  <a:prstClr val="black">
                    <a:tint val="75000"/>
                  </a:prstClr>
                </a:solidFill>
              </a:rPr>
              <a:t>CONFIDENTIAL- NOT FOR CITATION OR DISSEMINATION</a:t>
            </a:r>
          </a:p>
        </p:txBody>
      </p:sp>
      <p:sp>
        <p:nvSpPr>
          <p:cNvPr id="6" name="Slide Number Placeholder 5"/>
          <p:cNvSpPr txBox="1">
            <a:spLocks/>
          </p:cNvSpPr>
          <p:nvPr userDrawn="1"/>
        </p:nvSpPr>
        <p:spPr>
          <a:xfrm>
            <a:off x="7010400" y="79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4BFDC1-6623-4AEF-B948-A7E746857E72}" type="slidenum">
              <a:rPr lang="en-US" smtClean="0">
                <a:ea typeface="MS PGothic" pitchFamily="34" charset="-128"/>
              </a:rPr>
              <a:pPr/>
              <a:t>‹#›</a:t>
            </a:fld>
            <a:endParaRPr lang="en-US" dirty="0">
              <a:ea typeface="MS PGothic" pitchFamily="34" charset="-128"/>
            </a:endParaRPr>
          </a:p>
        </p:txBody>
      </p:sp>
    </p:spTree>
    <p:extLst>
      <p:ext uri="{BB962C8B-B14F-4D97-AF65-F5344CB8AC3E}">
        <p14:creationId xmlns:p14="http://schemas.microsoft.com/office/powerpoint/2010/main" val="36873106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MWF Title Slide">
    <p:bg>
      <p:bgPr>
        <a:solidFill>
          <a:schemeClr val="bg2"/>
        </a:solidFill>
        <a:effectLst/>
      </p:bgPr>
    </p:bg>
    <p:spTree>
      <p:nvGrpSpPr>
        <p:cNvPr id="1" name=""/>
        <p:cNvGrpSpPr/>
        <p:nvPr/>
      </p:nvGrpSpPr>
      <p:grpSpPr>
        <a:xfrm>
          <a:off x="0" y="0"/>
          <a:ext cx="0" cy="0"/>
          <a:chOff x="0" y="0"/>
          <a:chExt cx="0" cy="0"/>
        </a:xfrm>
      </p:grpSpPr>
      <p:sp>
        <p:nvSpPr>
          <p:cNvPr id="49" name="Rectangle 48"/>
          <p:cNvSpPr/>
          <p:nvPr userDrawn="1"/>
        </p:nvSpPr>
        <p:spPr>
          <a:xfrm>
            <a:off x="215516" y="0"/>
            <a:ext cx="892848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Text Placeholder 41"/>
          <p:cNvSpPr>
            <a:spLocks noGrp="1"/>
          </p:cNvSpPr>
          <p:nvPr>
            <p:ph type="body" sz="quarter" idx="11" hasCustomPrompt="1"/>
          </p:nvPr>
        </p:nvSpPr>
        <p:spPr>
          <a:xfrm>
            <a:off x="652028" y="3747673"/>
            <a:ext cx="6116216" cy="924375"/>
          </a:xfrm>
        </p:spPr>
        <p:txBody>
          <a:bodyPr>
            <a:normAutofit/>
          </a:bodyPr>
          <a:lstStyle>
            <a:lvl1pPr marL="0" indent="0">
              <a:lnSpc>
                <a:spcPct val="100000"/>
              </a:lnSpc>
              <a:buNone/>
              <a:defRPr sz="1450" spc="0">
                <a:solidFill>
                  <a:schemeClr val="bg1"/>
                </a:solidFill>
              </a:defRPr>
            </a:lvl1pPr>
          </a:lstStyle>
          <a:p>
            <a:pPr lvl="0"/>
            <a:r>
              <a:rPr lang="en-US" dirty="0"/>
              <a:t>Insert additional sub text</a:t>
            </a:r>
          </a:p>
        </p:txBody>
      </p:sp>
      <p:sp>
        <p:nvSpPr>
          <p:cNvPr id="2" name="Title 1"/>
          <p:cNvSpPr>
            <a:spLocks noGrp="1"/>
          </p:cNvSpPr>
          <p:nvPr>
            <p:ph type="ctrTitle"/>
          </p:nvPr>
        </p:nvSpPr>
        <p:spPr>
          <a:xfrm>
            <a:off x="652028" y="589086"/>
            <a:ext cx="7772400" cy="2221708"/>
          </a:xfrm>
          <a:effectLst/>
        </p:spPr>
        <p:txBody>
          <a:bodyPr anchor="b">
            <a:normAutofit/>
          </a:bodyPr>
          <a:lstStyle>
            <a:lvl1pPr algn="l">
              <a:lnSpc>
                <a:spcPct val="100000"/>
              </a:lnSpc>
              <a:defRPr sz="4800" b="1" spc="0" baseline="0">
                <a:solidFill>
                  <a:schemeClr val="bg1"/>
                </a:solidFill>
                <a:effectLs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52028" y="2858972"/>
            <a:ext cx="7133854" cy="493860"/>
          </a:xfrm>
        </p:spPr>
        <p:txBody>
          <a:bodyPr>
            <a:normAutofit/>
          </a:bodyPr>
          <a:lstStyle>
            <a:lvl1pPr marL="0" indent="0" algn="l">
              <a:lnSpc>
                <a:spcPct val="100000"/>
              </a:lnSpc>
              <a:buNone/>
              <a:defRPr sz="2200" spc="0" baseline="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sub text</a:t>
            </a:r>
          </a:p>
        </p:txBody>
      </p:sp>
      <p:sp>
        <p:nvSpPr>
          <p:cNvPr id="4" name="Rectangle 3"/>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40" name="Straight Connector 39"/>
          <p:cNvCxnSpPr/>
          <p:nvPr userDrawn="1"/>
        </p:nvCxnSpPr>
        <p:spPr>
          <a:xfrm>
            <a:off x="670583" y="3488270"/>
            <a:ext cx="25202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Tree>
    <p:extLst>
      <p:ext uri="{BB962C8B-B14F-4D97-AF65-F5344CB8AC3E}">
        <p14:creationId xmlns:p14="http://schemas.microsoft.com/office/powerpoint/2010/main" val="1801892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WMF Section 1 - Blue">
    <p:spTree>
      <p:nvGrpSpPr>
        <p:cNvPr id="1" name=""/>
        <p:cNvGrpSpPr/>
        <p:nvPr/>
      </p:nvGrpSpPr>
      <p:grpSpPr>
        <a:xfrm>
          <a:off x="0" y="0"/>
          <a:ext cx="0" cy="0"/>
          <a:chOff x="0" y="0"/>
          <a:chExt cx="0" cy="0"/>
        </a:xfrm>
      </p:grpSpPr>
      <p:sp>
        <p:nvSpPr>
          <p:cNvPr id="2" name="Rectangle 1"/>
          <p:cNvSpPr/>
          <p:nvPr userDrawn="1"/>
        </p:nvSpPr>
        <p:spPr>
          <a:xfrm>
            <a:off x="217054" y="0"/>
            <a:ext cx="8928484" cy="6858000"/>
          </a:xfrm>
          <a:prstGeom prst="rect">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47"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lumMod val="20000"/>
                    <a:lumOff val="80000"/>
                  </a:srgbClr>
                </a:solidFill>
              </a:rPr>
              <a:pPr/>
              <a:t>‹#›</a:t>
            </a:fld>
            <a:endParaRPr lang="en-US" sz="900" dirty="0">
              <a:solidFill>
                <a:srgbClr val="044C7F">
                  <a:lumMod val="20000"/>
                  <a:lumOff val="80000"/>
                </a:srgbClr>
              </a:solidFill>
            </a:endParaRPr>
          </a:p>
        </p:txBody>
      </p:sp>
      <p:sp>
        <p:nvSpPr>
          <p:cNvPr id="16"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7"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23325362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WMF Section 1 - Orang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userDrawn="1"/>
        </p:nvSpPr>
        <p:spPr>
          <a:xfrm>
            <a:off x="0" y="0"/>
            <a:ext cx="217054" cy="6858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lumMod val="20000"/>
                    <a:lumOff val="80000"/>
                  </a:srgbClr>
                </a:solidFill>
              </a:rPr>
              <a:pPr/>
              <a:t>‹#›</a:t>
            </a:fld>
            <a:endParaRPr lang="en-US" sz="900" dirty="0">
              <a:solidFill>
                <a:srgbClr val="F47920">
                  <a:lumMod val="20000"/>
                  <a:lumOff val="80000"/>
                </a:srgbClr>
              </a:solidFill>
            </a:endParaRP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2755414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MWF Section 1 - Green">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4">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4">
                    <a:lumMod val="40000"/>
                    <a:lumOff val="60000"/>
                  </a:schemeClr>
                </a:solidFill>
                <a:latin typeface="+mn-lt"/>
              </a:rPr>
              <a:pPr algn="r"/>
              <a:t>‹#›</a:t>
            </a:fld>
            <a:endParaRPr lang="en-US" sz="900" dirty="0">
              <a:solidFill>
                <a:schemeClr val="accent4">
                  <a:lumMod val="40000"/>
                  <a:lumOff val="60000"/>
                </a:schemeClr>
              </a:solidFill>
              <a:latin typeface="+mn-lt"/>
            </a:endParaRP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MWF Section 1 - Teal">
    <p:spTree>
      <p:nvGrpSpPr>
        <p:cNvPr id="1" name=""/>
        <p:cNvGrpSpPr/>
        <p:nvPr/>
      </p:nvGrpSpPr>
      <p:grpSpPr>
        <a:xfrm>
          <a:off x="0" y="0"/>
          <a:ext cx="0" cy="0"/>
          <a:chOff x="0" y="0"/>
          <a:chExt cx="0" cy="0"/>
        </a:xfrm>
      </p:grpSpPr>
      <p:sp>
        <p:nvSpPr>
          <p:cNvPr id="2" name="Rectangle 1"/>
          <p:cNvSpPr/>
          <p:nvPr userDrawn="1"/>
        </p:nvSpPr>
        <p:spPr>
          <a:xfrm>
            <a:off x="217054" y="0"/>
            <a:ext cx="892848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userDrawn="1"/>
        </p:nvSpPr>
        <p:spPr>
          <a:xfrm>
            <a:off x="0" y="0"/>
            <a:ext cx="217054" cy="685800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8"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9"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bg2">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0"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4ABDBC">
                    <a:lumMod val="40000"/>
                    <a:lumOff val="60000"/>
                  </a:srgbClr>
                </a:solidFill>
              </a:rPr>
              <a:pPr/>
              <a:t>‹#›</a:t>
            </a:fld>
            <a:endParaRPr lang="en-US" sz="900" dirty="0">
              <a:solidFill>
                <a:srgbClr val="4ABDBC">
                  <a:lumMod val="40000"/>
                  <a:lumOff val="60000"/>
                </a:srgbClr>
              </a:solidFill>
            </a:endParaRP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35591306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MWF Section 1 - Green">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userDrawn="1"/>
        </p:nvSpPr>
        <p:spPr>
          <a:xfrm>
            <a:off x="0" y="0"/>
            <a:ext cx="217054" cy="685800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4">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71B254">
                    <a:lumMod val="40000"/>
                    <a:lumOff val="60000"/>
                  </a:srgbClr>
                </a:solidFill>
              </a:rPr>
              <a:pPr/>
              <a:t>‹#›</a:t>
            </a:fld>
            <a:endParaRPr lang="en-US" sz="900" dirty="0">
              <a:solidFill>
                <a:srgbClr val="71B254">
                  <a:lumMod val="40000"/>
                  <a:lumOff val="60000"/>
                </a:srgbClr>
              </a:solidFill>
            </a:endParaRP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17260883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MWF Section 1 - Purpl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userDrawn="1"/>
        </p:nvSpPr>
        <p:spPr>
          <a:xfrm>
            <a:off x="0" y="0"/>
            <a:ext cx="217054" cy="685800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5">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5F5A9D">
                    <a:lumMod val="40000"/>
                    <a:lumOff val="60000"/>
                  </a:srgbClr>
                </a:solidFill>
              </a:rPr>
              <a:pPr/>
              <a:t>‹#›</a:t>
            </a:fld>
            <a:endParaRPr lang="en-US" sz="900" dirty="0">
              <a:solidFill>
                <a:srgbClr val="5F5A9D">
                  <a:lumMod val="40000"/>
                  <a:lumOff val="60000"/>
                </a:srgbClr>
              </a:solidFill>
            </a:endParaRPr>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13915858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MWF Section 2 Photo - Blu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1" y="3467100"/>
            <a:ext cx="9144001" cy="33920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tx2">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7" name="Text Placeholder 3"/>
          <p:cNvSpPr>
            <a:spLocks noGrp="1"/>
          </p:cNvSpPr>
          <p:nvPr>
            <p:ph type="body" sz="quarter" idx="14" hasCustomPrompt="1"/>
          </p:nvPr>
        </p:nvSpPr>
        <p:spPr>
          <a:xfrm>
            <a:off x="5080000"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ext uri="{BB962C8B-B14F-4D97-AF65-F5344CB8AC3E}">
        <p14:creationId xmlns:p14="http://schemas.microsoft.com/office/powerpoint/2010/main" val="18593889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MWF Section 2 Photo - Orang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1" y="3467100"/>
            <a:ext cx="9144001" cy="33920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2">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ext uri="{BB962C8B-B14F-4D97-AF65-F5344CB8AC3E}">
        <p14:creationId xmlns:p14="http://schemas.microsoft.com/office/powerpoint/2010/main" val="10142432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MWF Section 2 Photo - Teal">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1" y="3467100"/>
            <a:ext cx="9144001" cy="3392038"/>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bg2">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ext uri="{BB962C8B-B14F-4D97-AF65-F5344CB8AC3E}">
        <p14:creationId xmlns:p14="http://schemas.microsoft.com/office/powerpoint/2010/main" val="1891891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MWF Section 2 Photo - Green">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1" y="3467100"/>
            <a:ext cx="9144001" cy="339203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4">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ext uri="{BB962C8B-B14F-4D97-AF65-F5344CB8AC3E}">
        <p14:creationId xmlns:p14="http://schemas.microsoft.com/office/powerpoint/2010/main" val="11822108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MWF Section 2 Photo - Purpl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1" y="3467100"/>
            <a:ext cx="9144001" cy="33920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5">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ext uri="{BB962C8B-B14F-4D97-AF65-F5344CB8AC3E}">
        <p14:creationId xmlns:p14="http://schemas.microsoft.com/office/powerpoint/2010/main" val="26333531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MWF Section 3 Photo - Blu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1" y="1351722"/>
            <a:ext cx="9144001" cy="14335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42"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43"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1">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Tree>
    <p:extLst>
      <p:ext uri="{BB962C8B-B14F-4D97-AF65-F5344CB8AC3E}">
        <p14:creationId xmlns:p14="http://schemas.microsoft.com/office/powerpoint/2010/main" val="25154777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MWF Section 3 Photo - Orang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1" y="1351722"/>
            <a:ext cx="9144001" cy="1433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42"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43"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1"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1</a:t>
            </a:r>
          </a:p>
        </p:txBody>
      </p:sp>
      <p:cxnSp>
        <p:nvCxnSpPr>
          <p:cNvPr id="12" name="Straight Connector 11"/>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3744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MWF Section 1 - Purpl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0" y="0"/>
            <a:ext cx="217054" cy="685800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5">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5">
                    <a:lumMod val="40000"/>
                    <a:lumOff val="60000"/>
                  </a:schemeClr>
                </a:solidFill>
                <a:latin typeface="+mn-lt"/>
              </a:rPr>
              <a:pPr algn="r"/>
              <a:t>‹#›</a:t>
            </a:fld>
            <a:endParaRPr lang="en-US" sz="900" dirty="0">
              <a:solidFill>
                <a:schemeClr val="accent5">
                  <a:lumMod val="40000"/>
                  <a:lumOff val="60000"/>
                </a:schemeClr>
              </a:solidFill>
              <a:latin typeface="+mn-lt"/>
            </a:endParaRPr>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MWF Section 3 Photo - Teal">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1" y="1351722"/>
            <a:ext cx="9144001" cy="143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bg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8616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MWF Section 3 Photo - Green">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71B2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1" y="1351722"/>
            <a:ext cx="9144001" cy="143350"/>
          </a:xfrm>
          <a:prstGeom prst="rect">
            <a:avLst/>
          </a:prstGeom>
          <a:solidFill>
            <a:srgbClr val="D3E3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4">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4297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MWF Section 3 Photo - Purpl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1" y="1351722"/>
            <a:ext cx="9144001" cy="143350"/>
          </a:xfrm>
          <a:prstGeom prst="rect">
            <a:avLst/>
          </a:prstGeom>
          <a:solidFill>
            <a:srgbClr val="BCB8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Picture Placeholder 4"/>
          <p:cNvSpPr>
            <a:spLocks noGrp="1"/>
          </p:cNvSpPr>
          <p:nvPr>
            <p:ph type="pic" sz="quarter" idx="13"/>
          </p:nvPr>
        </p:nvSpPr>
        <p:spPr>
          <a:xfrm>
            <a:off x="-1" y="1485900"/>
            <a:ext cx="9144000" cy="5372101"/>
          </a:xfrm>
        </p:spPr>
        <p:txBody>
          <a:bodyPr/>
          <a:lstStyle/>
          <a:p>
            <a:r>
              <a:rPr lang="en-US"/>
              <a:t>Click icon to add picture</a:t>
            </a:r>
            <a:endParaRPr lang="en-US" dirty="0"/>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dirty="0"/>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5">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dirty="0"/>
              <a:t>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89183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MWF Content Blue">
    <p:bg>
      <p:bgPr>
        <a:solidFill>
          <a:srgbClr val="044C7F"/>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4145280" y="6288148"/>
            <a:ext cx="440120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Text Placeholder 6"/>
          <p:cNvSpPr>
            <a:spLocks noGrp="1"/>
          </p:cNvSpPr>
          <p:nvPr>
            <p:ph type="body" sz="quarter" idx="13"/>
          </p:nvPr>
        </p:nvSpPr>
        <p:spPr>
          <a:xfrm>
            <a:off x="627435" y="1828800"/>
            <a:ext cx="7919046" cy="4023360"/>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lumMod val="20000"/>
                    <a:lumOff val="80000"/>
                  </a:srgbClr>
                </a:solidFill>
              </a:rPr>
              <a:pPr/>
              <a:t>‹#›</a:t>
            </a:fld>
            <a:endParaRPr lang="en-US" sz="900" dirty="0">
              <a:solidFill>
                <a:srgbClr val="044C7F">
                  <a:lumMod val="20000"/>
                  <a:lumOff val="80000"/>
                </a:srgbClr>
              </a:solidFill>
            </a:endParaRPr>
          </a:p>
        </p:txBody>
      </p:sp>
      <p:sp>
        <p:nvSpPr>
          <p:cNvPr id="2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endParaRPr lang="en-US"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2978196235"/>
      </p:ext>
    </p:extLst>
  </p:cSld>
  <p:clrMapOvr>
    <a:masterClrMapping/>
  </p:clrMapOvr>
  <p:hf sldNum="0" hd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MWF Content Blue - 2 Columns">
    <p:bg>
      <p:bgPr>
        <a:solidFill>
          <a:srgbClr val="044C7F"/>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Text Placeholder 6"/>
          <p:cNvSpPr>
            <a:spLocks noGrp="1"/>
          </p:cNvSpPr>
          <p:nvPr>
            <p:ph type="body" sz="quarter" idx="13"/>
          </p:nvPr>
        </p:nvSpPr>
        <p:spPr>
          <a:xfrm>
            <a:off x="627435" y="1828798"/>
            <a:ext cx="3834781" cy="4023361"/>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lumMod val="20000"/>
                    <a:lumOff val="80000"/>
                  </a:srgbClr>
                </a:solidFill>
              </a:rPr>
              <a:pPr/>
              <a:t>‹#›</a:t>
            </a:fld>
            <a:endParaRPr lang="en-US" sz="900" dirty="0">
              <a:solidFill>
                <a:srgbClr val="044C7F">
                  <a:lumMod val="20000"/>
                  <a:lumOff val="80000"/>
                </a:srgbClr>
              </a:solidFill>
            </a:endParaRPr>
          </a:p>
        </p:txBody>
      </p:sp>
      <p:sp>
        <p:nvSpPr>
          <p:cNvPr id="12" name="Text Placeholder 6"/>
          <p:cNvSpPr>
            <a:spLocks noGrp="1"/>
          </p:cNvSpPr>
          <p:nvPr>
            <p:ph type="body" sz="quarter" idx="17"/>
          </p:nvPr>
        </p:nvSpPr>
        <p:spPr>
          <a:xfrm>
            <a:off x="4711700" y="1828798"/>
            <a:ext cx="3834781" cy="4023361"/>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endParaRPr lang="en-US"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4151127973"/>
      </p:ext>
    </p:extLst>
  </p:cSld>
  <p:clrMapOvr>
    <a:masterClrMapping/>
  </p:clrMapOvr>
  <p:hf sldNum="0" hd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MWF Content Blue - Round Photo">
    <p:bg>
      <p:bgPr>
        <a:solidFill>
          <a:srgbClr val="044C7F"/>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lumMod val="20000"/>
                    <a:lumOff val="80000"/>
                  </a:srgbClr>
                </a:solidFill>
              </a:rPr>
              <a:pPr/>
              <a:t>‹#›</a:t>
            </a:fld>
            <a:endParaRPr lang="en-US" sz="900" dirty="0">
              <a:solidFill>
                <a:srgbClr val="044C7F">
                  <a:lumMod val="20000"/>
                  <a:lumOff val="80000"/>
                </a:srgbClr>
              </a:solidFill>
            </a:endParaRPr>
          </a:p>
        </p:txBody>
      </p:sp>
      <p:sp>
        <p:nvSpPr>
          <p:cNvPr id="10"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bg1"/>
                </a:solidFill>
              </a:defRPr>
            </a:lvl1pPr>
          </a:lstStyle>
          <a:p>
            <a:r>
              <a:rPr lang="en-US"/>
              <a:t>Click icon to add picture</a:t>
            </a:r>
            <a:endParaRPr lang="en-US" dirty="0"/>
          </a:p>
        </p:txBody>
      </p:sp>
      <p:sp>
        <p:nvSpPr>
          <p:cNvPr id="11" name="Text Placeholder 6"/>
          <p:cNvSpPr>
            <a:spLocks noGrp="1"/>
          </p:cNvSpPr>
          <p:nvPr>
            <p:ph type="body" sz="quarter" idx="20"/>
          </p:nvPr>
        </p:nvSpPr>
        <p:spPr>
          <a:xfrm>
            <a:off x="627435" y="1828798"/>
            <a:ext cx="3834781" cy="4023361"/>
          </a:xfrm>
        </p:spPr>
        <p:txBody>
          <a:bodyPr>
            <a:normAutofit/>
          </a:bodyPr>
          <a:lstStyle>
            <a:lvl1pPr marL="171446"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1200"/>
              </a:spcAft>
              <a:buClr>
                <a:schemeClr val="accent1">
                  <a:lumMod val="20000"/>
                  <a:lumOff val="80000"/>
                </a:schemeClr>
              </a:buClr>
              <a:buFont typeface="Arial" panose="020B0604020202020204" pitchFamily="34" charset="0"/>
              <a:buChar char="•"/>
              <a:defRPr sz="1800">
                <a:solidFill>
                  <a:schemeClr val="bg1"/>
                </a:solidFill>
              </a:defRPr>
            </a:lvl2pPr>
            <a:lvl3pPr marL="515925"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3pPr>
            <a:lvl4pPr marL="687371"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600">
                <a:solidFill>
                  <a:schemeClr val="bg1"/>
                </a:solidFill>
              </a:defRPr>
            </a:lvl4pPr>
            <a:lvl5pPr marL="858817" indent="-171446">
              <a:lnSpc>
                <a:spcPct val="100000"/>
              </a:lnSpc>
              <a:spcBef>
                <a:spcPts val="800"/>
              </a:spcBef>
              <a:spcAft>
                <a:spcPts val="1200"/>
              </a:spcAft>
              <a:buClr>
                <a:schemeClr val="accent1">
                  <a:lumMod val="20000"/>
                  <a:lumOff val="80000"/>
                </a:schemeClr>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endParaRPr lang="en-US" dirty="0"/>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1802879734"/>
      </p:ext>
    </p:extLst>
  </p:cSld>
  <p:clrMapOvr>
    <a:masterClrMapping/>
  </p:clrMapOvr>
  <p:hf sldNum="0" hd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solidFill>
              </a:rPr>
              <a:pPr/>
              <a:t>‹#›</a:t>
            </a:fld>
            <a:endParaRPr lang="en-US" sz="900" dirty="0">
              <a:solidFill>
                <a:srgbClr val="044C7F"/>
              </a:solidFill>
            </a:endParaRPr>
          </a:p>
        </p:txBody>
      </p:sp>
      <p:sp>
        <p:nvSpPr>
          <p:cNvPr id="13" name="Text Placeholder 6"/>
          <p:cNvSpPr>
            <a:spLocks noGrp="1"/>
          </p:cNvSpPr>
          <p:nvPr>
            <p:ph type="body" sz="quarter" idx="16"/>
          </p:nvPr>
        </p:nvSpPr>
        <p:spPr>
          <a:xfrm>
            <a:off x="627434" y="1828800"/>
            <a:ext cx="7919047"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1124132802"/>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CMWF Text White+Blue 2 Columns">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solidFill>
              </a:rPr>
              <a:pPr/>
              <a:t>‹#›</a:t>
            </a:fld>
            <a:endParaRPr lang="en-US" sz="900" dirty="0">
              <a:solidFill>
                <a:srgbClr val="044C7F"/>
              </a:solidFill>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123611706"/>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CMWF Text White+Blue - Photo Round">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solidFill>
              </a:rPr>
              <a:pPr/>
              <a:t>‹#›</a:t>
            </a:fld>
            <a:endParaRPr lang="en-US" sz="900" dirty="0">
              <a:solidFill>
                <a:srgbClr val="044C7F"/>
              </a:solidFill>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tx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tx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tx2"/>
                </a:solidFill>
              </a:defRPr>
            </a:lvl1pPr>
          </a:lstStyle>
          <a:p>
            <a:r>
              <a:rPr lang="en-US"/>
              <a:t>Click icon to add picture</a:t>
            </a:r>
            <a:endParaRPr lang="en-US" dirty="0"/>
          </a:p>
        </p:txBody>
      </p:sp>
      <p:sp>
        <p:nvSpPr>
          <p:cNvPr id="15"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924539652"/>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MWF Graph - Blu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a:t>Click icon to add chart</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139177" cy="777375"/>
          </a:xfrm>
        </p:spPr>
        <p:txBody>
          <a:bodyPr anchor="ct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solidFill>
              </a:rPr>
              <a:pPr/>
              <a:t>‹#›</a:t>
            </a:fld>
            <a:endParaRPr lang="en-US" sz="900" dirty="0">
              <a:solidFill>
                <a:srgbClr val="044C7F"/>
              </a:solidFill>
            </a:endParaRPr>
          </a:p>
        </p:txBody>
      </p:sp>
    </p:spTree>
    <p:extLst>
      <p:ext uri="{BB962C8B-B14F-4D97-AF65-F5344CB8AC3E}">
        <p14:creationId xmlns:p14="http://schemas.microsoft.com/office/powerpoint/2010/main" val="2554718300"/>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MWF Section 2 Photo - Blu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tx2">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7" name="Text Placeholder 3"/>
          <p:cNvSpPr>
            <a:spLocks noGrp="1"/>
          </p:cNvSpPr>
          <p:nvPr>
            <p:ph type="body" sz="quarter" idx="14" hasCustomPrompt="1"/>
          </p:nvPr>
        </p:nvSpPr>
        <p:spPr>
          <a:xfrm>
            <a:off x="5080000"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MWF Table - Blu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endParaRPr lang="en-US" dirty="0"/>
          </a:p>
        </p:txBody>
      </p:sp>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189568"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7"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solidFill>
              </a:rPr>
              <a:pPr/>
              <a:t>‹#›</a:t>
            </a:fld>
            <a:endParaRPr lang="en-US" sz="900" dirty="0">
              <a:solidFill>
                <a:srgbClr val="044C7F"/>
              </a:solidFill>
            </a:endParaRPr>
          </a:p>
        </p:txBody>
      </p:sp>
    </p:spTree>
    <p:extLst>
      <p:ext uri="{BB962C8B-B14F-4D97-AF65-F5344CB8AC3E}">
        <p14:creationId xmlns:p14="http://schemas.microsoft.com/office/powerpoint/2010/main" val="3401485549"/>
      </p:ext>
    </p:extLst>
  </p:cSld>
  <p:clrMapOvr>
    <a:masterClrMapping/>
  </p:clrMapOvr>
  <p:hf sldNum="0" hd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MWF Flowchart - Blue">
    <p:bg>
      <p:bgPr>
        <a:solidFill>
          <a:schemeClr val="bg1"/>
        </a:solidFill>
        <a:effectLst/>
      </p:bgPr>
    </p:bg>
    <p:spTree>
      <p:nvGrpSpPr>
        <p:cNvPr id="1" name=""/>
        <p:cNvGrpSpPr/>
        <p:nvPr/>
      </p:nvGrpSpPr>
      <p:grpSpPr>
        <a:xfrm>
          <a:off x="0" y="0"/>
          <a:ext cx="0" cy="0"/>
          <a:chOff x="0" y="0"/>
          <a:chExt cx="0" cy="0"/>
        </a:xfrm>
      </p:grpSpPr>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pic>
        <p:nvPicPr>
          <p:cNvPr id="33" name="Picture 3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34" name="Text Placeholder 4"/>
          <p:cNvSpPr>
            <a:spLocks noGrp="1"/>
          </p:cNvSpPr>
          <p:nvPr>
            <p:ph type="body" sz="quarter" idx="33"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35" name="Straight Connector 34"/>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36" name="Rectangle 35"/>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sp>
        <p:nvSpPr>
          <p:cNvPr id="37"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2801390874"/>
      </p:ext>
    </p:extLst>
  </p:cSld>
  <p:clrMapOvr>
    <a:masterClrMapping/>
  </p:clrMapOvr>
  <p:hf sldNum="0" hd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MWF Text White+Orang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solidFill>
              </a:rPr>
              <a:pPr/>
              <a:t>‹#›</a:t>
            </a:fld>
            <a:endParaRPr lang="en-US" sz="900" dirty="0">
              <a:solidFill>
                <a:srgbClr val="F47920"/>
              </a:solidFill>
            </a:endParaRPr>
          </a:p>
        </p:txBody>
      </p:sp>
      <p:sp>
        <p:nvSpPr>
          <p:cNvPr id="12"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ext Placeholder 6"/>
          <p:cNvSpPr>
            <a:spLocks noGrp="1"/>
          </p:cNvSpPr>
          <p:nvPr>
            <p:ph type="body" sz="quarter" idx="16"/>
          </p:nvPr>
        </p:nvSpPr>
        <p:spPr>
          <a:xfrm>
            <a:off x="627434" y="1828800"/>
            <a:ext cx="7919047"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2170566349"/>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MWF Text White+Orange 2 Columns">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solidFill>
              </a:rPr>
              <a:pPr/>
              <a:t>‹#›</a:t>
            </a:fld>
            <a:endParaRPr lang="en-US" sz="900" dirty="0">
              <a:solidFill>
                <a:srgbClr val="F47920"/>
              </a:solidFill>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408806088"/>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solidFill>
              </a:rPr>
              <a:pPr/>
              <a:t>‹#›</a:t>
            </a:fld>
            <a:endParaRPr lang="en-US" sz="900" dirty="0">
              <a:solidFill>
                <a:srgbClr val="F47920"/>
              </a:solidFill>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accent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accent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accent2"/>
                </a:solidFill>
              </a:defRPr>
            </a:lvl1pPr>
          </a:lstStyle>
          <a:p>
            <a:r>
              <a:rPr lang="en-US"/>
              <a:t>Click icon to add picture</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1941471814"/>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MWF Graph - Orang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9939"/>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a:t>Click icon to add chart</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243416"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1"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4"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solidFill>
              </a:rPr>
              <a:pPr/>
              <a:t>‹#›</a:t>
            </a:fld>
            <a:endParaRPr lang="en-US" sz="900" dirty="0">
              <a:solidFill>
                <a:srgbClr val="F47920"/>
              </a:solidFill>
            </a:endParaRPr>
          </a:p>
        </p:txBody>
      </p:sp>
    </p:spTree>
    <p:extLst>
      <p:ext uri="{BB962C8B-B14F-4D97-AF65-F5344CB8AC3E}">
        <p14:creationId xmlns:p14="http://schemas.microsoft.com/office/powerpoint/2010/main" val="2141644676"/>
      </p:ext>
    </p:extLst>
  </p:cSld>
  <p:clrMapOvr>
    <a:masterClrMapping/>
  </p:clrMapOvr>
  <p:hf sldNum="0" hd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MWF Table - Orang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endParaRPr lang="en-US" dirty="0"/>
          </a:p>
        </p:txBody>
      </p:sp>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139178"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1"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solidFill>
              </a:rPr>
              <a:pPr/>
              <a:t>‹#›</a:t>
            </a:fld>
            <a:endParaRPr lang="en-US" sz="900" dirty="0">
              <a:solidFill>
                <a:srgbClr val="F47920"/>
              </a:solidFill>
            </a:endParaRPr>
          </a:p>
        </p:txBody>
      </p:sp>
    </p:spTree>
    <p:extLst>
      <p:ext uri="{BB962C8B-B14F-4D97-AF65-F5344CB8AC3E}">
        <p14:creationId xmlns:p14="http://schemas.microsoft.com/office/powerpoint/2010/main" val="2804779223"/>
      </p:ext>
    </p:extLst>
  </p:cSld>
  <p:clrMapOvr>
    <a:masterClrMapping/>
  </p:clrMapOvr>
  <p:hf sldNum="0" hd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mart Art Layout: 0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pic>
        <p:nvPicPr>
          <p:cNvPr id="33" name="Picture 3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34" name="Text Placeholder 4"/>
          <p:cNvSpPr>
            <a:spLocks noGrp="1"/>
          </p:cNvSpPr>
          <p:nvPr>
            <p:ph type="body" sz="quarter" idx="33"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35" name="Straight Connector 34"/>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37"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2927725900"/>
      </p:ext>
    </p:extLst>
  </p:cSld>
  <p:clrMapOvr>
    <a:masterClrMapping/>
  </p:clrMapOvr>
  <p:hf sldNum="0" hd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5_Content Layout: 02">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4ABDBC"/>
                </a:solidFill>
              </a:rPr>
              <a:pPr/>
              <a:t>‹#›</a:t>
            </a:fld>
            <a:endParaRPr lang="en-US" sz="900" dirty="0">
              <a:solidFill>
                <a:srgbClr val="4ABDBC"/>
              </a:solidFill>
            </a:endParaRPr>
          </a:p>
        </p:txBody>
      </p:sp>
      <p:sp>
        <p:nvSpPr>
          <p:cNvPr id="12"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ext Placeholder 6"/>
          <p:cNvSpPr>
            <a:spLocks noGrp="1"/>
          </p:cNvSpPr>
          <p:nvPr>
            <p:ph type="body" sz="quarter" idx="16"/>
          </p:nvPr>
        </p:nvSpPr>
        <p:spPr>
          <a:xfrm>
            <a:off x="627434" y="1828800"/>
            <a:ext cx="7919047"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3662848352"/>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_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4ABDBC"/>
                </a:solidFill>
              </a:rPr>
              <a:pPr/>
              <a:t>‹#›</a:t>
            </a:fld>
            <a:endParaRPr lang="en-US" sz="900" dirty="0">
              <a:solidFill>
                <a:srgbClr val="4ABDBC"/>
              </a:solidFill>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1685580072"/>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MWF Section 2 Photo - Orang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2">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6_CMWF Text White+Blue">
    <p:bg>
      <p:bgRef idx="1001">
        <a:schemeClr val="bg1"/>
      </p:bgRef>
    </p:bg>
    <p:spTree>
      <p:nvGrpSpPr>
        <p:cNvPr id="1" name=""/>
        <p:cNvGrpSpPr/>
        <p:nvPr/>
      </p:nvGrpSpPr>
      <p:grpSpPr>
        <a:xfrm>
          <a:off x="0" y="0"/>
          <a:ext cx="0" cy="0"/>
          <a:chOff x="0" y="0"/>
          <a:chExt cx="0" cy="0"/>
        </a:xfrm>
      </p:grpSpPr>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tx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solidFill>
              </a:rPr>
              <a:pPr/>
              <a:t>‹#›</a:t>
            </a:fld>
            <a:endParaRPr lang="en-US" sz="900" dirty="0">
              <a:solidFill>
                <a:srgbClr val="F47920"/>
              </a:solidFill>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bg2"/>
              </a:buClr>
              <a:buFont typeface="Arial" panose="020B0604020202020204" pitchFamily="34" charset="0"/>
              <a:buChar char="•"/>
              <a:defRPr sz="1800">
                <a:solidFill>
                  <a:schemeClr val="tx1"/>
                </a:solidFill>
              </a:defRPr>
            </a:lvl2pPr>
            <a:lvl3pPr marL="515925"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3pPr>
            <a:lvl4pPr marL="687371"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4pPr>
            <a:lvl5pPr marL="858817" indent="-171446">
              <a:lnSpc>
                <a:spcPct val="100000"/>
              </a:lnSpc>
              <a:spcBef>
                <a:spcPts val="800"/>
              </a:spcBef>
              <a:spcAft>
                <a:spcPts val="600"/>
              </a:spcAft>
              <a:buClr>
                <a:schemeClr val="bg2"/>
              </a:buClr>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bg2"/>
                </a:solidFill>
              </a:defRPr>
            </a:lvl1pPr>
          </a:lstStyle>
          <a:p>
            <a:r>
              <a:rPr lang="en-US"/>
              <a:t>Click icon to add picture</a:t>
            </a:r>
            <a:endParaRPr lang="en-US" dirty="0"/>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2765285291"/>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MWF Table - Teal">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endParaRPr lang="en-US" dirty="0"/>
          </a:p>
        </p:txBody>
      </p:sp>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139178"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4ABDBC"/>
                </a:solidFill>
              </a:rPr>
              <a:pPr/>
              <a:t>‹#›</a:t>
            </a:fld>
            <a:endParaRPr lang="en-US" sz="900" dirty="0">
              <a:solidFill>
                <a:srgbClr val="4ABDBC"/>
              </a:solidFill>
            </a:endParaRPr>
          </a:p>
        </p:txBody>
      </p:sp>
    </p:spTree>
    <p:extLst>
      <p:ext uri="{BB962C8B-B14F-4D97-AF65-F5344CB8AC3E}">
        <p14:creationId xmlns:p14="http://schemas.microsoft.com/office/powerpoint/2010/main" val="510390221"/>
      </p:ext>
    </p:extLst>
  </p:cSld>
  <p:clrMapOvr>
    <a:masterClrMapping/>
  </p:clrMapOvr>
  <p:hf sldNum="0" hd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MWF Graph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sp>
        <p:nvSpPr>
          <p:cNvPr id="57" name="Chart Placeholder 5"/>
          <p:cNvSpPr>
            <a:spLocks noGrp="1"/>
          </p:cNvSpPr>
          <p:nvPr>
            <p:ph type="chart" sz="quarter" idx="19"/>
          </p:nvPr>
        </p:nvSpPr>
        <p:spPr>
          <a:xfrm>
            <a:off x="627433" y="1699588"/>
            <a:ext cx="8091115" cy="4054959"/>
          </a:xfrm>
        </p:spPr>
        <p:txBody>
          <a:bodyPr>
            <a:normAutofit/>
          </a:bodyPr>
          <a:lstStyle>
            <a:lvl1pPr marL="0" indent="0">
              <a:buNone/>
              <a:defRPr sz="1600">
                <a:solidFill>
                  <a:srgbClr val="4C515A"/>
                </a:solidFill>
              </a:defRPr>
            </a:lvl1pPr>
          </a:lstStyle>
          <a:p>
            <a:r>
              <a:rPr lang="en-US"/>
              <a:t>Click icon to add chart</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5979256"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4"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4ABDBC"/>
                </a:solidFill>
              </a:rPr>
              <a:pPr/>
              <a:t>‹#›</a:t>
            </a:fld>
            <a:endParaRPr lang="en-US" sz="900" dirty="0">
              <a:solidFill>
                <a:srgbClr val="4ABDBC"/>
              </a:solidFill>
            </a:endParaRPr>
          </a:p>
        </p:txBody>
      </p:sp>
    </p:spTree>
    <p:extLst>
      <p:ext uri="{BB962C8B-B14F-4D97-AF65-F5344CB8AC3E}">
        <p14:creationId xmlns:p14="http://schemas.microsoft.com/office/powerpoint/2010/main" val="1607531948"/>
      </p:ext>
    </p:extLst>
  </p:cSld>
  <p:clrMapOvr>
    <a:masterClrMapping/>
  </p:clrMapOvr>
  <p:hf sldNum="0" hd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MWF Arrow Chart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algn="ctr" defTabSz="914400">
              <a:defRPr/>
            </a:pPr>
            <a:endParaRPr lang="en-US" sz="1333" kern="0" dirty="0">
              <a:solidFill>
                <a:srgbClr val="FFFFFF"/>
              </a:solidFill>
              <a:latin typeface="Open Sans Light"/>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pic>
        <p:nvPicPr>
          <p:cNvPr id="33" name="Picture 3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34" name="Text Placeholder 4"/>
          <p:cNvSpPr>
            <a:spLocks noGrp="1"/>
          </p:cNvSpPr>
          <p:nvPr>
            <p:ph type="body" sz="quarter" idx="33"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35" name="Straight Connector 34"/>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3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410409018"/>
      </p:ext>
    </p:extLst>
  </p:cSld>
  <p:clrMapOvr>
    <a:masterClrMapping/>
  </p:clrMapOvr>
  <p:hf sldNum="0" hd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CMWF Graph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47920"/>
              </a:solidFill>
            </a:endParaRPr>
          </a:p>
        </p:txBody>
      </p:sp>
      <p:sp>
        <p:nvSpPr>
          <p:cNvPr id="57" name="Chart Placeholder 5"/>
          <p:cNvSpPr>
            <a:spLocks noGrp="1"/>
          </p:cNvSpPr>
          <p:nvPr>
            <p:ph type="chart" sz="quarter" idx="19"/>
          </p:nvPr>
        </p:nvSpPr>
        <p:spPr>
          <a:xfrm>
            <a:off x="627433" y="1699588"/>
            <a:ext cx="8091115" cy="4054959"/>
          </a:xfrm>
        </p:spPr>
        <p:txBody>
          <a:bodyPr>
            <a:normAutofit/>
          </a:bodyPr>
          <a:lstStyle>
            <a:lvl1pPr marL="0" indent="0">
              <a:buNone/>
              <a:defRPr sz="1600">
                <a:solidFill>
                  <a:srgbClr val="4C515A"/>
                </a:solidFill>
              </a:defRPr>
            </a:lvl1pPr>
          </a:lstStyle>
          <a:p>
            <a:r>
              <a:rPr lang="en-US"/>
              <a:t>Click icon to add chart</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5" y="5999997"/>
            <a:ext cx="6061552"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4"/>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4"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71B254"/>
                </a:solidFill>
              </a:rPr>
              <a:pPr/>
              <a:t>‹#›</a:t>
            </a:fld>
            <a:endParaRPr lang="en-US" sz="900" dirty="0">
              <a:solidFill>
                <a:srgbClr val="71B254"/>
              </a:solidFill>
            </a:endParaRPr>
          </a:p>
        </p:txBody>
      </p:sp>
    </p:spTree>
    <p:extLst>
      <p:ext uri="{BB962C8B-B14F-4D97-AF65-F5344CB8AC3E}">
        <p14:creationId xmlns:p14="http://schemas.microsoft.com/office/powerpoint/2010/main" val="4199897660"/>
      </p:ext>
    </p:extLst>
  </p:cSld>
  <p:clrMapOvr>
    <a:masterClrMapping/>
  </p:clrMapOvr>
  <p:hf sldNum="0" hd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CMWF Table - Teal">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endParaRPr lang="en-US" dirty="0"/>
          </a:p>
        </p:txBody>
      </p:sp>
      <p:sp>
        <p:nvSpPr>
          <p:cNvPr id="3" name="Rectangle 2"/>
          <p:cNvSpPr/>
          <p:nvPr userDrawn="1"/>
        </p:nvSpPr>
        <p:spPr>
          <a:xfrm>
            <a:off x="0" y="0"/>
            <a:ext cx="21705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BDBC"/>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9" name="Text Placeholder 4"/>
          <p:cNvSpPr>
            <a:spLocks noGrp="1"/>
          </p:cNvSpPr>
          <p:nvPr>
            <p:ph type="body" sz="quarter" idx="21"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4"/>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3205871230"/>
      </p:ext>
    </p:extLst>
  </p:cSld>
  <p:clrMapOvr>
    <a:masterClrMapping/>
  </p:clrMapOvr>
  <p:hf sldNum="0" hd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MWF Quote - Blu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tx2">
                    <a:lumMod val="20000"/>
                    <a:lumOff val="80000"/>
                  </a:schemeClr>
                </a:solidFill>
              </a:defRPr>
            </a:lvl1pPr>
          </a:lstStyle>
          <a:p>
            <a:pPr lvl="0"/>
            <a:r>
              <a:rPr lang="en-US" dirty="0"/>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4"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5"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lumMod val="20000"/>
                    <a:lumOff val="80000"/>
                  </a:srgbClr>
                </a:solidFill>
              </a:rPr>
              <a:pPr/>
              <a:t>‹#›</a:t>
            </a:fld>
            <a:endParaRPr lang="en-US" sz="900" dirty="0">
              <a:solidFill>
                <a:srgbClr val="044C7F">
                  <a:lumMod val="20000"/>
                  <a:lumOff val="80000"/>
                </a:srgbClr>
              </a:solidFill>
            </a:endParaRPr>
          </a:p>
        </p:txBody>
      </p:sp>
    </p:spTree>
    <p:extLst>
      <p:ext uri="{BB962C8B-B14F-4D97-AF65-F5344CB8AC3E}">
        <p14:creationId xmlns:p14="http://schemas.microsoft.com/office/powerpoint/2010/main" val="223109622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MWF Quote - Orang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2">
                    <a:lumMod val="40000"/>
                    <a:lumOff val="60000"/>
                  </a:schemeClr>
                </a:solidFill>
              </a:defRPr>
            </a:lvl1pPr>
          </a:lstStyle>
          <a:p>
            <a:pPr lvl="0"/>
            <a:r>
              <a:rPr lang="en-US" dirty="0"/>
              <a:t>Insert Source Info</a:t>
            </a:r>
          </a:p>
        </p:txBody>
      </p:sp>
      <p:pic>
        <p:nvPicPr>
          <p:cNvPr id="15" name="Picture 14"/>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1"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2"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lumMod val="40000"/>
                    <a:lumOff val="60000"/>
                  </a:srgbClr>
                </a:solidFill>
              </a:rPr>
              <a:pPr/>
              <a:t>‹#›</a:t>
            </a:fld>
            <a:endParaRPr lang="en-US" sz="900" dirty="0">
              <a:solidFill>
                <a:srgbClr val="F47920">
                  <a:lumMod val="40000"/>
                  <a:lumOff val="60000"/>
                </a:srgbClr>
              </a:solidFill>
            </a:endParaRPr>
          </a:p>
        </p:txBody>
      </p:sp>
    </p:spTree>
    <p:extLst>
      <p:ext uri="{BB962C8B-B14F-4D97-AF65-F5344CB8AC3E}">
        <p14:creationId xmlns:p14="http://schemas.microsoft.com/office/powerpoint/2010/main" val="3258219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MWF Quote - Teal">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bg2">
                    <a:lumMod val="20000"/>
                    <a:lumOff val="80000"/>
                  </a:schemeClr>
                </a:solidFill>
              </a:defRPr>
            </a:lvl1pPr>
          </a:lstStyle>
          <a:p>
            <a:pPr lvl="0"/>
            <a:r>
              <a:rPr lang="en-US" dirty="0"/>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2"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4ABDBC">
                    <a:lumMod val="40000"/>
                    <a:lumOff val="60000"/>
                  </a:srgbClr>
                </a:solidFill>
              </a:rPr>
              <a:pPr/>
              <a:t>‹#›</a:t>
            </a:fld>
            <a:endParaRPr lang="en-US" sz="900" dirty="0">
              <a:solidFill>
                <a:srgbClr val="4ABDBC">
                  <a:lumMod val="40000"/>
                  <a:lumOff val="60000"/>
                </a:srgbClr>
              </a:solidFill>
            </a:endParaRPr>
          </a:p>
        </p:txBody>
      </p:sp>
    </p:spTree>
    <p:extLst>
      <p:ext uri="{BB962C8B-B14F-4D97-AF65-F5344CB8AC3E}">
        <p14:creationId xmlns:p14="http://schemas.microsoft.com/office/powerpoint/2010/main" val="20576622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MWF Quote - Green">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4">
                    <a:lumMod val="40000"/>
                    <a:lumOff val="60000"/>
                  </a:schemeClr>
                </a:solidFill>
              </a:defRPr>
            </a:lvl1pPr>
          </a:lstStyle>
          <a:p>
            <a:pPr lvl="0"/>
            <a:r>
              <a:rPr lang="en-US" dirty="0"/>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2"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71B254">
                    <a:lumMod val="40000"/>
                    <a:lumOff val="60000"/>
                  </a:srgbClr>
                </a:solidFill>
              </a:rPr>
              <a:pPr/>
              <a:t>‹#›</a:t>
            </a:fld>
            <a:endParaRPr lang="en-US" sz="900" dirty="0">
              <a:solidFill>
                <a:srgbClr val="71B254">
                  <a:lumMod val="40000"/>
                  <a:lumOff val="60000"/>
                </a:srgbClr>
              </a:solidFill>
            </a:endParaRPr>
          </a:p>
        </p:txBody>
      </p:sp>
    </p:spTree>
    <p:extLst>
      <p:ext uri="{BB962C8B-B14F-4D97-AF65-F5344CB8AC3E}">
        <p14:creationId xmlns:p14="http://schemas.microsoft.com/office/powerpoint/2010/main" val="248142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MWF Section 2 Photo - Teal">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bg2">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0" name="Text Placeholder 3"/>
          <p:cNvSpPr>
            <a:spLocks noGrp="1"/>
          </p:cNvSpPr>
          <p:nvPr>
            <p:ph type="body" sz="quarter" idx="14" hasCustomPrompt="1"/>
          </p:nvPr>
        </p:nvSpPr>
        <p:spPr>
          <a:xfrm>
            <a:off x="5080001"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MWF Quote - Purpl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dirty="0"/>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dirty="0"/>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dirty="0"/>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dirty="0"/>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5">
                    <a:lumMod val="40000"/>
                    <a:lumOff val="60000"/>
                  </a:schemeClr>
                </a:solidFill>
              </a:defRPr>
            </a:lvl1pPr>
          </a:lstStyle>
          <a:p>
            <a:pPr lvl="0"/>
            <a:r>
              <a:rPr lang="en-US" dirty="0"/>
              <a:t>Insert Source Info</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
        <p:nvSpPr>
          <p:cNvPr id="12" name="Text Placeholder 3"/>
          <p:cNvSpPr>
            <a:spLocks noGrp="1"/>
          </p:cNvSpPr>
          <p:nvPr>
            <p:ph type="body" sz="quarter" idx="16"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5F5A9D">
                    <a:lumMod val="40000"/>
                    <a:lumOff val="60000"/>
                  </a:srgbClr>
                </a:solidFill>
              </a:rPr>
              <a:pPr/>
              <a:t>‹#›</a:t>
            </a:fld>
            <a:endParaRPr lang="en-US" sz="900" dirty="0">
              <a:solidFill>
                <a:srgbClr val="5F5A9D">
                  <a:lumMod val="40000"/>
                  <a:lumOff val="60000"/>
                </a:srgbClr>
              </a:solidFill>
            </a:endParaRPr>
          </a:p>
        </p:txBody>
      </p:sp>
    </p:spTree>
    <p:extLst>
      <p:ext uri="{BB962C8B-B14F-4D97-AF65-F5344CB8AC3E}">
        <p14:creationId xmlns:p14="http://schemas.microsoft.com/office/powerpoint/2010/main" val="604325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267291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Lato" charset="0"/>
              </a:defRPr>
            </a:lvl1pPr>
          </a:lstStyle>
          <a:p>
            <a:fld id="{6736871A-DC94-47DB-98C8-DDDD4D8189ED}" type="datetime1">
              <a:rPr lang="en-US" smtClean="0">
                <a:solidFill>
                  <a:prstClr val="black">
                    <a:tint val="75000"/>
                  </a:prstClr>
                </a:solidFill>
              </a:rPr>
              <a:pPr/>
              <a:t>8/22/2018</a:t>
            </a:fld>
            <a:endParaRPr lang="en-US" dirty="0">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Lato" charset="0"/>
              </a:defRPr>
            </a:lvl1pPr>
          </a:lstStyle>
          <a:p>
            <a:r>
              <a:rPr lang="en-US" dirty="0">
                <a:solidFill>
                  <a:prstClr val="black">
                    <a:tint val="75000"/>
                  </a:prstClr>
                </a:solidFill>
              </a:rPr>
              <a:t>CONFIDENTIAL- NOT FOR CITATION OR DISSEMINATION</a:t>
            </a:r>
          </a:p>
        </p:txBody>
      </p:sp>
      <p:sp>
        <p:nvSpPr>
          <p:cNvPr id="6" name="Slide Number Placeholder 5"/>
          <p:cNvSpPr txBox="1">
            <a:spLocks/>
          </p:cNvSpPr>
          <p:nvPr userDrawn="1"/>
        </p:nvSpPr>
        <p:spPr>
          <a:xfrm>
            <a:off x="7010400" y="79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4BFDC1-6623-4AEF-B948-A7E746857E72}" type="slidenum">
              <a:rPr lang="en-US" smtClean="0">
                <a:solidFill>
                  <a:srgbClr val="044C7F"/>
                </a:solidFill>
                <a:ea typeface="MS PGothic" pitchFamily="34" charset="-128"/>
              </a:rPr>
              <a:pPr/>
              <a:t>‹#›</a:t>
            </a:fld>
            <a:endParaRPr lang="en-US" dirty="0">
              <a:solidFill>
                <a:srgbClr val="044C7F"/>
              </a:solidFill>
              <a:ea typeface="MS PGothic" pitchFamily="34" charset="-128"/>
            </a:endParaRPr>
          </a:p>
        </p:txBody>
      </p:sp>
    </p:spTree>
    <p:extLst>
      <p:ext uri="{BB962C8B-B14F-4D97-AF65-F5344CB8AC3E}">
        <p14:creationId xmlns:p14="http://schemas.microsoft.com/office/powerpoint/2010/main" val="212229529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MWF Title Slide">
    <p:bg>
      <p:bgPr>
        <a:solidFill>
          <a:schemeClr val="bg2"/>
        </a:solidFill>
        <a:effectLst/>
      </p:bgPr>
    </p:bg>
    <p:spTree>
      <p:nvGrpSpPr>
        <p:cNvPr id="1" name=""/>
        <p:cNvGrpSpPr/>
        <p:nvPr/>
      </p:nvGrpSpPr>
      <p:grpSpPr>
        <a:xfrm>
          <a:off x="0" y="0"/>
          <a:ext cx="0" cy="0"/>
          <a:chOff x="0" y="0"/>
          <a:chExt cx="0" cy="0"/>
        </a:xfrm>
      </p:grpSpPr>
      <p:sp>
        <p:nvSpPr>
          <p:cNvPr id="49" name="Rectangle 48"/>
          <p:cNvSpPr/>
          <p:nvPr userDrawn="1"/>
        </p:nvSpPr>
        <p:spPr>
          <a:xfrm>
            <a:off x="215516" y="0"/>
            <a:ext cx="892848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Text Placeholder 41"/>
          <p:cNvSpPr>
            <a:spLocks noGrp="1"/>
          </p:cNvSpPr>
          <p:nvPr>
            <p:ph type="body" sz="quarter" idx="11" hasCustomPrompt="1"/>
          </p:nvPr>
        </p:nvSpPr>
        <p:spPr>
          <a:xfrm>
            <a:off x="652028" y="3747673"/>
            <a:ext cx="6116216" cy="924375"/>
          </a:xfrm>
        </p:spPr>
        <p:txBody>
          <a:bodyPr>
            <a:normAutofit/>
          </a:bodyPr>
          <a:lstStyle>
            <a:lvl1pPr marL="0" indent="0">
              <a:lnSpc>
                <a:spcPct val="100000"/>
              </a:lnSpc>
              <a:buNone/>
              <a:defRPr sz="1450" spc="0">
                <a:solidFill>
                  <a:schemeClr val="bg1"/>
                </a:solidFill>
              </a:defRPr>
            </a:lvl1pPr>
          </a:lstStyle>
          <a:p>
            <a:pPr lvl="0"/>
            <a:r>
              <a:rPr lang="en-US" dirty="0"/>
              <a:t>Insert additional sub text</a:t>
            </a:r>
          </a:p>
        </p:txBody>
      </p:sp>
      <p:sp>
        <p:nvSpPr>
          <p:cNvPr id="2" name="Title 1"/>
          <p:cNvSpPr>
            <a:spLocks noGrp="1"/>
          </p:cNvSpPr>
          <p:nvPr>
            <p:ph type="ctrTitle"/>
          </p:nvPr>
        </p:nvSpPr>
        <p:spPr>
          <a:xfrm>
            <a:off x="652028" y="589086"/>
            <a:ext cx="7772400" cy="2221708"/>
          </a:xfrm>
          <a:effectLst/>
        </p:spPr>
        <p:txBody>
          <a:bodyPr anchor="b">
            <a:normAutofit/>
          </a:bodyPr>
          <a:lstStyle>
            <a:lvl1pPr algn="l">
              <a:lnSpc>
                <a:spcPct val="100000"/>
              </a:lnSpc>
              <a:defRPr sz="4800" b="1" spc="0" baseline="0">
                <a:solidFill>
                  <a:schemeClr val="bg1"/>
                </a:solidFill>
                <a:effectLs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52028" y="2858972"/>
            <a:ext cx="7133854" cy="493860"/>
          </a:xfrm>
        </p:spPr>
        <p:txBody>
          <a:bodyPr>
            <a:normAutofit/>
          </a:bodyPr>
          <a:lstStyle>
            <a:lvl1pPr marL="0" indent="0" algn="l">
              <a:lnSpc>
                <a:spcPct val="100000"/>
              </a:lnSpc>
              <a:buNone/>
              <a:defRPr sz="2200" spc="0" baseline="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sub text</a:t>
            </a:r>
          </a:p>
        </p:txBody>
      </p:sp>
      <p:sp>
        <p:nvSpPr>
          <p:cNvPr id="4" name="Rectangle 3"/>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40" name="Straight Connector 39"/>
          <p:cNvCxnSpPr/>
          <p:nvPr userDrawn="1"/>
        </p:nvCxnSpPr>
        <p:spPr>
          <a:xfrm>
            <a:off x="670583" y="3488270"/>
            <a:ext cx="25202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Tree>
    <p:extLst>
      <p:ext uri="{BB962C8B-B14F-4D97-AF65-F5344CB8AC3E}">
        <p14:creationId xmlns:p14="http://schemas.microsoft.com/office/powerpoint/2010/main" val="33597869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WMF Section 1 - Blue">
    <p:spTree>
      <p:nvGrpSpPr>
        <p:cNvPr id="1" name=""/>
        <p:cNvGrpSpPr/>
        <p:nvPr/>
      </p:nvGrpSpPr>
      <p:grpSpPr>
        <a:xfrm>
          <a:off x="0" y="0"/>
          <a:ext cx="0" cy="0"/>
          <a:chOff x="0" y="0"/>
          <a:chExt cx="0" cy="0"/>
        </a:xfrm>
      </p:grpSpPr>
      <p:sp>
        <p:nvSpPr>
          <p:cNvPr id="2" name="Rectangle 1"/>
          <p:cNvSpPr/>
          <p:nvPr userDrawn="1"/>
        </p:nvSpPr>
        <p:spPr>
          <a:xfrm>
            <a:off x="217054" y="0"/>
            <a:ext cx="8928484" cy="6858000"/>
          </a:xfrm>
          <a:prstGeom prst="rect">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47"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044C7F">
                    <a:lumMod val="20000"/>
                    <a:lumOff val="80000"/>
                  </a:srgbClr>
                </a:solidFill>
              </a:rPr>
              <a:pPr/>
              <a:t>‹#›</a:t>
            </a:fld>
            <a:endParaRPr lang="en-US" sz="900" dirty="0">
              <a:solidFill>
                <a:srgbClr val="044C7F">
                  <a:lumMod val="20000"/>
                  <a:lumOff val="80000"/>
                </a:srgbClr>
              </a:solidFill>
            </a:endParaRPr>
          </a:p>
        </p:txBody>
      </p:sp>
      <p:sp>
        <p:nvSpPr>
          <p:cNvPr id="16"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7"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17198102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WMF Section 1 - Orang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userDrawn="1"/>
        </p:nvSpPr>
        <p:spPr>
          <a:xfrm>
            <a:off x="0" y="0"/>
            <a:ext cx="217054" cy="6858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F47920">
                    <a:lumMod val="20000"/>
                    <a:lumOff val="80000"/>
                  </a:srgbClr>
                </a:solidFill>
              </a:rPr>
              <a:pPr/>
              <a:t>‹#›</a:t>
            </a:fld>
            <a:endParaRPr lang="en-US" sz="900" dirty="0">
              <a:solidFill>
                <a:srgbClr val="F47920">
                  <a:lumMod val="20000"/>
                  <a:lumOff val="80000"/>
                </a:srgbClr>
              </a:solidFill>
            </a:endParaRP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417439239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MWF Section 1 - Teal">
    <p:spTree>
      <p:nvGrpSpPr>
        <p:cNvPr id="1" name=""/>
        <p:cNvGrpSpPr/>
        <p:nvPr/>
      </p:nvGrpSpPr>
      <p:grpSpPr>
        <a:xfrm>
          <a:off x="0" y="0"/>
          <a:ext cx="0" cy="0"/>
          <a:chOff x="0" y="0"/>
          <a:chExt cx="0" cy="0"/>
        </a:xfrm>
      </p:grpSpPr>
      <p:sp>
        <p:nvSpPr>
          <p:cNvPr id="2" name="Rectangle 1"/>
          <p:cNvSpPr/>
          <p:nvPr userDrawn="1"/>
        </p:nvSpPr>
        <p:spPr>
          <a:xfrm>
            <a:off x="217054" y="0"/>
            <a:ext cx="892848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userDrawn="1"/>
        </p:nvSpPr>
        <p:spPr>
          <a:xfrm>
            <a:off x="0" y="0"/>
            <a:ext cx="217054" cy="685800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8"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9"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bg2">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10"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4ABDBC">
                    <a:lumMod val="40000"/>
                    <a:lumOff val="60000"/>
                  </a:srgbClr>
                </a:solidFill>
              </a:rPr>
              <a:pPr/>
              <a:t>‹#›</a:t>
            </a:fld>
            <a:endParaRPr lang="en-US" sz="900" dirty="0">
              <a:solidFill>
                <a:srgbClr val="4ABDBC">
                  <a:lumMod val="40000"/>
                  <a:lumOff val="60000"/>
                </a:srgbClr>
              </a:solidFill>
            </a:endParaRP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96141619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MWF Section 1 - Green">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userDrawn="1"/>
        </p:nvSpPr>
        <p:spPr>
          <a:xfrm>
            <a:off x="0" y="0"/>
            <a:ext cx="217054" cy="685800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4">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71B254">
                    <a:lumMod val="40000"/>
                    <a:lumOff val="60000"/>
                  </a:srgbClr>
                </a:solidFill>
              </a:rPr>
              <a:pPr/>
              <a:t>‹#›</a:t>
            </a:fld>
            <a:endParaRPr lang="en-US" sz="900" dirty="0">
              <a:solidFill>
                <a:srgbClr val="71B254">
                  <a:lumMod val="40000"/>
                  <a:lumOff val="60000"/>
                </a:srgbClr>
              </a:solidFill>
            </a:endParaRP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391279267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MWF Section 1 - Purpl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userDrawn="1"/>
        </p:nvSpPr>
        <p:spPr>
          <a:xfrm>
            <a:off x="0" y="0"/>
            <a:ext cx="217054" cy="685800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5">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dirty="0"/>
              <a:t>Insert sub text</a:t>
            </a:r>
          </a:p>
        </p:txBody>
      </p:sp>
      <p:sp>
        <p:nvSpPr>
          <p:cNvPr id="17" name="Text Placeholder 3"/>
          <p:cNvSpPr>
            <a:spLocks noGrp="1"/>
          </p:cNvSpPr>
          <p:nvPr>
            <p:ph type="body" sz="quarter" idx="14" hasCustomPrompt="1"/>
          </p:nvPr>
        </p:nvSpPr>
        <p:spPr>
          <a:xfrm>
            <a:off x="5226650" y="6288148"/>
            <a:ext cx="3319832" cy="197428"/>
          </a:xfrm>
        </p:spPr>
        <p:txBody>
          <a:bodyPr anchor="ctr">
            <a:noAutofit/>
          </a:bodyPr>
          <a:lstStyle>
            <a:lvl1pPr marL="0" indent="0" algn="r">
              <a:buNone/>
              <a:defRPr sz="90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dirty="0"/>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290D8D-6BA0-418D-AFED-C65293F70DA0}" type="slidenum">
              <a:rPr lang="en-US" sz="900" smtClean="0">
                <a:solidFill>
                  <a:srgbClr val="5F5A9D">
                    <a:lumMod val="40000"/>
                    <a:lumOff val="60000"/>
                  </a:srgbClr>
                </a:solidFill>
              </a:rPr>
              <a:pPr/>
              <a:t>‹#›</a:t>
            </a:fld>
            <a:endParaRPr lang="en-US" sz="900" dirty="0">
              <a:solidFill>
                <a:srgbClr val="5F5A9D">
                  <a:lumMod val="40000"/>
                  <a:lumOff val="60000"/>
                </a:srgbClr>
              </a:solidFill>
            </a:endParaRPr>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28724912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MWF Section 2 Photo - Blu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1" y="3467100"/>
            <a:ext cx="9144001" cy="33920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dirty="0"/>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tx2">
                    <a:lumMod val="20000"/>
                    <a:lumOff val="80000"/>
                  </a:schemeClr>
                </a:solidFill>
              </a:defRPr>
            </a:lvl1pPr>
          </a:lstStyle>
          <a:p>
            <a:pPr lvl="0"/>
            <a:r>
              <a:rPr lang="en-US" dirty="0"/>
              <a:t>Insert sub text</a:t>
            </a:r>
          </a:p>
        </p:txBody>
      </p:sp>
      <p:sp>
        <p:nvSpPr>
          <p:cNvPr id="5" name="Picture Placeholder 4"/>
          <p:cNvSpPr>
            <a:spLocks noGrp="1"/>
          </p:cNvSpPr>
          <p:nvPr>
            <p:ph type="pic" sz="quarter" idx="13"/>
          </p:nvPr>
        </p:nvSpPr>
        <p:spPr>
          <a:xfrm>
            <a:off x="0" y="0"/>
            <a:ext cx="9144000" cy="3333750"/>
          </a:xfrm>
        </p:spPr>
        <p:txBody>
          <a:bodyPr/>
          <a:lstStyle/>
          <a:p>
            <a:r>
              <a:rPr lang="en-US"/>
              <a:t>Click icon to add picture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6626" t="12702" r="9131" b="32981"/>
          <a:stretch/>
        </p:blipFill>
        <p:spPr>
          <a:xfrm>
            <a:off x="596900" y="5803900"/>
            <a:ext cx="2128823" cy="638078"/>
          </a:xfrm>
          <a:prstGeom prst="rect">
            <a:avLst/>
          </a:prstGeom>
        </p:spPr>
      </p:pic>
      <p:sp>
        <p:nvSpPr>
          <p:cNvPr id="17" name="Text Placeholder 3"/>
          <p:cNvSpPr>
            <a:spLocks noGrp="1"/>
          </p:cNvSpPr>
          <p:nvPr>
            <p:ph type="body" sz="quarter" idx="14" hasCustomPrompt="1"/>
          </p:nvPr>
        </p:nvSpPr>
        <p:spPr>
          <a:xfrm>
            <a:off x="5080000" y="6024225"/>
            <a:ext cx="3750732" cy="197428"/>
          </a:xfrm>
        </p:spPr>
        <p:txBody>
          <a:bodyPr anchor="ctr">
            <a:noAutofit/>
          </a:bodyPr>
          <a:lstStyle>
            <a:lvl1pPr marL="0" indent="0" algn="r">
              <a:buNone/>
              <a:defRPr sz="1050" baseline="0">
                <a:solidFill>
                  <a:schemeClr val="bg1"/>
                </a:solidFill>
              </a:defRPr>
            </a:lvl1pPr>
            <a:lvl2pPr marL="171446" indent="0" algn="r">
              <a:buNone/>
              <a:defRPr sz="1000">
                <a:solidFill>
                  <a:schemeClr val="bg1"/>
                </a:solidFill>
              </a:defRPr>
            </a:lvl2pPr>
            <a:lvl3pPr marL="344479" indent="0" algn="r">
              <a:buNone/>
              <a:defRPr sz="1000">
                <a:solidFill>
                  <a:schemeClr val="bg1"/>
                </a:solidFill>
              </a:defRPr>
            </a:lvl3pPr>
            <a:lvl4pPr marL="515925" indent="0" algn="r">
              <a:buNone/>
              <a:defRPr sz="1000">
                <a:solidFill>
                  <a:schemeClr val="bg1"/>
                </a:solidFill>
              </a:defRPr>
            </a:lvl4pPr>
            <a:lvl5pPr marL="687371" indent="0" algn="r">
              <a:buNone/>
              <a:defRPr sz="1000">
                <a:solidFill>
                  <a:schemeClr val="bg1"/>
                </a:solidFill>
              </a:defRPr>
            </a:lvl5pPr>
          </a:lstStyle>
          <a:p>
            <a:pPr lvl="0"/>
            <a:r>
              <a:rPr lang="en-US" dirty="0"/>
              <a:t>Meeting or presentation name | Month, Day YEAR</a:t>
            </a:r>
          </a:p>
        </p:txBody>
      </p:sp>
    </p:spTree>
    <p:extLst>
      <p:ext uri="{BB962C8B-B14F-4D97-AF65-F5344CB8AC3E}">
        <p14:creationId xmlns:p14="http://schemas.microsoft.com/office/powerpoint/2010/main" val="4216351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9" Type="http://schemas.openxmlformats.org/officeDocument/2006/relationships/slideLayout" Target="../slideLayouts/slideLayout85.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34" Type="http://schemas.openxmlformats.org/officeDocument/2006/relationships/slideLayout" Target="../slideLayouts/slideLayout80.xml"/><Relationship Id="rId42" Type="http://schemas.openxmlformats.org/officeDocument/2006/relationships/slideLayout" Target="../slideLayouts/slideLayout88.xml"/><Relationship Id="rId47" Type="http://schemas.openxmlformats.org/officeDocument/2006/relationships/theme" Target="../theme/theme2.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33" Type="http://schemas.openxmlformats.org/officeDocument/2006/relationships/slideLayout" Target="../slideLayouts/slideLayout79.xml"/><Relationship Id="rId38" Type="http://schemas.openxmlformats.org/officeDocument/2006/relationships/slideLayout" Target="../slideLayouts/slideLayout84.xml"/><Relationship Id="rId46" Type="http://schemas.openxmlformats.org/officeDocument/2006/relationships/slideLayout" Target="../slideLayouts/slideLayout92.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29" Type="http://schemas.openxmlformats.org/officeDocument/2006/relationships/slideLayout" Target="../slideLayouts/slideLayout75.xml"/><Relationship Id="rId41" Type="http://schemas.openxmlformats.org/officeDocument/2006/relationships/slideLayout" Target="../slideLayouts/slideLayout87.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32" Type="http://schemas.openxmlformats.org/officeDocument/2006/relationships/slideLayout" Target="../slideLayouts/slideLayout78.xml"/><Relationship Id="rId37" Type="http://schemas.openxmlformats.org/officeDocument/2006/relationships/slideLayout" Target="../slideLayouts/slideLayout83.xml"/><Relationship Id="rId40" Type="http://schemas.openxmlformats.org/officeDocument/2006/relationships/slideLayout" Target="../slideLayouts/slideLayout86.xml"/><Relationship Id="rId45" Type="http://schemas.openxmlformats.org/officeDocument/2006/relationships/slideLayout" Target="../slideLayouts/slideLayout91.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36" Type="http://schemas.openxmlformats.org/officeDocument/2006/relationships/slideLayout" Target="../slideLayouts/slideLayout82.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31" Type="http://schemas.openxmlformats.org/officeDocument/2006/relationships/slideLayout" Target="../slideLayouts/slideLayout77.xml"/><Relationship Id="rId44" Type="http://schemas.openxmlformats.org/officeDocument/2006/relationships/slideLayout" Target="../slideLayouts/slideLayout90.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slideLayout" Target="../slideLayouts/slideLayout76.xml"/><Relationship Id="rId35" Type="http://schemas.openxmlformats.org/officeDocument/2006/relationships/slideLayout" Target="../slideLayouts/slideLayout81.xml"/><Relationship Id="rId43" Type="http://schemas.openxmlformats.org/officeDocument/2006/relationships/slideLayout" Target="../slideLayouts/slideLayout8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26" Type="http://schemas.openxmlformats.org/officeDocument/2006/relationships/slideLayout" Target="../slideLayouts/slideLayout118.xml"/><Relationship Id="rId39" Type="http://schemas.openxmlformats.org/officeDocument/2006/relationships/slideLayout" Target="../slideLayouts/slideLayout131.xml"/><Relationship Id="rId3" Type="http://schemas.openxmlformats.org/officeDocument/2006/relationships/slideLayout" Target="../slideLayouts/slideLayout95.xml"/><Relationship Id="rId21" Type="http://schemas.openxmlformats.org/officeDocument/2006/relationships/slideLayout" Target="../slideLayouts/slideLayout113.xml"/><Relationship Id="rId34" Type="http://schemas.openxmlformats.org/officeDocument/2006/relationships/slideLayout" Target="../slideLayouts/slideLayout126.xml"/><Relationship Id="rId42" Type="http://schemas.openxmlformats.org/officeDocument/2006/relationships/slideLayout" Target="../slideLayouts/slideLayout134.xml"/><Relationship Id="rId47" Type="http://schemas.openxmlformats.org/officeDocument/2006/relationships/theme" Target="../theme/theme3.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5" Type="http://schemas.openxmlformats.org/officeDocument/2006/relationships/slideLayout" Target="../slideLayouts/slideLayout117.xml"/><Relationship Id="rId33" Type="http://schemas.openxmlformats.org/officeDocument/2006/relationships/slideLayout" Target="../slideLayouts/slideLayout125.xml"/><Relationship Id="rId38" Type="http://schemas.openxmlformats.org/officeDocument/2006/relationships/slideLayout" Target="../slideLayouts/slideLayout130.xml"/><Relationship Id="rId46" Type="http://schemas.openxmlformats.org/officeDocument/2006/relationships/slideLayout" Target="../slideLayouts/slideLayout138.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20" Type="http://schemas.openxmlformats.org/officeDocument/2006/relationships/slideLayout" Target="../slideLayouts/slideLayout112.xml"/><Relationship Id="rId29" Type="http://schemas.openxmlformats.org/officeDocument/2006/relationships/slideLayout" Target="../slideLayouts/slideLayout121.xml"/><Relationship Id="rId41" Type="http://schemas.openxmlformats.org/officeDocument/2006/relationships/slideLayout" Target="../slideLayouts/slideLayout133.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24" Type="http://schemas.openxmlformats.org/officeDocument/2006/relationships/slideLayout" Target="../slideLayouts/slideLayout116.xml"/><Relationship Id="rId32" Type="http://schemas.openxmlformats.org/officeDocument/2006/relationships/slideLayout" Target="../slideLayouts/slideLayout124.xml"/><Relationship Id="rId37" Type="http://schemas.openxmlformats.org/officeDocument/2006/relationships/slideLayout" Target="../slideLayouts/slideLayout129.xml"/><Relationship Id="rId40" Type="http://schemas.openxmlformats.org/officeDocument/2006/relationships/slideLayout" Target="../slideLayouts/slideLayout132.xml"/><Relationship Id="rId45" Type="http://schemas.openxmlformats.org/officeDocument/2006/relationships/slideLayout" Target="../slideLayouts/slideLayout137.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23" Type="http://schemas.openxmlformats.org/officeDocument/2006/relationships/slideLayout" Target="../slideLayouts/slideLayout115.xml"/><Relationship Id="rId28" Type="http://schemas.openxmlformats.org/officeDocument/2006/relationships/slideLayout" Target="../slideLayouts/slideLayout120.xml"/><Relationship Id="rId36" Type="http://schemas.openxmlformats.org/officeDocument/2006/relationships/slideLayout" Target="../slideLayouts/slideLayout128.xml"/><Relationship Id="rId10" Type="http://schemas.openxmlformats.org/officeDocument/2006/relationships/slideLayout" Target="../slideLayouts/slideLayout102.xml"/><Relationship Id="rId19" Type="http://schemas.openxmlformats.org/officeDocument/2006/relationships/slideLayout" Target="../slideLayouts/slideLayout111.xml"/><Relationship Id="rId31" Type="http://schemas.openxmlformats.org/officeDocument/2006/relationships/slideLayout" Target="../slideLayouts/slideLayout123.xml"/><Relationship Id="rId44" Type="http://schemas.openxmlformats.org/officeDocument/2006/relationships/slideLayout" Target="../slideLayouts/slideLayout136.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 Id="rId22" Type="http://schemas.openxmlformats.org/officeDocument/2006/relationships/slideLayout" Target="../slideLayouts/slideLayout114.xml"/><Relationship Id="rId27" Type="http://schemas.openxmlformats.org/officeDocument/2006/relationships/slideLayout" Target="../slideLayouts/slideLayout119.xml"/><Relationship Id="rId30" Type="http://schemas.openxmlformats.org/officeDocument/2006/relationships/slideLayout" Target="../slideLayouts/slideLayout122.xml"/><Relationship Id="rId35" Type="http://schemas.openxmlformats.org/officeDocument/2006/relationships/slideLayout" Target="../slideLayouts/slideLayout127.xml"/><Relationship Id="rId43" Type="http://schemas.openxmlformats.org/officeDocument/2006/relationships/slideLayout" Target="../slideLayouts/slideLayout1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219201"/>
            <a:ext cx="77724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738" r:id="rId3"/>
    <p:sldLayoutId id="2147483736" r:id="rId4"/>
    <p:sldLayoutId id="2147483737" r:id="rId5"/>
    <p:sldLayoutId id="2147483739"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12" r:id="rId17"/>
    <p:sldLayoutId id="2147483781" r:id="rId18"/>
    <p:sldLayoutId id="2147483782" r:id="rId19"/>
    <p:sldLayoutId id="2147483751" r:id="rId20"/>
    <p:sldLayoutId id="2147483796" r:id="rId21"/>
    <p:sldLayoutId id="2147483797" r:id="rId22"/>
    <p:sldLayoutId id="2147483722" r:id="rId23"/>
    <p:sldLayoutId id="2147483763" r:id="rId24"/>
    <p:sldLayoutId id="2147483791" r:id="rId25"/>
    <p:sldLayoutId id="2147483750" r:id="rId26"/>
    <p:sldLayoutId id="2147483798" r:id="rId27"/>
    <p:sldLayoutId id="2147483799" r:id="rId28"/>
    <p:sldLayoutId id="2147483786" r:id="rId29"/>
    <p:sldLayoutId id="2147483787" r:id="rId30"/>
    <p:sldLayoutId id="2147483733" r:id="rId31"/>
    <p:sldLayoutId id="2147483800" r:id="rId32"/>
    <p:sldLayoutId id="2147483801" r:id="rId33"/>
    <p:sldLayoutId id="2147483802" r:id="rId34"/>
    <p:sldLayoutId id="2147483764" r:id="rId35"/>
    <p:sldLayoutId id="2147483762" r:id="rId36"/>
    <p:sldLayoutId id="2147483790" r:id="rId37"/>
    <p:sldLayoutId id="2147483806" r:id="rId38"/>
    <p:sldLayoutId id="2147483805" r:id="rId39"/>
    <p:sldLayoutId id="2147483792" r:id="rId40"/>
    <p:sldLayoutId id="2147483793" r:id="rId41"/>
    <p:sldLayoutId id="2147483794" r:id="rId42"/>
    <p:sldLayoutId id="2147483795" r:id="rId43"/>
    <p:sldLayoutId id="2147483767" r:id="rId44"/>
    <p:sldLayoutId id="2147483803" r:id="rId45"/>
    <p:sldLayoutId id="2147483804" r:id="rId46"/>
  </p:sldLayoutIdLst>
  <p:txStyles>
    <p:titleStyle>
      <a:lvl1pPr algn="ctr" defTabSz="91437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219201"/>
            <a:ext cx="77724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63293672"/>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 id="2147483825" r:id="rId18"/>
    <p:sldLayoutId id="2147483826" r:id="rId19"/>
    <p:sldLayoutId id="2147483827" r:id="rId20"/>
    <p:sldLayoutId id="2147483828" r:id="rId21"/>
    <p:sldLayoutId id="2147483829" r:id="rId22"/>
    <p:sldLayoutId id="2147483830" r:id="rId23"/>
    <p:sldLayoutId id="2147483831" r:id="rId24"/>
    <p:sldLayoutId id="2147483832" r:id="rId25"/>
    <p:sldLayoutId id="2147483833" r:id="rId26"/>
    <p:sldLayoutId id="2147483834" r:id="rId27"/>
    <p:sldLayoutId id="2147483835" r:id="rId28"/>
    <p:sldLayoutId id="2147483836" r:id="rId29"/>
    <p:sldLayoutId id="2147483837" r:id="rId30"/>
    <p:sldLayoutId id="2147483838" r:id="rId31"/>
    <p:sldLayoutId id="2147483839" r:id="rId32"/>
    <p:sldLayoutId id="2147483840" r:id="rId33"/>
    <p:sldLayoutId id="2147483841" r:id="rId34"/>
    <p:sldLayoutId id="2147483842" r:id="rId35"/>
    <p:sldLayoutId id="2147483843" r:id="rId36"/>
    <p:sldLayoutId id="2147483844" r:id="rId37"/>
    <p:sldLayoutId id="2147483845" r:id="rId38"/>
    <p:sldLayoutId id="2147483846" r:id="rId39"/>
    <p:sldLayoutId id="2147483847" r:id="rId40"/>
    <p:sldLayoutId id="2147483848" r:id="rId41"/>
    <p:sldLayoutId id="2147483849" r:id="rId42"/>
    <p:sldLayoutId id="2147483850" r:id="rId43"/>
    <p:sldLayoutId id="2147483851" r:id="rId44"/>
    <p:sldLayoutId id="2147483852" r:id="rId45"/>
    <p:sldLayoutId id="2147483853" r:id="rId46"/>
  </p:sldLayoutIdLst>
  <p:txStyles>
    <p:titleStyle>
      <a:lvl1pPr algn="ctr" defTabSz="91437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219201"/>
            <a:ext cx="77724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43425305"/>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 id="2147483869" r:id="rId15"/>
    <p:sldLayoutId id="2147483870" r:id="rId16"/>
    <p:sldLayoutId id="2147483871" r:id="rId17"/>
    <p:sldLayoutId id="2147483872" r:id="rId18"/>
    <p:sldLayoutId id="2147483873" r:id="rId19"/>
    <p:sldLayoutId id="2147483874" r:id="rId20"/>
    <p:sldLayoutId id="2147483875" r:id="rId21"/>
    <p:sldLayoutId id="2147483876" r:id="rId22"/>
    <p:sldLayoutId id="2147483877" r:id="rId23"/>
    <p:sldLayoutId id="2147483878" r:id="rId24"/>
    <p:sldLayoutId id="2147483879" r:id="rId25"/>
    <p:sldLayoutId id="2147483880" r:id="rId26"/>
    <p:sldLayoutId id="2147483881" r:id="rId27"/>
    <p:sldLayoutId id="2147483882" r:id="rId28"/>
    <p:sldLayoutId id="2147483883" r:id="rId29"/>
    <p:sldLayoutId id="2147483884" r:id="rId30"/>
    <p:sldLayoutId id="2147483885" r:id="rId31"/>
    <p:sldLayoutId id="2147483886" r:id="rId32"/>
    <p:sldLayoutId id="2147483887" r:id="rId33"/>
    <p:sldLayoutId id="2147483888" r:id="rId34"/>
    <p:sldLayoutId id="2147483889" r:id="rId35"/>
    <p:sldLayoutId id="2147483890" r:id="rId36"/>
    <p:sldLayoutId id="2147483891" r:id="rId37"/>
    <p:sldLayoutId id="2147483892" r:id="rId38"/>
    <p:sldLayoutId id="2147483893" r:id="rId39"/>
    <p:sldLayoutId id="2147483894" r:id="rId40"/>
    <p:sldLayoutId id="2147483895" r:id="rId41"/>
    <p:sldLayoutId id="2147483896" r:id="rId42"/>
    <p:sldLayoutId id="2147483897" r:id="rId43"/>
    <p:sldLayoutId id="2147483898" r:id="rId44"/>
    <p:sldLayoutId id="2147483899" r:id="rId45"/>
    <p:sldLayoutId id="2147483900" r:id="rId46"/>
  </p:sldLayoutIdLst>
  <p:txStyles>
    <p:titleStyle>
      <a:lvl1pPr algn="ctr" defTabSz="91437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36.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36.xml"/><Relationship Id="rId4" Type="http://schemas.openxmlformats.org/officeDocument/2006/relationships/chart" Target="../charts/char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36.xml"/><Relationship Id="rId4" Type="http://schemas.openxmlformats.org/officeDocument/2006/relationships/chart" Target="../charts/char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30.xml"/><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7.xml"/><Relationship Id="rId1" Type="http://schemas.openxmlformats.org/officeDocument/2006/relationships/slideLayout" Target="../slideLayouts/slideLayout23.xml"/><Relationship Id="rId5" Type="http://schemas.openxmlformats.org/officeDocument/2006/relationships/image" Target="../media/image7.wmf"/><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52027" y="3747673"/>
            <a:ext cx="6701810" cy="1957668"/>
          </a:xfrm>
        </p:spPr>
        <p:txBody>
          <a:bodyPr>
            <a:normAutofit/>
          </a:bodyPr>
          <a:lstStyle/>
          <a:p>
            <a:r>
              <a:rPr lang="en-US" sz="1600" dirty="0" smtClean="0"/>
              <a:t>Washington, DC</a:t>
            </a:r>
          </a:p>
          <a:p>
            <a:r>
              <a:rPr lang="en-US" sz="1600" dirty="0" smtClean="0"/>
              <a:t>November 15, 2017</a:t>
            </a:r>
          </a:p>
          <a:p>
            <a:endParaRPr lang="en-US" dirty="0" smtClean="0"/>
          </a:p>
          <a:p>
            <a:pPr>
              <a:spcBef>
                <a:spcPts val="0"/>
              </a:spcBef>
            </a:pPr>
            <a:endParaRPr lang="en-US" sz="1800" dirty="0" smtClean="0"/>
          </a:p>
          <a:p>
            <a:pPr>
              <a:spcBef>
                <a:spcPts val="0"/>
              </a:spcBef>
            </a:pPr>
            <a:endParaRPr lang="en-US" sz="1800" dirty="0"/>
          </a:p>
          <a:p>
            <a:pPr>
              <a:spcBef>
                <a:spcPts val="0"/>
              </a:spcBef>
            </a:pPr>
            <a:r>
              <a:rPr lang="en-US" sz="1800" dirty="0" smtClean="0"/>
              <a:t>Co-authors: Robin Osborn, Michelle M. Doty,  </a:t>
            </a:r>
            <a:r>
              <a:rPr lang="en-US" sz="1800" dirty="0"/>
              <a:t>D</a:t>
            </a:r>
            <a:r>
              <a:rPr lang="en-US" sz="1800" dirty="0" smtClean="0"/>
              <a:t>onald B. </a:t>
            </a:r>
            <a:r>
              <a:rPr lang="en-US" sz="1800" dirty="0" err="1" smtClean="0"/>
              <a:t>Moulds</a:t>
            </a:r>
            <a:r>
              <a:rPr lang="en-US" sz="1800" dirty="0" smtClean="0"/>
              <a:t>,  Dana Sarnak, Arnav Shah</a:t>
            </a:r>
          </a:p>
          <a:p>
            <a:endParaRPr lang="en-US" sz="2000" dirty="0">
              <a:solidFill>
                <a:srgbClr val="FF0000"/>
              </a:solidFill>
            </a:endParaRPr>
          </a:p>
        </p:txBody>
      </p:sp>
      <p:sp>
        <p:nvSpPr>
          <p:cNvPr id="3" name="Title 2"/>
          <p:cNvSpPr>
            <a:spLocks noGrp="1"/>
          </p:cNvSpPr>
          <p:nvPr>
            <p:ph type="ctrTitle"/>
          </p:nvPr>
        </p:nvSpPr>
        <p:spPr/>
        <p:txBody>
          <a:bodyPr>
            <a:normAutofit/>
          </a:bodyPr>
          <a:lstStyle/>
          <a:p>
            <a:r>
              <a:rPr lang="en-US" sz="3600" dirty="0" smtClean="0"/>
              <a:t>2017 Commonwealth Fund  International Health Policy Survey of Older Adults</a:t>
            </a:r>
            <a:endParaRPr lang="en-US" sz="3600" dirty="0"/>
          </a:p>
        </p:txBody>
      </p:sp>
      <p:sp>
        <p:nvSpPr>
          <p:cNvPr id="4" name="Subtitle 3"/>
          <p:cNvSpPr>
            <a:spLocks noGrp="1"/>
          </p:cNvSpPr>
          <p:nvPr>
            <p:ph type="subTitle" idx="1"/>
          </p:nvPr>
        </p:nvSpPr>
        <p:spPr>
          <a:xfrm>
            <a:off x="652028" y="2973272"/>
            <a:ext cx="7133854" cy="493860"/>
          </a:xfrm>
        </p:spPr>
        <p:txBody>
          <a:bodyPr>
            <a:normAutofit/>
          </a:bodyPr>
          <a:lstStyle/>
          <a:p>
            <a:r>
              <a:rPr lang="en-US" dirty="0" smtClean="0"/>
              <a:t>2017 Commonwealth Fund International Symposium</a:t>
            </a:r>
            <a:endParaRPr lang="en-US" dirty="0"/>
          </a:p>
        </p:txBody>
      </p:sp>
    </p:spTree>
    <p:extLst>
      <p:ext uri="{BB962C8B-B14F-4D97-AF65-F5344CB8AC3E}">
        <p14:creationId xmlns:p14="http://schemas.microsoft.com/office/powerpoint/2010/main" val="3859024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1"/>
          </p:nvPr>
        </p:nvSpPr>
        <p:spPr/>
        <p:txBody>
          <a:bodyPr/>
          <a:lstStyle/>
          <a:p>
            <a:r>
              <a:rPr lang="en-US" dirty="0" smtClean="0"/>
              <a:t>Source: 2017 Commonwealth Fund International Health Policy Survey of Older Adults</a:t>
            </a:r>
          </a:p>
          <a:p>
            <a:r>
              <a:rPr lang="en-US" dirty="0" smtClean="0"/>
              <a:t>*Economic vulnerability: "Always" or "usually" stressed or worried about having enough money to 1) buy nutritious meals, 2) pay rent or mortgage, 3) pay for other monthly bills like electricity, heat, and your telephone in the past year; and/or 4) having had problems paying or being unable to pay any medical bills in the past year. </a:t>
            </a:r>
            <a:endParaRPr lang="en-US" dirty="0"/>
          </a:p>
        </p:txBody>
      </p:sp>
      <p:sp>
        <p:nvSpPr>
          <p:cNvPr id="4" name="Subtitle 3"/>
          <p:cNvSpPr>
            <a:spLocks noGrp="1"/>
          </p:cNvSpPr>
          <p:nvPr>
            <p:ph type="subTitle" idx="1"/>
          </p:nvPr>
        </p:nvSpPr>
        <p:spPr/>
        <p:txBody>
          <a:bodyPr/>
          <a:lstStyle/>
          <a:p>
            <a:r>
              <a:rPr lang="en-US" spc="0" dirty="0" smtClean="0"/>
              <a:t>HEALTH STATUS, FUNCTIONAL LIMITATIONS, UTILIZATION AND ECONOMIC AND SOCIAL VULNERABILITY</a:t>
            </a:r>
            <a:endParaRPr lang="en-US" spc="0" dirty="0"/>
          </a:p>
        </p:txBody>
      </p:sp>
      <p:sp>
        <p:nvSpPr>
          <p:cNvPr id="5" name="Title 4"/>
          <p:cNvSpPr>
            <a:spLocks noGrp="1"/>
          </p:cNvSpPr>
          <p:nvPr>
            <p:ph type="ctrTitle"/>
          </p:nvPr>
        </p:nvSpPr>
        <p:spPr/>
        <p:txBody>
          <a:bodyPr>
            <a:normAutofit/>
          </a:bodyPr>
          <a:lstStyle/>
          <a:p>
            <a:r>
              <a:rPr lang="en-US" sz="2200" dirty="0" smtClean="0"/>
              <a:t>Older Adults who Experienced Economic Vulnerability in the Past Year*</a:t>
            </a:r>
            <a:endParaRPr lang="en-US" sz="2200" dirty="0"/>
          </a:p>
        </p:txBody>
      </p:sp>
      <p:sp>
        <p:nvSpPr>
          <p:cNvPr id="15" name="TextBox 14"/>
          <p:cNvSpPr txBox="1"/>
          <p:nvPr/>
        </p:nvSpPr>
        <p:spPr>
          <a:xfrm>
            <a:off x="559512" y="1675146"/>
            <a:ext cx="5162832" cy="2031325"/>
          </a:xfrm>
          <a:prstGeom prst="rect">
            <a:avLst/>
          </a:prstGeom>
          <a:noFill/>
        </p:spPr>
        <p:txBody>
          <a:bodyPr wrap="square" rtlCol="0">
            <a:spAutoFit/>
          </a:bodyPr>
          <a:lstStyle/>
          <a:p>
            <a:r>
              <a:rPr lang="hr-HR" sz="1800" b="1" dirty="0" smtClean="0">
                <a:solidFill>
                  <a:schemeClr val="tx2"/>
                </a:solidFill>
              </a:rPr>
              <a:t>NOR</a:t>
            </a:r>
          </a:p>
          <a:p>
            <a:r>
              <a:rPr lang="hr-HR" sz="1800" b="1" dirty="0" smtClean="0">
                <a:solidFill>
                  <a:schemeClr val="tx2"/>
                </a:solidFill>
              </a:rPr>
              <a:t>SWE</a:t>
            </a:r>
          </a:p>
          <a:p>
            <a:r>
              <a:rPr lang="hr-HR" sz="1800" b="1" dirty="0" smtClean="0">
                <a:solidFill>
                  <a:schemeClr val="tx2"/>
                </a:solidFill>
              </a:rPr>
              <a:t>NZ</a:t>
            </a:r>
          </a:p>
          <a:p>
            <a:r>
              <a:rPr lang="hr-HR" sz="1800" b="1" dirty="0" smtClean="0">
                <a:solidFill>
                  <a:schemeClr val="tx2"/>
                </a:solidFill>
              </a:rPr>
              <a:t>UK</a:t>
            </a:r>
          </a:p>
          <a:p>
            <a:r>
              <a:rPr lang="hr-HR" sz="1800" b="1" dirty="0" smtClean="0">
                <a:solidFill>
                  <a:schemeClr val="tx2"/>
                </a:solidFill>
              </a:rPr>
              <a:t>NET</a:t>
            </a:r>
          </a:p>
          <a:p>
            <a:r>
              <a:rPr lang="hr-HR" sz="1800" b="1" dirty="0" smtClean="0">
                <a:solidFill>
                  <a:schemeClr val="tx2"/>
                </a:solidFill>
              </a:rPr>
              <a:t>FR</a:t>
            </a:r>
          </a:p>
          <a:p>
            <a:r>
              <a:rPr lang="hr-HR" sz="1800" b="1" dirty="0" smtClean="0">
                <a:solidFill>
                  <a:schemeClr val="tx2"/>
                </a:solidFill>
              </a:rPr>
              <a:t>SWIZ</a:t>
            </a:r>
            <a:endParaRPr lang="en-US" sz="1800" b="1" dirty="0">
              <a:solidFill>
                <a:schemeClr val="tx2"/>
              </a:solidFill>
            </a:endParaRPr>
          </a:p>
        </p:txBody>
      </p:sp>
      <p:pic>
        <p:nvPicPr>
          <p:cNvPr id="6" name="Picture 5"/>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a:ext>
            </a:extLst>
          </a:blip>
          <a:srcRect b="-190"/>
          <a:stretch/>
        </p:blipFill>
        <p:spPr>
          <a:xfrm>
            <a:off x="2576620" y="1647702"/>
            <a:ext cx="3990760" cy="3986008"/>
          </a:xfrm>
          <a:prstGeom prst="ellipse">
            <a:avLst/>
          </a:prstGeom>
        </p:spPr>
      </p:pic>
      <p:sp>
        <p:nvSpPr>
          <p:cNvPr id="21" name="Oval 20"/>
          <p:cNvSpPr/>
          <p:nvPr/>
        </p:nvSpPr>
        <p:spPr>
          <a:xfrm>
            <a:off x="6139940" y="3044585"/>
            <a:ext cx="2578608" cy="2578608"/>
          </a:xfrm>
          <a:prstGeom prst="ellipse">
            <a:avLst/>
          </a:prstGeom>
          <a:solidFill>
            <a:schemeClr val="accent2">
              <a:alpha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847777" y="3928400"/>
            <a:ext cx="1416424" cy="707886"/>
          </a:xfrm>
          <a:prstGeom prst="rect">
            <a:avLst/>
          </a:prstGeom>
          <a:noFill/>
        </p:spPr>
        <p:txBody>
          <a:bodyPr wrap="square" rtlCol="0">
            <a:spAutoFit/>
          </a:bodyPr>
          <a:lstStyle/>
          <a:p>
            <a:r>
              <a:rPr lang="en-US" sz="4000" b="1" dirty="0" smtClean="0">
                <a:solidFill>
                  <a:schemeClr val="bg1"/>
                </a:solidFill>
                <a:latin typeface="+mj-lt"/>
              </a:rPr>
              <a:t>25%</a:t>
            </a:r>
            <a:endParaRPr lang="en-US" sz="4000" b="1" dirty="0">
              <a:solidFill>
                <a:schemeClr val="bg1"/>
              </a:solidFill>
              <a:latin typeface="+mj-lt"/>
            </a:endParaRPr>
          </a:p>
        </p:txBody>
      </p:sp>
      <p:sp>
        <p:nvSpPr>
          <p:cNvPr id="23" name="TextBox 22"/>
          <p:cNvSpPr txBox="1"/>
          <p:nvPr/>
        </p:nvSpPr>
        <p:spPr>
          <a:xfrm>
            <a:off x="7156882" y="2568015"/>
            <a:ext cx="544724" cy="369332"/>
          </a:xfrm>
          <a:prstGeom prst="rect">
            <a:avLst/>
          </a:prstGeom>
          <a:noFill/>
        </p:spPr>
        <p:txBody>
          <a:bodyPr wrap="square" rtlCol="0">
            <a:spAutoFit/>
          </a:bodyPr>
          <a:lstStyle/>
          <a:p>
            <a:pPr algn="ctr"/>
            <a:r>
              <a:rPr lang="hr-HR" sz="1800" b="1" dirty="0" smtClean="0">
                <a:solidFill>
                  <a:schemeClr val="accent2"/>
                </a:solidFill>
              </a:rPr>
              <a:t>US</a:t>
            </a:r>
            <a:endParaRPr lang="en-US" sz="1800" b="1" dirty="0">
              <a:solidFill>
                <a:schemeClr val="accent2"/>
              </a:solidFill>
            </a:endParaRPr>
          </a:p>
        </p:txBody>
      </p:sp>
      <p:sp>
        <p:nvSpPr>
          <p:cNvPr id="22" name="Oval 21"/>
          <p:cNvSpPr>
            <a:spLocks noChangeAspect="1"/>
          </p:cNvSpPr>
          <p:nvPr/>
        </p:nvSpPr>
        <p:spPr>
          <a:xfrm>
            <a:off x="1378527" y="1809082"/>
            <a:ext cx="1627632" cy="1627632"/>
          </a:xfrm>
          <a:prstGeom prst="ellipse">
            <a:avLst/>
          </a:prstGeom>
          <a:solidFill>
            <a:schemeClr val="accent1">
              <a:alpha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589735" y="2082765"/>
            <a:ext cx="1416424" cy="707886"/>
          </a:xfrm>
          <a:prstGeom prst="rect">
            <a:avLst/>
          </a:prstGeom>
          <a:noFill/>
        </p:spPr>
        <p:txBody>
          <a:bodyPr wrap="square" rtlCol="0">
            <a:spAutoFit/>
          </a:bodyPr>
          <a:lstStyle/>
          <a:p>
            <a:r>
              <a:rPr lang="en-US" sz="4000" b="1" dirty="0" smtClean="0">
                <a:solidFill>
                  <a:schemeClr val="bg1"/>
                </a:solidFill>
                <a:latin typeface="+mj-lt"/>
              </a:rPr>
              <a:t>10%</a:t>
            </a:r>
            <a:endParaRPr lang="en-US" sz="4000" b="1" dirty="0">
              <a:solidFill>
                <a:schemeClr val="bg1"/>
              </a:solidFill>
              <a:latin typeface="+mj-lt"/>
            </a:endParaRPr>
          </a:p>
        </p:txBody>
      </p:sp>
      <p:sp>
        <p:nvSpPr>
          <p:cNvPr id="12" name="TextBox 11"/>
          <p:cNvSpPr txBox="1"/>
          <p:nvPr/>
        </p:nvSpPr>
        <p:spPr>
          <a:xfrm>
            <a:off x="1589735" y="2644475"/>
            <a:ext cx="1837862" cy="400110"/>
          </a:xfrm>
          <a:prstGeom prst="rect">
            <a:avLst/>
          </a:prstGeom>
          <a:noFill/>
        </p:spPr>
        <p:txBody>
          <a:bodyPr wrap="square" rtlCol="0">
            <a:spAutoFit/>
          </a:bodyPr>
          <a:lstStyle/>
          <a:p>
            <a:r>
              <a:rPr lang="en-US" sz="2000" b="1" dirty="0" smtClean="0">
                <a:solidFill>
                  <a:schemeClr val="bg1"/>
                </a:solidFill>
              </a:rPr>
              <a:t>OR LESS</a:t>
            </a:r>
            <a:endParaRPr lang="en-US" sz="2000" b="1" dirty="0">
              <a:solidFill>
                <a:schemeClr val="bg1"/>
              </a:solidFill>
            </a:endParaRPr>
          </a:p>
        </p:txBody>
      </p:sp>
      <p:cxnSp>
        <p:nvCxnSpPr>
          <p:cNvPr id="7" name="Straight Connector 6"/>
          <p:cNvCxnSpPr/>
          <p:nvPr/>
        </p:nvCxnSpPr>
        <p:spPr>
          <a:xfrm>
            <a:off x="1114425" y="1675146"/>
            <a:ext cx="475310" cy="407619"/>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endCxn id="22" idx="3"/>
          </p:cNvCxnSpPr>
          <p:nvPr/>
        </p:nvCxnSpPr>
        <p:spPr>
          <a:xfrm flipV="1">
            <a:off x="1209675" y="3198353"/>
            <a:ext cx="407213" cy="50811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4314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a:ext>
            </a:extLst>
          </a:blip>
          <a:srcRect t="1730" b="6388"/>
          <a:stretch/>
        </p:blipFill>
        <p:spPr>
          <a:xfrm>
            <a:off x="1398494" y="1747311"/>
            <a:ext cx="7320055" cy="4110280"/>
          </a:xfrm>
          <a:prstGeom prst="rect">
            <a:avLst/>
          </a:prstGeom>
        </p:spPr>
      </p:pic>
      <p:graphicFrame>
        <p:nvGraphicFramePr>
          <p:cNvPr id="8" name="Chart Placeholder 7"/>
          <p:cNvGraphicFramePr>
            <a:graphicFrameLocks noGrp="1"/>
          </p:cNvGraphicFramePr>
          <p:nvPr>
            <p:ph type="chart" sz="quarter" idx="19"/>
            <p:extLst>
              <p:ext uri="{D42A27DB-BD31-4B8C-83A1-F6EECF244321}">
                <p14:modId xmlns:p14="http://schemas.microsoft.com/office/powerpoint/2010/main" val="2175731902"/>
              </p:ext>
            </p:extLst>
          </p:nvPr>
        </p:nvGraphicFramePr>
        <p:xfrm>
          <a:off x="627063" y="1478320"/>
          <a:ext cx="8091487" cy="4347229"/>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 Placeholder 2"/>
          <p:cNvSpPr>
            <a:spLocks noGrp="1"/>
          </p:cNvSpPr>
          <p:nvPr>
            <p:ph type="body" sz="quarter" idx="21"/>
          </p:nvPr>
        </p:nvSpPr>
        <p:spPr/>
        <p:txBody>
          <a:bodyPr/>
          <a:lstStyle/>
          <a:p>
            <a:r>
              <a:rPr lang="en-US" smtClean="0"/>
              <a:t>Source: 2017 Commonwealth Fund International Health Policy Survey of Older Adults </a:t>
            </a:r>
          </a:p>
          <a:p>
            <a:r>
              <a:rPr lang="en-US" smtClean="0"/>
              <a:t>* Respondent reported living alone and responded "often" or "some of the time" to the question: "How often do you feel isolated from others?" Possible answer categories were: “Hardly ever or never”, “some of the time” and “often”.</a:t>
            </a:r>
            <a:endParaRPr lang="en-US" dirty="0"/>
          </a:p>
        </p:txBody>
      </p:sp>
      <p:sp>
        <p:nvSpPr>
          <p:cNvPr id="16" name="Subtitle 15"/>
          <p:cNvSpPr>
            <a:spLocks noGrp="1"/>
          </p:cNvSpPr>
          <p:nvPr>
            <p:ph type="subTitle" idx="1"/>
          </p:nvPr>
        </p:nvSpPr>
        <p:spPr/>
        <p:txBody>
          <a:bodyPr/>
          <a:lstStyle/>
          <a:p>
            <a:r>
              <a:rPr lang="en-US" spc="0" dirty="0"/>
              <a:t>HEALTH STATUS, FUNCTIONAL </a:t>
            </a:r>
            <a:r>
              <a:rPr lang="en-US" spc="0" dirty="0" smtClean="0"/>
              <a:t>LIMITATIONS, </a:t>
            </a:r>
            <a:r>
              <a:rPr lang="en-US" spc="0" dirty="0"/>
              <a:t>UTILIZATION AND ECONOMIC </a:t>
            </a:r>
            <a:r>
              <a:rPr lang="en-US" spc="0" dirty="0" smtClean="0"/>
              <a:t>AND SOCIAL VULNERABILITY</a:t>
            </a:r>
            <a:endParaRPr lang="en-US" spc="0" dirty="0"/>
          </a:p>
        </p:txBody>
      </p:sp>
      <p:sp>
        <p:nvSpPr>
          <p:cNvPr id="5" name="Title 4"/>
          <p:cNvSpPr>
            <a:spLocks noGrp="1"/>
          </p:cNvSpPr>
          <p:nvPr>
            <p:ph type="ctrTitle"/>
          </p:nvPr>
        </p:nvSpPr>
        <p:spPr/>
        <p:txBody>
          <a:bodyPr>
            <a:normAutofit/>
          </a:bodyPr>
          <a:lstStyle/>
          <a:p>
            <a:r>
              <a:rPr lang="en-US" sz="2200" dirty="0" smtClean="0"/>
              <a:t>Older Adults Who Lived Alone and Felt Socially Isolated*</a:t>
            </a:r>
            <a:br>
              <a:rPr lang="en-US" sz="2200" dirty="0" smtClean="0"/>
            </a:br>
            <a:r>
              <a:rPr lang="en-US" sz="1050" b="0" dirty="0" smtClean="0"/>
              <a:t/>
            </a:r>
            <a:br>
              <a:rPr lang="en-US" sz="1050" b="0" dirty="0" smtClean="0"/>
            </a:br>
            <a:r>
              <a:rPr lang="en-US" sz="2000" b="0" i="1" dirty="0" smtClean="0"/>
              <a:t>Percent (%)</a:t>
            </a:r>
            <a:endParaRPr lang="en-US" sz="2000" b="0" i="1" dirty="0"/>
          </a:p>
        </p:txBody>
      </p:sp>
    </p:spTree>
    <p:extLst>
      <p:ext uri="{BB962C8B-B14F-4D97-AF65-F5344CB8AC3E}">
        <p14:creationId xmlns:p14="http://schemas.microsoft.com/office/powerpoint/2010/main" val="3152087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ubtitle 20"/>
          <p:cNvSpPr>
            <a:spLocks noGrp="1"/>
          </p:cNvSpPr>
          <p:nvPr>
            <p:ph type="subTitle" idx="1"/>
          </p:nvPr>
        </p:nvSpPr>
        <p:spPr/>
        <p:txBody>
          <a:bodyPr/>
          <a:lstStyle/>
          <a:p>
            <a:r>
              <a:rPr lang="en-US" dirty="0"/>
              <a:t>2017 INTERNATIONAL HEALTH POLICY SURVEY OF OLDER </a:t>
            </a:r>
            <a:r>
              <a:rPr lang="en-US" dirty="0" smtClean="0"/>
              <a:t>ADULTS</a:t>
            </a:r>
            <a:endParaRPr lang="en-US" dirty="0"/>
          </a:p>
        </p:txBody>
      </p:sp>
      <p:sp>
        <p:nvSpPr>
          <p:cNvPr id="5" name="Title 4"/>
          <p:cNvSpPr>
            <a:spLocks noGrp="1"/>
          </p:cNvSpPr>
          <p:nvPr>
            <p:ph type="ctrTitle"/>
          </p:nvPr>
        </p:nvSpPr>
        <p:spPr/>
        <p:txBody>
          <a:bodyPr>
            <a:normAutofit/>
          </a:bodyPr>
          <a:lstStyle/>
          <a:p>
            <a:r>
              <a:rPr lang="en-US" sz="4000" dirty="0" smtClean="0"/>
              <a:t>Affordability &amp; </a:t>
            </a:r>
            <a:br>
              <a:rPr lang="en-US" sz="4000" dirty="0" smtClean="0"/>
            </a:br>
            <a:r>
              <a:rPr lang="en-US" sz="4000" dirty="0" smtClean="0"/>
              <a:t>Cost-related Access Barriers</a:t>
            </a:r>
            <a:endParaRPr lang="en-US" sz="4000" dirty="0"/>
          </a:p>
        </p:txBody>
      </p:sp>
    </p:spTree>
    <p:extLst>
      <p:ext uri="{BB962C8B-B14F-4D97-AF65-F5344CB8AC3E}">
        <p14:creationId xmlns:p14="http://schemas.microsoft.com/office/powerpoint/2010/main" val="2032843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p:cNvGraphicFramePr>
            <a:graphicFrameLocks noGrp="1"/>
          </p:cNvGraphicFramePr>
          <p:nvPr>
            <p:ph type="chart" sz="quarter" idx="19"/>
            <p:extLst>
              <p:ext uri="{D42A27DB-BD31-4B8C-83A1-F6EECF244321}">
                <p14:modId xmlns:p14="http://schemas.microsoft.com/office/powerpoint/2010/main" val="581605188"/>
              </p:ext>
            </p:extLst>
          </p:nvPr>
        </p:nvGraphicFramePr>
        <p:xfrm>
          <a:off x="627063" y="1557196"/>
          <a:ext cx="8091487" cy="419749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21"/>
          </p:nvPr>
        </p:nvSpPr>
        <p:spPr/>
        <p:txBody>
          <a:bodyPr/>
          <a:lstStyle/>
          <a:p>
            <a:r>
              <a:rPr lang="en-US" smtClean="0"/>
              <a:t>Source: 2017 Commonwealth Fund International Health Policy Survey of Older Adults</a:t>
            </a:r>
          </a:p>
          <a:p>
            <a:r>
              <a:rPr lang="en-US" smtClean="0"/>
              <a:t>* Cost-related access problem in past year, including: 1) Did not see doctor when sick; 2) skipped medical test or treatment recommended by doctor; and/or 3) did not fill prescription or skipped doses because of the cost in past year. </a:t>
            </a:r>
            <a:endParaRPr lang="en-US" dirty="0"/>
          </a:p>
        </p:txBody>
      </p:sp>
      <p:sp>
        <p:nvSpPr>
          <p:cNvPr id="15" name="Subtitle 14"/>
          <p:cNvSpPr>
            <a:spLocks noGrp="1"/>
          </p:cNvSpPr>
          <p:nvPr>
            <p:ph type="subTitle" idx="1"/>
          </p:nvPr>
        </p:nvSpPr>
        <p:spPr/>
        <p:txBody>
          <a:bodyPr/>
          <a:lstStyle/>
          <a:p>
            <a:r>
              <a:rPr lang="en-US" smtClean="0"/>
              <a:t>AFFORDABILITY &amp; COST-RELATED ACCESS BARRIERS</a:t>
            </a:r>
            <a:endParaRPr lang="en-US" dirty="0"/>
          </a:p>
        </p:txBody>
      </p:sp>
      <p:sp>
        <p:nvSpPr>
          <p:cNvPr id="5" name="Title 4"/>
          <p:cNvSpPr>
            <a:spLocks noGrp="1"/>
          </p:cNvSpPr>
          <p:nvPr>
            <p:ph type="ctrTitle"/>
          </p:nvPr>
        </p:nvSpPr>
        <p:spPr>
          <a:xfrm>
            <a:off x="627433" y="514555"/>
            <a:ext cx="8354641" cy="1185034"/>
          </a:xfrm>
        </p:spPr>
        <p:txBody>
          <a:bodyPr>
            <a:normAutofit/>
          </a:bodyPr>
          <a:lstStyle/>
          <a:p>
            <a:r>
              <a:rPr lang="en-US" sz="2200" dirty="0" smtClean="0"/>
              <a:t>Older Adults Who Experienced Cost-related Access Problems to Care in Past Year *</a:t>
            </a:r>
            <a:br>
              <a:rPr lang="en-US" sz="2200" dirty="0" smtClean="0"/>
            </a:br>
            <a:r>
              <a:rPr lang="en-US" sz="1000" b="0" dirty="0" smtClean="0"/>
              <a:t/>
            </a:r>
            <a:br>
              <a:rPr lang="en-US" sz="1000" b="0" dirty="0" smtClean="0"/>
            </a:br>
            <a:r>
              <a:rPr lang="en-US" sz="1800" b="0" i="1" dirty="0" smtClean="0"/>
              <a:t>Percent (%) who had to forgo care because of cost</a:t>
            </a:r>
            <a:endParaRPr lang="en-US" sz="2000" b="0" i="1" dirty="0"/>
          </a:p>
        </p:txBody>
      </p:sp>
    </p:spTree>
    <p:extLst>
      <p:ext uri="{BB962C8B-B14F-4D97-AF65-F5344CB8AC3E}">
        <p14:creationId xmlns:p14="http://schemas.microsoft.com/office/powerpoint/2010/main" val="334798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p:cNvGraphicFramePr>
            <a:graphicFrameLocks noGrp="1"/>
          </p:cNvGraphicFramePr>
          <p:nvPr>
            <p:ph type="chart" sz="quarter" idx="19"/>
            <p:extLst>
              <p:ext uri="{D42A27DB-BD31-4B8C-83A1-F6EECF244321}">
                <p14:modId xmlns:p14="http://schemas.microsoft.com/office/powerpoint/2010/main" val="1684967620"/>
              </p:ext>
            </p:extLst>
          </p:nvPr>
        </p:nvGraphicFramePr>
        <p:xfrm>
          <a:off x="627063" y="1346200"/>
          <a:ext cx="8091487" cy="440848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21"/>
          </p:nvPr>
        </p:nvSpPr>
        <p:spPr/>
        <p:txBody>
          <a:bodyPr/>
          <a:lstStyle/>
          <a:p>
            <a:r>
              <a:rPr lang="en-US" smtClean="0"/>
              <a:t>Source: 2017 Commonwealth Fund International Health Policy Survey of Older Adults</a:t>
            </a:r>
          </a:p>
          <a:p>
            <a:r>
              <a:rPr lang="en-US" smtClean="0"/>
              <a:t>Definition: Had out-of-pocket medical expenses of $2,000 or more in the past year</a:t>
            </a:r>
            <a:endParaRPr lang="en-US" dirty="0"/>
          </a:p>
        </p:txBody>
      </p:sp>
      <p:sp>
        <p:nvSpPr>
          <p:cNvPr id="2" name="Subtitle 1"/>
          <p:cNvSpPr>
            <a:spLocks noGrp="1"/>
          </p:cNvSpPr>
          <p:nvPr>
            <p:ph type="subTitle" idx="1"/>
          </p:nvPr>
        </p:nvSpPr>
        <p:spPr/>
        <p:txBody>
          <a:bodyPr/>
          <a:lstStyle/>
          <a:p>
            <a:r>
              <a:rPr lang="en-US" dirty="0" smtClean="0"/>
              <a:t>AFFORDABILITY &amp; COST-RELATED ACCESS BARRIERS</a:t>
            </a:r>
            <a:endParaRPr lang="en-US" dirty="0"/>
          </a:p>
        </p:txBody>
      </p:sp>
      <p:sp>
        <p:nvSpPr>
          <p:cNvPr id="5" name="Title 4"/>
          <p:cNvSpPr>
            <a:spLocks noGrp="1"/>
          </p:cNvSpPr>
          <p:nvPr>
            <p:ph type="ctrTitle"/>
          </p:nvPr>
        </p:nvSpPr>
        <p:spPr/>
        <p:txBody>
          <a:bodyPr>
            <a:normAutofit/>
          </a:bodyPr>
          <a:lstStyle/>
          <a:p>
            <a:r>
              <a:rPr lang="en-US" sz="2200" dirty="0" smtClean="0"/>
              <a:t>Older Adults Facing High Out-of-pocket Costs in the Past Year ($2,000 or More)</a:t>
            </a:r>
            <a:br>
              <a:rPr lang="en-US" sz="2200" dirty="0" smtClean="0"/>
            </a:br>
            <a:r>
              <a:rPr lang="en-US" sz="1000" b="0" dirty="0"/>
              <a:t/>
            </a:r>
            <a:br>
              <a:rPr lang="en-US" sz="1000" b="0" dirty="0"/>
            </a:br>
            <a:r>
              <a:rPr lang="en-US" sz="1800" b="0" i="1" dirty="0" smtClean="0"/>
              <a:t>Percent (%)</a:t>
            </a:r>
            <a:endParaRPr lang="en-US" sz="1800" b="0" i="1" dirty="0"/>
          </a:p>
        </p:txBody>
      </p:sp>
    </p:spTree>
    <p:extLst>
      <p:ext uri="{BB962C8B-B14F-4D97-AF65-F5344CB8AC3E}">
        <p14:creationId xmlns:p14="http://schemas.microsoft.com/office/powerpoint/2010/main" val="3447375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1"/>
          </p:nvPr>
        </p:nvSpPr>
        <p:spPr/>
        <p:txBody>
          <a:bodyPr>
            <a:normAutofit fontScale="92500" lnSpcReduction="10000"/>
          </a:bodyPr>
          <a:lstStyle/>
          <a:p>
            <a:r>
              <a:rPr lang="en-US" dirty="0"/>
              <a:t>Source: 2017 Commonwealth Fund International Health Policy Survey of Older Adults</a:t>
            </a:r>
          </a:p>
          <a:p>
            <a:r>
              <a:rPr lang="en-US" dirty="0"/>
              <a:t>Definition: Older adults with functional limitations who did not receive the help they needed with their functional limitations due to cost.</a:t>
            </a:r>
          </a:p>
          <a:p>
            <a:r>
              <a:rPr lang="en-US" dirty="0"/>
              <a:t>Population: Older adults with functional limitations (because of a health problem needs someone to help them with housework, preparing meals, managing daily medications or shopping). </a:t>
            </a:r>
          </a:p>
          <a:p>
            <a:r>
              <a:rPr lang="en-US" dirty="0"/>
              <a:t>Data not shown: Germany, New Zealand and Norway excluded due to small sample size (&lt;100 respondents).</a:t>
            </a:r>
          </a:p>
        </p:txBody>
      </p:sp>
      <p:sp>
        <p:nvSpPr>
          <p:cNvPr id="2" name="Subtitle 1"/>
          <p:cNvSpPr>
            <a:spLocks noGrp="1"/>
          </p:cNvSpPr>
          <p:nvPr>
            <p:ph type="subTitle" idx="1"/>
          </p:nvPr>
        </p:nvSpPr>
        <p:spPr/>
        <p:txBody>
          <a:bodyPr/>
          <a:lstStyle/>
          <a:p>
            <a:r>
              <a:rPr lang="en-US" dirty="0"/>
              <a:t>AFFORDABILITY &amp; COST-RELATED ACCESS </a:t>
            </a:r>
            <a:r>
              <a:rPr lang="en-US" dirty="0" smtClean="0"/>
              <a:t>BARRIERS</a:t>
            </a:r>
            <a:endParaRPr lang="en-US" dirty="0"/>
          </a:p>
        </p:txBody>
      </p:sp>
      <p:sp>
        <p:nvSpPr>
          <p:cNvPr id="5" name="Title 4"/>
          <p:cNvSpPr>
            <a:spLocks noGrp="1"/>
          </p:cNvSpPr>
          <p:nvPr>
            <p:ph type="ctrTitle"/>
          </p:nvPr>
        </p:nvSpPr>
        <p:spPr/>
        <p:txBody>
          <a:bodyPr>
            <a:normAutofit/>
          </a:bodyPr>
          <a:lstStyle/>
          <a:p>
            <a:r>
              <a:rPr lang="en-US" sz="2400" dirty="0"/>
              <a:t>Older Adults Who Did Not Receive Needed Help with Activities of Daily Living Because of Cost</a:t>
            </a:r>
          </a:p>
        </p:txBody>
      </p:sp>
      <p:sp>
        <p:nvSpPr>
          <p:cNvPr id="13" name="TextBox 12"/>
          <p:cNvSpPr txBox="1"/>
          <p:nvPr/>
        </p:nvSpPr>
        <p:spPr>
          <a:xfrm>
            <a:off x="472913" y="3309917"/>
            <a:ext cx="2402638" cy="1477328"/>
          </a:xfrm>
          <a:prstGeom prst="rect">
            <a:avLst/>
          </a:prstGeom>
          <a:noFill/>
        </p:spPr>
        <p:txBody>
          <a:bodyPr wrap="square" rtlCol="0">
            <a:spAutoFit/>
          </a:bodyPr>
          <a:lstStyle/>
          <a:p>
            <a:r>
              <a:rPr lang="en-US" sz="1800" b="1" dirty="0" smtClean="0">
                <a:solidFill>
                  <a:schemeClr val="tx2"/>
                </a:solidFill>
              </a:rPr>
              <a:t>SWE</a:t>
            </a:r>
          </a:p>
          <a:p>
            <a:r>
              <a:rPr lang="en-US" sz="1800" b="1" dirty="0" smtClean="0">
                <a:solidFill>
                  <a:schemeClr val="tx2"/>
                </a:solidFill>
              </a:rPr>
              <a:t>FR</a:t>
            </a:r>
          </a:p>
          <a:p>
            <a:r>
              <a:rPr lang="en-US" sz="1800" b="1" dirty="0" smtClean="0">
                <a:solidFill>
                  <a:schemeClr val="tx2"/>
                </a:solidFill>
              </a:rPr>
              <a:t>NET</a:t>
            </a:r>
          </a:p>
          <a:p>
            <a:r>
              <a:rPr lang="en-US" sz="1800" b="1" dirty="0" smtClean="0">
                <a:solidFill>
                  <a:schemeClr val="tx2"/>
                </a:solidFill>
              </a:rPr>
              <a:t>UK</a:t>
            </a:r>
          </a:p>
          <a:p>
            <a:r>
              <a:rPr lang="en-US" sz="1800" b="1" dirty="0" smtClean="0">
                <a:solidFill>
                  <a:schemeClr val="tx2"/>
                </a:solidFill>
              </a:rPr>
              <a:t>SWIZ</a:t>
            </a:r>
            <a:endParaRPr lang="en-US" sz="1800" b="1" dirty="0">
              <a:solidFill>
                <a:schemeClr val="tx2"/>
              </a:solidFill>
            </a:endParaRPr>
          </a:p>
        </p:txBody>
      </p:sp>
      <p:sp>
        <p:nvSpPr>
          <p:cNvPr id="15" name="TextBox 14"/>
          <p:cNvSpPr txBox="1"/>
          <p:nvPr/>
        </p:nvSpPr>
        <p:spPr>
          <a:xfrm>
            <a:off x="6315910" y="2030476"/>
            <a:ext cx="2402638" cy="923330"/>
          </a:xfrm>
          <a:prstGeom prst="rect">
            <a:avLst/>
          </a:prstGeom>
          <a:noFill/>
        </p:spPr>
        <p:txBody>
          <a:bodyPr wrap="square" rtlCol="0">
            <a:spAutoFit/>
          </a:bodyPr>
          <a:lstStyle/>
          <a:p>
            <a:pPr algn="r"/>
            <a:r>
              <a:rPr lang="en-US" sz="1800" b="1" dirty="0" smtClean="0">
                <a:solidFill>
                  <a:schemeClr val="accent4"/>
                </a:solidFill>
              </a:rPr>
              <a:t>CAN*</a:t>
            </a:r>
          </a:p>
          <a:p>
            <a:pPr algn="r"/>
            <a:r>
              <a:rPr lang="en-US" sz="1800" b="1" dirty="0" smtClean="0">
                <a:solidFill>
                  <a:schemeClr val="accent4"/>
                </a:solidFill>
              </a:rPr>
              <a:t>AUS</a:t>
            </a:r>
          </a:p>
          <a:p>
            <a:pPr algn="r"/>
            <a:r>
              <a:rPr lang="en-US" sz="1800" b="1" dirty="0" smtClean="0">
                <a:solidFill>
                  <a:schemeClr val="accent4"/>
                </a:solidFill>
              </a:rPr>
              <a:t>US</a:t>
            </a:r>
            <a:endParaRPr lang="en-US" sz="1800" b="1" dirty="0">
              <a:solidFill>
                <a:schemeClr val="accent4"/>
              </a:solidFill>
            </a:endParaRPr>
          </a:p>
        </p:txBody>
      </p:sp>
      <p:pic>
        <p:nvPicPr>
          <p:cNvPr id="18" name="Picture 17"/>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2569465" y="1645920"/>
            <a:ext cx="3984023" cy="3986784"/>
          </a:xfrm>
          <a:prstGeom prst="ellipse">
            <a:avLst/>
          </a:prstGeom>
        </p:spPr>
      </p:pic>
      <p:sp>
        <p:nvSpPr>
          <p:cNvPr id="20" name="Oval 19"/>
          <p:cNvSpPr/>
          <p:nvPr/>
        </p:nvSpPr>
        <p:spPr>
          <a:xfrm>
            <a:off x="5766146" y="1395307"/>
            <a:ext cx="2304288" cy="2304288"/>
          </a:xfrm>
          <a:prstGeom prst="ellipse">
            <a:avLst/>
          </a:prstGeom>
          <a:solidFill>
            <a:schemeClr val="accent4">
              <a:alpha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6343293" y="2002836"/>
            <a:ext cx="1416424" cy="707886"/>
          </a:xfrm>
          <a:prstGeom prst="rect">
            <a:avLst/>
          </a:prstGeom>
          <a:noFill/>
        </p:spPr>
        <p:txBody>
          <a:bodyPr wrap="square" rtlCol="0">
            <a:spAutoFit/>
          </a:bodyPr>
          <a:lstStyle/>
          <a:p>
            <a:r>
              <a:rPr lang="en-US" sz="4000" b="1" smtClean="0">
                <a:solidFill>
                  <a:schemeClr val="bg1"/>
                </a:solidFill>
                <a:latin typeface="+mj-lt"/>
              </a:rPr>
              <a:t>20</a:t>
            </a:r>
            <a:r>
              <a:rPr lang="en-US" sz="4000" b="1" dirty="0" smtClean="0">
                <a:solidFill>
                  <a:schemeClr val="bg1"/>
                </a:solidFill>
                <a:latin typeface="+mj-lt"/>
              </a:rPr>
              <a:t>%</a:t>
            </a:r>
            <a:endParaRPr lang="en-US" sz="4000" b="1" dirty="0">
              <a:solidFill>
                <a:schemeClr val="bg1"/>
              </a:solidFill>
              <a:latin typeface="+mj-lt"/>
            </a:endParaRPr>
          </a:p>
        </p:txBody>
      </p:sp>
      <p:sp>
        <p:nvSpPr>
          <p:cNvPr id="22" name="TextBox 21"/>
          <p:cNvSpPr txBox="1"/>
          <p:nvPr/>
        </p:nvSpPr>
        <p:spPr>
          <a:xfrm>
            <a:off x="6059990" y="2569966"/>
            <a:ext cx="1837862" cy="692497"/>
          </a:xfrm>
          <a:prstGeom prst="rect">
            <a:avLst/>
          </a:prstGeom>
          <a:noFill/>
        </p:spPr>
        <p:txBody>
          <a:bodyPr wrap="square" rtlCol="0">
            <a:spAutoFit/>
          </a:bodyPr>
          <a:lstStyle/>
          <a:p>
            <a:pPr algn="ctr">
              <a:spcAft>
                <a:spcPts val="600"/>
              </a:spcAft>
            </a:pPr>
            <a:r>
              <a:rPr lang="en-US" sz="2000" b="1" dirty="0" smtClean="0">
                <a:solidFill>
                  <a:schemeClr val="bg1"/>
                </a:solidFill>
              </a:rPr>
              <a:t>OR MORE</a:t>
            </a:r>
          </a:p>
          <a:p>
            <a:pPr algn="ctr"/>
            <a:r>
              <a:rPr lang="en-US" sz="1400" dirty="0" smtClean="0">
                <a:solidFill>
                  <a:schemeClr val="bg1"/>
                </a:solidFill>
              </a:rPr>
              <a:t>*19%</a:t>
            </a:r>
            <a:endParaRPr lang="en-US" sz="1400" dirty="0">
              <a:solidFill>
                <a:schemeClr val="bg1"/>
              </a:solidFill>
            </a:endParaRPr>
          </a:p>
        </p:txBody>
      </p:sp>
      <p:sp>
        <p:nvSpPr>
          <p:cNvPr id="23" name="Oval 22"/>
          <p:cNvSpPr>
            <a:spLocks noChangeAspect="1"/>
          </p:cNvSpPr>
          <p:nvPr/>
        </p:nvSpPr>
        <p:spPr>
          <a:xfrm>
            <a:off x="1219349" y="3234765"/>
            <a:ext cx="1627632" cy="1627632"/>
          </a:xfrm>
          <a:prstGeom prst="ellipse">
            <a:avLst/>
          </a:prstGeom>
          <a:solidFill>
            <a:schemeClr val="accent1">
              <a:alpha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1430557" y="3508448"/>
            <a:ext cx="1416424" cy="707886"/>
          </a:xfrm>
          <a:prstGeom prst="rect">
            <a:avLst/>
          </a:prstGeom>
          <a:noFill/>
        </p:spPr>
        <p:txBody>
          <a:bodyPr wrap="square" rtlCol="0">
            <a:spAutoFit/>
          </a:bodyPr>
          <a:lstStyle/>
          <a:p>
            <a:r>
              <a:rPr lang="en-US" sz="4000" b="1" dirty="0" smtClean="0">
                <a:solidFill>
                  <a:schemeClr val="bg1"/>
                </a:solidFill>
                <a:latin typeface="+mj-lt"/>
              </a:rPr>
              <a:t>10%</a:t>
            </a:r>
            <a:endParaRPr lang="en-US" sz="4000" b="1" dirty="0">
              <a:solidFill>
                <a:schemeClr val="bg1"/>
              </a:solidFill>
              <a:latin typeface="+mj-lt"/>
            </a:endParaRPr>
          </a:p>
        </p:txBody>
      </p:sp>
      <p:sp>
        <p:nvSpPr>
          <p:cNvPr id="25" name="TextBox 24"/>
          <p:cNvSpPr txBox="1"/>
          <p:nvPr/>
        </p:nvSpPr>
        <p:spPr>
          <a:xfrm>
            <a:off x="1430557" y="4070158"/>
            <a:ext cx="1837862" cy="400110"/>
          </a:xfrm>
          <a:prstGeom prst="rect">
            <a:avLst/>
          </a:prstGeom>
          <a:noFill/>
        </p:spPr>
        <p:txBody>
          <a:bodyPr wrap="square" rtlCol="0">
            <a:spAutoFit/>
          </a:bodyPr>
          <a:lstStyle/>
          <a:p>
            <a:r>
              <a:rPr lang="en-US" sz="2000" b="1" dirty="0" smtClean="0">
                <a:solidFill>
                  <a:schemeClr val="bg1"/>
                </a:solidFill>
              </a:rPr>
              <a:t>OR LESS</a:t>
            </a:r>
            <a:endParaRPr lang="en-US" sz="2000" b="1" dirty="0">
              <a:solidFill>
                <a:schemeClr val="bg1"/>
              </a:solidFill>
            </a:endParaRPr>
          </a:p>
        </p:txBody>
      </p:sp>
      <p:cxnSp>
        <p:nvCxnSpPr>
          <p:cNvPr id="19" name="Straight Connector 18"/>
          <p:cNvCxnSpPr/>
          <p:nvPr/>
        </p:nvCxnSpPr>
        <p:spPr>
          <a:xfrm>
            <a:off x="926677" y="3106107"/>
            <a:ext cx="475310" cy="40761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973777" y="4611475"/>
            <a:ext cx="506553" cy="37215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7934325" y="1699589"/>
            <a:ext cx="514350" cy="330887"/>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684" y="2953806"/>
            <a:ext cx="550050" cy="215586"/>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6345187" y="1824996"/>
            <a:ext cx="1010213" cy="400110"/>
          </a:xfrm>
          <a:prstGeom prst="rect">
            <a:avLst/>
          </a:prstGeom>
        </p:spPr>
        <p:txBody>
          <a:bodyPr wrap="none">
            <a:spAutoFit/>
          </a:bodyPr>
          <a:lstStyle/>
          <a:p>
            <a:r>
              <a:rPr lang="en-US" sz="2000" b="1" dirty="0" smtClean="0">
                <a:solidFill>
                  <a:schemeClr val="bg1"/>
                </a:solidFill>
              </a:rPr>
              <a:t>ABOUT</a:t>
            </a:r>
            <a:endParaRPr lang="en-US" sz="2000" dirty="0"/>
          </a:p>
        </p:txBody>
      </p:sp>
    </p:spTree>
    <p:extLst>
      <p:ext uri="{BB962C8B-B14F-4D97-AF65-F5344CB8AC3E}">
        <p14:creationId xmlns:p14="http://schemas.microsoft.com/office/powerpoint/2010/main" val="380115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4000" dirty="0" smtClean="0"/>
              <a:t>Timeliness of Care</a:t>
            </a:r>
            <a:endParaRPr lang="en-US" sz="4000" dirty="0"/>
          </a:p>
        </p:txBody>
      </p:sp>
      <p:sp>
        <p:nvSpPr>
          <p:cNvPr id="3" name="Subtitle 2"/>
          <p:cNvSpPr>
            <a:spLocks noGrp="1"/>
          </p:cNvSpPr>
          <p:nvPr>
            <p:ph type="subTitle" idx="1"/>
          </p:nvPr>
        </p:nvSpPr>
        <p:spPr/>
        <p:txBody>
          <a:bodyPr/>
          <a:lstStyle/>
          <a:p>
            <a:r>
              <a:rPr lang="en-US" smtClean="0"/>
              <a:t>2017 INTERNATIONAL HEALTH POLICY SURVEY OF OLDER ADULTS</a:t>
            </a:r>
            <a:endParaRPr lang="en-US" dirty="0"/>
          </a:p>
        </p:txBody>
      </p:sp>
    </p:spTree>
    <p:extLst>
      <p:ext uri="{BB962C8B-B14F-4D97-AF65-F5344CB8AC3E}">
        <p14:creationId xmlns:p14="http://schemas.microsoft.com/office/powerpoint/2010/main" val="2372468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5046" r="5046"/>
          <a:stretch/>
        </p:blipFill>
        <p:spPr>
          <a:xfrm>
            <a:off x="286871" y="1665836"/>
            <a:ext cx="8431677" cy="4179702"/>
          </a:xfrm>
          <a:prstGeom prst="rect">
            <a:avLst/>
          </a:prstGeom>
        </p:spPr>
      </p:pic>
      <p:sp>
        <p:nvSpPr>
          <p:cNvPr id="3" name="Text Placeholder 2"/>
          <p:cNvSpPr>
            <a:spLocks noGrp="1"/>
          </p:cNvSpPr>
          <p:nvPr>
            <p:ph type="body" sz="quarter" idx="21"/>
          </p:nvPr>
        </p:nvSpPr>
        <p:spPr/>
        <p:txBody>
          <a:bodyPr/>
          <a:lstStyle/>
          <a:p>
            <a:r>
              <a:rPr lang="en-US" smtClean="0"/>
              <a:t>Source: 2017 Commonwealth Fund International Health Policy Survey of Older Adults</a:t>
            </a:r>
          </a:p>
          <a:p>
            <a:r>
              <a:rPr lang="en-US" smtClean="0"/>
              <a:t>Definition: Did not always or often hear from regular doctor on same day, when contacted doctor with a medical concern. Possible responses: “always,” “often,” “sometimes,” and “rarely or never”.</a:t>
            </a:r>
          </a:p>
          <a:p>
            <a:r>
              <a:rPr lang="en-US" smtClean="0"/>
              <a:t>Population: Excluding adults who did not report having a regular doctor or place of care and who never tried to contact their doctor.</a:t>
            </a:r>
            <a:endParaRPr lang="en-US" dirty="0"/>
          </a:p>
        </p:txBody>
      </p:sp>
      <p:sp>
        <p:nvSpPr>
          <p:cNvPr id="2" name="Subtitle 1"/>
          <p:cNvSpPr>
            <a:spLocks noGrp="1"/>
          </p:cNvSpPr>
          <p:nvPr>
            <p:ph type="subTitle" idx="1"/>
          </p:nvPr>
        </p:nvSpPr>
        <p:spPr/>
        <p:txBody>
          <a:bodyPr/>
          <a:lstStyle/>
          <a:p>
            <a:r>
              <a:rPr lang="en-US" dirty="0" smtClean="0"/>
              <a:t>TIMELINESS OF CARE</a:t>
            </a:r>
            <a:endParaRPr lang="en-US" dirty="0"/>
          </a:p>
        </p:txBody>
      </p:sp>
      <p:sp>
        <p:nvSpPr>
          <p:cNvPr id="4" name="Title 3"/>
          <p:cNvSpPr>
            <a:spLocks noGrp="1"/>
          </p:cNvSpPr>
          <p:nvPr>
            <p:ph type="ctrTitle"/>
          </p:nvPr>
        </p:nvSpPr>
        <p:spPr/>
        <p:txBody>
          <a:bodyPr>
            <a:noAutofit/>
          </a:bodyPr>
          <a:lstStyle/>
          <a:p>
            <a:r>
              <a:rPr lang="en-US" sz="2200" dirty="0" smtClean="0"/>
              <a:t>Older Adults Reporting They Often/Always Did Not Hear Back From Regular Doctor on Same Day, When Contacted with a Medical Concern</a:t>
            </a:r>
            <a:br>
              <a:rPr lang="en-US" sz="2200" dirty="0" smtClean="0"/>
            </a:br>
            <a:r>
              <a:rPr lang="en-US" sz="1000" dirty="0"/>
              <a:t/>
            </a:r>
            <a:br>
              <a:rPr lang="en-US" sz="1000" dirty="0"/>
            </a:br>
            <a:r>
              <a:rPr lang="en-US" sz="1800" b="0" i="1" dirty="0" smtClean="0"/>
              <a:t>Percent (%)</a:t>
            </a:r>
            <a:endParaRPr lang="en-US" sz="1800" b="0" i="1" dirty="0"/>
          </a:p>
        </p:txBody>
      </p:sp>
      <p:graphicFrame>
        <p:nvGraphicFramePr>
          <p:cNvPr id="15" name="Chart Placeholder 7"/>
          <p:cNvGraphicFramePr>
            <a:graphicFrameLocks noGrp="1"/>
          </p:cNvGraphicFramePr>
          <p:nvPr>
            <p:ph type="chart" sz="quarter" idx="19"/>
            <p:extLst>
              <p:ext uri="{D42A27DB-BD31-4B8C-83A1-F6EECF244321}">
                <p14:modId xmlns:p14="http://schemas.microsoft.com/office/powerpoint/2010/main" val="2036520263"/>
              </p:ext>
            </p:extLst>
          </p:nvPr>
        </p:nvGraphicFramePr>
        <p:xfrm>
          <a:off x="627061" y="1822244"/>
          <a:ext cx="8091487" cy="40544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00273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p:cNvPicPr>
            <a:picLocks noChangeAspect="1" noChangeArrowheads="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t="1032" r="1853" b="15977"/>
          <a:stretch/>
        </p:blipFill>
        <p:spPr bwMode="auto">
          <a:xfrm>
            <a:off x="1297171" y="1708448"/>
            <a:ext cx="7421377" cy="4167812"/>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21"/>
          </p:nvPr>
        </p:nvSpPr>
        <p:spPr/>
        <p:txBody>
          <a:bodyPr/>
          <a:lstStyle/>
          <a:p>
            <a:r>
              <a:rPr lang="en-US" smtClean="0"/>
              <a:t>Source: 2017 Commonwealth Fund International Health Policy Survey of Older Adults</a:t>
            </a:r>
          </a:p>
          <a:p>
            <a:r>
              <a:rPr lang="en-US" smtClean="0"/>
              <a:t>Long wait time: Waited six days or more for an appointment to see someone when sick.</a:t>
            </a:r>
          </a:p>
          <a:p>
            <a:r>
              <a:rPr lang="en-US" smtClean="0"/>
              <a:t>Population: Excludes adults who did not need to make an appointment.</a:t>
            </a:r>
            <a:endParaRPr lang="en-US" dirty="0"/>
          </a:p>
        </p:txBody>
      </p:sp>
      <p:sp>
        <p:nvSpPr>
          <p:cNvPr id="7" name="Subtitle 6"/>
          <p:cNvSpPr>
            <a:spLocks noGrp="1"/>
          </p:cNvSpPr>
          <p:nvPr>
            <p:ph type="subTitle" idx="1"/>
          </p:nvPr>
        </p:nvSpPr>
        <p:spPr/>
        <p:txBody>
          <a:bodyPr/>
          <a:lstStyle/>
          <a:p>
            <a:r>
              <a:rPr lang="en-US" smtClean="0"/>
              <a:t>TIMELINESS OF CARE</a:t>
            </a:r>
            <a:endParaRPr lang="en-US" dirty="0"/>
          </a:p>
        </p:txBody>
      </p:sp>
      <p:sp>
        <p:nvSpPr>
          <p:cNvPr id="5" name="Title 4"/>
          <p:cNvSpPr>
            <a:spLocks noGrp="1"/>
          </p:cNvSpPr>
          <p:nvPr>
            <p:ph type="ctrTitle"/>
          </p:nvPr>
        </p:nvSpPr>
        <p:spPr/>
        <p:txBody>
          <a:bodyPr>
            <a:normAutofit/>
          </a:bodyPr>
          <a:lstStyle/>
          <a:p>
            <a:r>
              <a:rPr lang="en-US" sz="2200" dirty="0" smtClean="0"/>
              <a:t>Older Adults Who Waited 6 days or More for an Appointment</a:t>
            </a:r>
            <a:br>
              <a:rPr lang="en-US" sz="2200" dirty="0" smtClean="0"/>
            </a:br>
            <a:r>
              <a:rPr lang="en-US" sz="1000" b="0" dirty="0" smtClean="0"/>
              <a:t/>
            </a:r>
            <a:br>
              <a:rPr lang="en-US" sz="1000" b="0" dirty="0" smtClean="0"/>
            </a:br>
            <a:r>
              <a:rPr lang="en-US" sz="1800" b="0" i="1" dirty="0" smtClean="0"/>
              <a:t>Percent (%)</a:t>
            </a:r>
            <a:endParaRPr lang="en-US" sz="1800" b="0" i="1" dirty="0"/>
          </a:p>
        </p:txBody>
      </p:sp>
      <p:sp>
        <p:nvSpPr>
          <p:cNvPr id="10" name="Rectangle 9"/>
          <p:cNvSpPr/>
          <p:nvPr/>
        </p:nvSpPr>
        <p:spPr>
          <a:xfrm>
            <a:off x="1297168" y="1708448"/>
            <a:ext cx="7421379" cy="4176672"/>
          </a:xfrm>
          <a:prstGeom prst="rect">
            <a:avLst/>
          </a:prstGeom>
          <a:gradFill>
            <a:gsLst>
              <a:gs pos="100000">
                <a:schemeClr val="bg1"/>
              </a:gs>
              <a:gs pos="0">
                <a:schemeClr val="bg1">
                  <a:alpha val="33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7" name="Chart Placeholder 7"/>
          <p:cNvGraphicFramePr>
            <a:graphicFrameLocks noGrp="1"/>
          </p:cNvGraphicFramePr>
          <p:nvPr>
            <p:ph type="chart" sz="quarter" idx="19"/>
            <p:extLst/>
          </p:nvPr>
        </p:nvGraphicFramePr>
        <p:xfrm>
          <a:off x="627063" y="1699588"/>
          <a:ext cx="8091487" cy="40550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69977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10902" t="3415" r="23098"/>
          <a:stretch/>
        </p:blipFill>
        <p:spPr>
          <a:xfrm>
            <a:off x="1235946" y="1590261"/>
            <a:ext cx="7482602" cy="4231422"/>
          </a:xfrm>
          <a:prstGeom prst="rect">
            <a:avLst/>
          </a:prstGeom>
        </p:spPr>
      </p:pic>
      <p:sp>
        <p:nvSpPr>
          <p:cNvPr id="3" name="Text Placeholder 2"/>
          <p:cNvSpPr>
            <a:spLocks noGrp="1"/>
          </p:cNvSpPr>
          <p:nvPr>
            <p:ph type="body" sz="quarter" idx="21"/>
          </p:nvPr>
        </p:nvSpPr>
        <p:spPr/>
        <p:txBody>
          <a:bodyPr/>
          <a:lstStyle/>
          <a:p>
            <a:r>
              <a:rPr lang="en-US" smtClean="0"/>
              <a:t>Source: 2017 Commonwealth Fund International Health Policy Survey of Older Adults</a:t>
            </a:r>
          </a:p>
          <a:p>
            <a:r>
              <a:rPr lang="en-US" smtClean="0"/>
              <a:t>Definition: “Somewhat” or “very difficult” to get after-hours care.</a:t>
            </a:r>
          </a:p>
          <a:p>
            <a:r>
              <a:rPr lang="en-US" smtClean="0"/>
              <a:t>Population: Excludes adults who did not need after-hours care.</a:t>
            </a:r>
          </a:p>
          <a:p>
            <a:r>
              <a:rPr lang="en-US" smtClean="0"/>
              <a:t>ED, Emergency Department.</a:t>
            </a:r>
            <a:endParaRPr lang="en-US" dirty="0"/>
          </a:p>
        </p:txBody>
      </p:sp>
      <p:sp>
        <p:nvSpPr>
          <p:cNvPr id="2" name="Subtitle 1"/>
          <p:cNvSpPr>
            <a:spLocks noGrp="1"/>
          </p:cNvSpPr>
          <p:nvPr>
            <p:ph type="subTitle" idx="1"/>
          </p:nvPr>
        </p:nvSpPr>
        <p:spPr/>
        <p:txBody>
          <a:bodyPr/>
          <a:lstStyle/>
          <a:p>
            <a:r>
              <a:rPr lang="en-US" smtClean="0"/>
              <a:t>TIMELINESS OF CARE</a:t>
            </a:r>
            <a:endParaRPr lang="en-US" dirty="0"/>
          </a:p>
        </p:txBody>
      </p:sp>
      <p:sp>
        <p:nvSpPr>
          <p:cNvPr id="5" name="Title 4"/>
          <p:cNvSpPr>
            <a:spLocks noGrp="1"/>
          </p:cNvSpPr>
          <p:nvPr>
            <p:ph type="ctrTitle"/>
          </p:nvPr>
        </p:nvSpPr>
        <p:spPr/>
        <p:txBody>
          <a:bodyPr>
            <a:normAutofit/>
          </a:bodyPr>
          <a:lstStyle/>
          <a:p>
            <a:r>
              <a:rPr lang="en-US" sz="2200" dirty="0" smtClean="0"/>
              <a:t>Older Adults Who Had Difficulty Getting After-hours Care Without Going to the ED</a:t>
            </a:r>
            <a:br>
              <a:rPr lang="en-US" sz="2200" dirty="0" smtClean="0"/>
            </a:br>
            <a:r>
              <a:rPr lang="en-US" sz="1000" b="0" dirty="0"/>
              <a:t/>
            </a:r>
            <a:br>
              <a:rPr lang="en-US" sz="1000" b="0" dirty="0"/>
            </a:br>
            <a:r>
              <a:rPr lang="en-US" sz="1800" b="0" i="1" dirty="0" smtClean="0"/>
              <a:t>Percent (%)</a:t>
            </a:r>
            <a:endParaRPr lang="en-US" sz="1800" b="0" i="1" dirty="0"/>
          </a:p>
        </p:txBody>
      </p:sp>
      <p:sp>
        <p:nvSpPr>
          <p:cNvPr id="8" name="Rectangle 7"/>
          <p:cNvSpPr/>
          <p:nvPr/>
        </p:nvSpPr>
        <p:spPr>
          <a:xfrm>
            <a:off x="1235944" y="1510748"/>
            <a:ext cx="7590004" cy="4326838"/>
          </a:xfrm>
          <a:prstGeom prst="rect">
            <a:avLst/>
          </a:prstGeom>
          <a:gradFill>
            <a:gsLst>
              <a:gs pos="100000">
                <a:schemeClr val="bg1"/>
              </a:gs>
              <a:gs pos="54000">
                <a:srgbClr val="FFFFFF"/>
              </a:gs>
              <a:gs pos="0">
                <a:schemeClr val="bg1">
                  <a:alpha val="33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1" name="Chart Placeholder 7"/>
          <p:cNvGraphicFramePr>
            <a:graphicFrameLocks noGrp="1"/>
          </p:cNvGraphicFramePr>
          <p:nvPr>
            <p:ph type="chart" sz="quarter" idx="19"/>
            <p:extLst>
              <p:ext uri="{D42A27DB-BD31-4B8C-83A1-F6EECF244321}">
                <p14:modId xmlns:p14="http://schemas.microsoft.com/office/powerpoint/2010/main" val="2133432757"/>
              </p:ext>
            </p:extLst>
          </p:nvPr>
        </p:nvGraphicFramePr>
        <p:xfrm>
          <a:off x="627063" y="1561171"/>
          <a:ext cx="8091487" cy="41712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92566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2775" y="1181100"/>
            <a:ext cx="8531225" cy="4749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AutoShape 2" descr="Image result for frail elderl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ea typeface="MS PGothic" pitchFamily="34" charset="-128"/>
            </a:endParaRPr>
          </a:p>
        </p:txBody>
      </p:sp>
      <p:sp>
        <p:nvSpPr>
          <p:cNvPr id="4" name="AutoShape 4" descr="Image result for frail elderl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ea typeface="MS PGothic" pitchFamily="34" charset="-128"/>
            </a:endParaRPr>
          </a:p>
        </p:txBody>
      </p:sp>
      <p:pic>
        <p:nvPicPr>
          <p:cNvPr id="3074" name="Picture 2" descr="http://staff.nhsforthvalley.com/wp-content/uploads/sites/2/2013/12/ONE-STOP-SERVICE-FRAIL-ELDERLY-1024x68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176747" y="1386945"/>
            <a:ext cx="3369734" cy="54710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50899" y="1386945"/>
            <a:ext cx="4152901" cy="4216399"/>
          </a:xfrm>
          <a:prstGeom prst="rect">
            <a:avLst/>
          </a:prstGeom>
          <a:noFill/>
        </p:spPr>
        <p:txBody>
          <a:bodyPr wrap="square" lIns="0" tIns="0" rIns="0" bIns="0" rtlCol="0">
            <a:noAutofit/>
          </a:bodyPr>
          <a:lstStyle/>
          <a:p>
            <a:pPr>
              <a:spcAft>
                <a:spcPts val="1400"/>
              </a:spcAft>
            </a:pPr>
            <a:r>
              <a:rPr lang="en-US" sz="2000" b="1" dirty="0" smtClean="0">
                <a:solidFill>
                  <a:prstClr val="white"/>
                </a:solidFill>
                <a:ea typeface="Lato" panose="020F0502020204030203" pitchFamily="34" charset="0"/>
                <a:cs typeface="Lato" panose="020F0502020204030203" pitchFamily="34" charset="0"/>
              </a:rPr>
              <a:t>Margaret </a:t>
            </a:r>
            <a:r>
              <a:rPr lang="en-US" sz="2000" b="1" dirty="0">
                <a:solidFill>
                  <a:prstClr val="white"/>
                </a:solidFill>
                <a:ea typeface="Lato" panose="020F0502020204030203" pitchFamily="34" charset="0"/>
                <a:cs typeface="Lato" panose="020F0502020204030203" pitchFamily="34" charset="0"/>
              </a:rPr>
              <a:t>is 82 and frail.</a:t>
            </a:r>
          </a:p>
          <a:p>
            <a:pPr>
              <a:spcAft>
                <a:spcPts val="1400"/>
              </a:spcAft>
            </a:pPr>
            <a:r>
              <a:rPr lang="en-US" sz="2000" b="1" dirty="0" smtClean="0">
                <a:solidFill>
                  <a:prstClr val="white"/>
                </a:solidFill>
                <a:ea typeface="Lato" panose="020F0502020204030203" pitchFamily="34" charset="0"/>
                <a:cs typeface="Lato" panose="020F0502020204030203" pitchFamily="34" charset="0"/>
              </a:rPr>
              <a:t>She </a:t>
            </a:r>
            <a:r>
              <a:rPr lang="en-US" sz="2000" b="1" dirty="0">
                <a:solidFill>
                  <a:prstClr val="white"/>
                </a:solidFill>
                <a:ea typeface="Lato" panose="020F0502020204030203" pitchFamily="34" charset="0"/>
                <a:cs typeface="Lato" panose="020F0502020204030203" pitchFamily="34" charset="0"/>
              </a:rPr>
              <a:t>has diabetes, early </a:t>
            </a:r>
            <a:r>
              <a:rPr lang="en-US" sz="2000" b="1" dirty="0" smtClean="0">
                <a:solidFill>
                  <a:prstClr val="white"/>
                </a:solidFill>
                <a:ea typeface="Lato" panose="020F0502020204030203" pitchFamily="34" charset="0"/>
                <a:cs typeface="Lato" panose="020F0502020204030203" pitchFamily="34" charset="0"/>
              </a:rPr>
              <a:t/>
            </a:r>
            <a:br>
              <a:rPr lang="en-US" sz="2000" b="1" dirty="0" smtClean="0">
                <a:solidFill>
                  <a:prstClr val="white"/>
                </a:solidFill>
                <a:ea typeface="Lato" panose="020F0502020204030203" pitchFamily="34" charset="0"/>
                <a:cs typeface="Lato" panose="020F0502020204030203" pitchFamily="34" charset="0"/>
              </a:rPr>
            </a:br>
            <a:r>
              <a:rPr lang="en-US" sz="2000" b="1" dirty="0" smtClean="0">
                <a:solidFill>
                  <a:prstClr val="white"/>
                </a:solidFill>
                <a:ea typeface="Lato" panose="020F0502020204030203" pitchFamily="34" charset="0"/>
                <a:cs typeface="Lato" panose="020F0502020204030203" pitchFamily="34" charset="0"/>
              </a:rPr>
              <a:t>dementia</a:t>
            </a:r>
            <a:r>
              <a:rPr lang="en-US" sz="2000" b="1" dirty="0">
                <a:solidFill>
                  <a:prstClr val="white"/>
                </a:solidFill>
                <a:ea typeface="Lato" panose="020F0502020204030203" pitchFamily="34" charset="0"/>
                <a:cs typeface="Lato" panose="020F0502020204030203" pitchFamily="34" charset="0"/>
              </a:rPr>
              <a:t>, macular degeneration, and arthritis.</a:t>
            </a:r>
          </a:p>
          <a:p>
            <a:pPr>
              <a:spcAft>
                <a:spcPts val="1400"/>
              </a:spcAft>
            </a:pPr>
            <a:r>
              <a:rPr lang="en-US" sz="2000" b="1" dirty="0" smtClean="0">
                <a:solidFill>
                  <a:prstClr val="white"/>
                </a:solidFill>
                <a:ea typeface="Lato" panose="020F0502020204030203" pitchFamily="34" charset="0"/>
                <a:cs typeface="Lato" panose="020F0502020204030203" pitchFamily="34" charset="0"/>
              </a:rPr>
              <a:t>Margaret </a:t>
            </a:r>
            <a:r>
              <a:rPr lang="en-US" sz="2000" b="1" dirty="0">
                <a:solidFill>
                  <a:prstClr val="white"/>
                </a:solidFill>
                <a:ea typeface="Lato" panose="020F0502020204030203" pitchFamily="34" charset="0"/>
                <a:cs typeface="Lato" panose="020F0502020204030203" pitchFamily="34" charset="0"/>
              </a:rPr>
              <a:t>is taking 11 medications.</a:t>
            </a:r>
          </a:p>
          <a:p>
            <a:pPr>
              <a:spcAft>
                <a:spcPts val="1400"/>
              </a:spcAft>
            </a:pPr>
            <a:r>
              <a:rPr lang="en-US" sz="2000" b="1" dirty="0" smtClean="0">
                <a:solidFill>
                  <a:prstClr val="white"/>
                </a:solidFill>
                <a:ea typeface="Lato" panose="020F0502020204030203" pitchFamily="34" charset="0"/>
                <a:cs typeface="Lato" panose="020F0502020204030203" pitchFamily="34" charset="0"/>
              </a:rPr>
              <a:t>She </a:t>
            </a:r>
            <a:r>
              <a:rPr lang="en-US" sz="2000" b="1" dirty="0">
                <a:solidFill>
                  <a:prstClr val="white"/>
                </a:solidFill>
                <a:ea typeface="Lato" panose="020F0502020204030203" pitchFamily="34" charset="0"/>
                <a:cs typeface="Lato" panose="020F0502020204030203" pitchFamily="34" charset="0"/>
              </a:rPr>
              <a:t>has seen 5 specialists in the </a:t>
            </a:r>
            <a:r>
              <a:rPr lang="en-US" sz="2000" b="1" dirty="0" smtClean="0">
                <a:solidFill>
                  <a:prstClr val="white"/>
                </a:solidFill>
                <a:ea typeface="Lato" panose="020F0502020204030203" pitchFamily="34" charset="0"/>
                <a:cs typeface="Lato" panose="020F0502020204030203" pitchFamily="34" charset="0"/>
              </a:rPr>
              <a:t>last three </a:t>
            </a:r>
            <a:r>
              <a:rPr lang="en-US" sz="2000" b="1" dirty="0">
                <a:solidFill>
                  <a:prstClr val="white"/>
                </a:solidFill>
                <a:ea typeface="Lato" panose="020F0502020204030203" pitchFamily="34" charset="0"/>
                <a:cs typeface="Lato" panose="020F0502020204030203" pitchFamily="34" charset="0"/>
              </a:rPr>
              <a:t>months.</a:t>
            </a:r>
          </a:p>
          <a:p>
            <a:pPr>
              <a:spcAft>
                <a:spcPts val="1400"/>
              </a:spcAft>
            </a:pPr>
            <a:r>
              <a:rPr lang="en-US" sz="2000" b="1" dirty="0" smtClean="0">
                <a:solidFill>
                  <a:prstClr val="white"/>
                </a:solidFill>
                <a:ea typeface="Lato" panose="020F0502020204030203" pitchFamily="34" charset="0"/>
                <a:cs typeface="Lato" panose="020F0502020204030203" pitchFamily="34" charset="0"/>
              </a:rPr>
              <a:t>Margaret </a:t>
            </a:r>
            <a:r>
              <a:rPr lang="en-US" sz="2000" b="1" dirty="0">
                <a:solidFill>
                  <a:prstClr val="white"/>
                </a:solidFill>
                <a:ea typeface="Lato" panose="020F0502020204030203" pitchFamily="34" charset="0"/>
                <a:cs typeface="Lato" panose="020F0502020204030203" pitchFamily="34" charset="0"/>
              </a:rPr>
              <a:t>lives on $20,000 a year.</a:t>
            </a:r>
          </a:p>
          <a:p>
            <a:pPr>
              <a:spcAft>
                <a:spcPts val="1400"/>
              </a:spcAft>
            </a:pPr>
            <a:r>
              <a:rPr lang="en-US" sz="2000" b="1" dirty="0" smtClean="0">
                <a:solidFill>
                  <a:prstClr val="white"/>
                </a:solidFill>
                <a:ea typeface="Lato" panose="020F0502020204030203" pitchFamily="34" charset="0"/>
                <a:cs typeface="Lato" panose="020F0502020204030203" pitchFamily="34" charset="0"/>
              </a:rPr>
              <a:t>She </a:t>
            </a:r>
            <a:r>
              <a:rPr lang="en-US" sz="2000" b="1" dirty="0">
                <a:solidFill>
                  <a:prstClr val="white"/>
                </a:solidFill>
                <a:ea typeface="Lato" panose="020F0502020204030203" pitchFamily="34" charset="0"/>
                <a:cs typeface="Lato" panose="020F0502020204030203" pitchFamily="34" charset="0"/>
              </a:rPr>
              <a:t>lives alone and is facing eviction from a formerly rent-stabilized apartment. </a:t>
            </a:r>
          </a:p>
        </p:txBody>
      </p:sp>
      <p:sp>
        <p:nvSpPr>
          <p:cNvPr id="3" name="Subtitle 2"/>
          <p:cNvSpPr>
            <a:spLocks noGrp="1"/>
          </p:cNvSpPr>
          <p:nvPr>
            <p:ph type="subTitle" idx="1"/>
          </p:nvPr>
        </p:nvSpPr>
        <p:spPr/>
        <p:txBody>
          <a:bodyPr/>
          <a:lstStyle/>
          <a:p>
            <a:r>
              <a:rPr lang="en-US" spc="0" dirty="0"/>
              <a:t>2017 INTERNATIONAL HEALTH POLICY SURVEY OF OLDER ADULTS</a:t>
            </a:r>
          </a:p>
        </p:txBody>
      </p:sp>
      <p:sp>
        <p:nvSpPr>
          <p:cNvPr id="10" name="Title 9"/>
          <p:cNvSpPr>
            <a:spLocks noGrp="1"/>
          </p:cNvSpPr>
          <p:nvPr>
            <p:ph type="ctrTitle"/>
          </p:nvPr>
        </p:nvSpPr>
        <p:spPr/>
        <p:txBody>
          <a:bodyPr>
            <a:normAutofit/>
          </a:bodyPr>
          <a:lstStyle/>
          <a:p>
            <a:r>
              <a:rPr lang="en-US" sz="3600" dirty="0" smtClean="0"/>
              <a:t>Meet Margaret</a:t>
            </a:r>
            <a:endParaRPr lang="en-US" sz="3600" dirty="0"/>
          </a:p>
        </p:txBody>
      </p:sp>
    </p:spTree>
    <p:extLst>
      <p:ext uri="{BB962C8B-B14F-4D97-AF65-F5344CB8AC3E}">
        <p14:creationId xmlns:p14="http://schemas.microsoft.com/office/powerpoint/2010/main" val="2500346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Patient Engagement and Health Promotion</a:t>
            </a:r>
            <a:endParaRPr lang="en-US" dirty="0"/>
          </a:p>
        </p:txBody>
      </p:sp>
      <p:sp>
        <p:nvSpPr>
          <p:cNvPr id="2" name="Subtitle 1"/>
          <p:cNvSpPr>
            <a:spLocks noGrp="1"/>
          </p:cNvSpPr>
          <p:nvPr>
            <p:ph type="subTitle" idx="1"/>
          </p:nvPr>
        </p:nvSpPr>
        <p:spPr/>
        <p:txBody>
          <a:bodyPr/>
          <a:lstStyle/>
          <a:p>
            <a:r>
              <a:rPr lang="en-US" smtClean="0"/>
              <a:t>2017 INTERNATIONAL HEALTH POLICY SURVEY OF OLDER ADULTS</a:t>
            </a:r>
            <a:endParaRPr lang="en-US" dirty="0"/>
          </a:p>
        </p:txBody>
      </p:sp>
    </p:spTree>
    <p:extLst>
      <p:ext uri="{BB962C8B-B14F-4D97-AF65-F5344CB8AC3E}">
        <p14:creationId xmlns:p14="http://schemas.microsoft.com/office/powerpoint/2010/main" val="1929256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Placeholder 10"/>
          <p:cNvGraphicFramePr>
            <a:graphicFrameLocks noGrp="1"/>
          </p:cNvGraphicFramePr>
          <p:nvPr>
            <p:ph type="tbl" sz="quarter" idx="22"/>
            <p:extLst/>
          </p:nvPr>
        </p:nvGraphicFramePr>
        <p:xfrm>
          <a:off x="627063" y="1689065"/>
          <a:ext cx="8284464" cy="3720530"/>
        </p:xfrm>
        <a:graphic>
          <a:graphicData uri="http://schemas.openxmlformats.org/drawingml/2006/table">
            <a:tbl>
              <a:tblPr firstRow="1" bandRow="1">
                <a:tableStyleId>{5C22544A-7EE6-4342-B048-85BDC9FD1C3A}</a:tableStyleId>
              </a:tblPr>
              <a:tblGrid>
                <a:gridCol w="822960">
                  <a:extLst>
                    <a:ext uri="{9D8B030D-6E8A-4147-A177-3AD203B41FA5}">
                      <a16:colId xmlns="" xmlns:a16="http://schemas.microsoft.com/office/drawing/2014/main" val="20000"/>
                    </a:ext>
                  </a:extLst>
                </a:gridCol>
                <a:gridCol w="2487168"/>
                <a:gridCol w="2487168">
                  <a:extLst>
                    <a:ext uri="{9D8B030D-6E8A-4147-A177-3AD203B41FA5}">
                      <a16:colId xmlns="" xmlns:a16="http://schemas.microsoft.com/office/drawing/2014/main" val="20001"/>
                    </a:ext>
                  </a:extLst>
                </a:gridCol>
                <a:gridCol w="2487168">
                  <a:extLst>
                    <a:ext uri="{9D8B030D-6E8A-4147-A177-3AD203B41FA5}">
                      <a16:colId xmlns="" xmlns:a16="http://schemas.microsoft.com/office/drawing/2014/main" val="20002"/>
                    </a:ext>
                  </a:extLst>
                </a:gridCol>
              </a:tblGrid>
              <a:tr h="558351">
                <a:tc>
                  <a:txBody>
                    <a:bodyPr/>
                    <a:lstStyle/>
                    <a:p>
                      <a:endParaRPr lang="en-US" sz="2400" b="1" dirty="0">
                        <a:latin typeface="+mn-lt"/>
                      </a:endParaRPr>
                    </a:p>
                  </a:txBody>
                  <a:tcP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algn="ctr" fontAlgn="b"/>
                      <a:r>
                        <a:rPr lang="en-US" sz="1400" b="0" i="0" u="none" strike="noStrike" dirty="0" smtClean="0">
                          <a:solidFill>
                            <a:schemeClr val="tx1"/>
                          </a:solidFill>
                          <a:effectLst/>
                          <a:latin typeface="+mn-lt"/>
                        </a:rPr>
                        <a:t>Falls, among those at</a:t>
                      </a:r>
                      <a:r>
                        <a:rPr lang="en-US" sz="1400" b="0" i="0" u="none" strike="noStrike" baseline="0" dirty="0" smtClean="0">
                          <a:solidFill>
                            <a:schemeClr val="tx1"/>
                          </a:solidFill>
                          <a:effectLst/>
                          <a:latin typeface="+mn-lt"/>
                        </a:rPr>
                        <a:t> moderate or high risk of falls</a:t>
                      </a:r>
                      <a:endParaRPr lang="en-US" sz="1400" b="0" i="0" u="none" strike="noStrike" dirty="0">
                        <a:solidFill>
                          <a:schemeClr val="tx1"/>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algn="ctr" fontAlgn="b"/>
                      <a:r>
                        <a:rPr lang="en-US" sz="1400" b="0" i="0" u="none" strike="noStrike" smtClean="0">
                          <a:solidFill>
                            <a:schemeClr val="tx1"/>
                          </a:solidFill>
                          <a:effectLst/>
                          <a:latin typeface="+mn-lt"/>
                        </a:rPr>
                        <a:t>Healthy diet and exercise </a:t>
                      </a:r>
                    </a:p>
                    <a:p>
                      <a:pPr algn="ctr" fontAlgn="b"/>
                      <a:r>
                        <a:rPr lang="en-US" sz="1400" b="0" i="0" u="none" strike="noStrike" smtClean="0">
                          <a:solidFill>
                            <a:schemeClr val="tx1"/>
                          </a:solidFill>
                          <a:effectLst/>
                          <a:latin typeface="+mn-lt"/>
                        </a:rPr>
                        <a:t>and physical activity</a:t>
                      </a:r>
                      <a:endParaRPr lang="en-US" sz="1400" b="0" i="0" u="none" strike="noStrike" dirty="0">
                        <a:solidFill>
                          <a:schemeClr val="tx1"/>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algn="ctr" fontAlgn="b"/>
                      <a:r>
                        <a:rPr lang="en-US" sz="1400" b="0" i="0" u="none" strike="noStrike" dirty="0" smtClean="0">
                          <a:solidFill>
                            <a:schemeClr val="tx1"/>
                          </a:solidFill>
                          <a:effectLst/>
                          <a:latin typeface="+mn-lt"/>
                        </a:rPr>
                        <a:t>Things in life that </a:t>
                      </a:r>
                      <a:br>
                        <a:rPr lang="en-US" sz="1400" b="0" i="0" u="none" strike="noStrike" dirty="0" smtClean="0">
                          <a:solidFill>
                            <a:schemeClr val="tx1"/>
                          </a:solidFill>
                          <a:effectLst/>
                          <a:latin typeface="+mn-lt"/>
                        </a:rPr>
                      </a:br>
                      <a:r>
                        <a:rPr lang="en-US" sz="1400" b="0" i="0" u="none" strike="noStrike" dirty="0" smtClean="0">
                          <a:solidFill>
                            <a:schemeClr val="tx1"/>
                          </a:solidFill>
                          <a:effectLst/>
                          <a:latin typeface="+mn-lt"/>
                        </a:rPr>
                        <a:t>cause stress like depression and anxiety</a:t>
                      </a:r>
                      <a:endParaRPr lang="en-US" sz="1400" b="0" i="0" u="none" strike="noStrike" dirty="0">
                        <a:solidFill>
                          <a:schemeClr val="tx1"/>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 xmlns:a16="http://schemas.microsoft.com/office/drawing/2014/main" val="10001"/>
                  </a:ext>
                </a:extLst>
              </a:tr>
              <a:tr h="279175">
                <a:tc>
                  <a:txBody>
                    <a:bodyPr/>
                    <a:lstStyle/>
                    <a:p>
                      <a:pPr algn="ctr" fontAlgn="b"/>
                      <a:r>
                        <a:rPr lang="en-US" sz="1400" b="1" i="0" u="none" strike="noStrike" dirty="0">
                          <a:solidFill>
                            <a:schemeClr val="tx1"/>
                          </a:solidFill>
                          <a:effectLst/>
                          <a:latin typeface="+mn-lt"/>
                        </a:rPr>
                        <a:t>AUS</a:t>
                      </a:r>
                    </a:p>
                  </a:txBody>
                  <a:tcPr marL="0" marR="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smtClean="0">
                          <a:solidFill>
                            <a:srgbClr val="00B050"/>
                          </a:solidFill>
                          <a:latin typeface="+mn-lt"/>
                          <a:sym typeface="Wingdings" panose="05000000000000000000" pitchFamily="2" charset="2"/>
                        </a:rPr>
                        <a:t></a:t>
                      </a:r>
                      <a:endParaRPr lang="en-US" dirty="0">
                        <a:solidFill>
                          <a:srgbClr val="00B050"/>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rgbClr val="00B050"/>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chemeClr val="accent2"/>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279175">
                <a:tc>
                  <a:txBody>
                    <a:bodyPr/>
                    <a:lstStyle/>
                    <a:p>
                      <a:pPr algn="ctr" fontAlgn="b"/>
                      <a:r>
                        <a:rPr lang="en-US" sz="1400" b="1" i="0" u="none" strike="noStrike" dirty="0">
                          <a:solidFill>
                            <a:schemeClr val="tx1"/>
                          </a:solidFill>
                          <a:effectLst/>
                          <a:latin typeface="+mn-lt"/>
                        </a:rPr>
                        <a:t>CAN</a:t>
                      </a:r>
                    </a:p>
                  </a:txBody>
                  <a:tcPr marL="0" marR="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rgbClr val="00B050"/>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rgbClr val="00B050"/>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chemeClr val="accent2"/>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279175">
                <a:tc>
                  <a:txBody>
                    <a:bodyPr/>
                    <a:lstStyle/>
                    <a:p>
                      <a:pPr algn="ctr" fontAlgn="b"/>
                      <a:r>
                        <a:rPr lang="en-US" sz="1400" b="1" i="0" u="none" strike="noStrike" dirty="0">
                          <a:solidFill>
                            <a:schemeClr val="tx1"/>
                          </a:solidFill>
                          <a:effectLst/>
                          <a:latin typeface="+mn-lt"/>
                        </a:rPr>
                        <a:t>FR</a:t>
                      </a:r>
                    </a:p>
                  </a:txBody>
                  <a:tcPr marL="0" marR="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smtClean="0">
                          <a:solidFill>
                            <a:srgbClr val="00B050"/>
                          </a:solidFill>
                          <a:latin typeface="+mn-lt"/>
                          <a:sym typeface="Wingdings" panose="05000000000000000000" pitchFamily="2" charset="2"/>
                        </a:rPr>
                        <a:t></a:t>
                      </a:r>
                      <a:endParaRPr lang="en-US" dirty="0">
                        <a:solidFill>
                          <a:srgbClr val="00B050"/>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rgbClr val="00B050"/>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chemeClr val="accent2"/>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279175">
                <a:tc>
                  <a:txBody>
                    <a:bodyPr/>
                    <a:lstStyle/>
                    <a:p>
                      <a:pPr algn="ctr" fontAlgn="b"/>
                      <a:r>
                        <a:rPr lang="en-US" sz="1400" b="1" i="0" u="none" strike="noStrike" dirty="0">
                          <a:solidFill>
                            <a:schemeClr val="tx1"/>
                          </a:solidFill>
                          <a:effectLst/>
                          <a:latin typeface="+mn-lt"/>
                        </a:rPr>
                        <a:t>GER</a:t>
                      </a:r>
                    </a:p>
                  </a:txBody>
                  <a:tcPr marL="0" marR="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rgbClr val="00B050"/>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rgbClr val="00B050"/>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chemeClr val="accent2"/>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279175">
                <a:tc>
                  <a:txBody>
                    <a:bodyPr/>
                    <a:lstStyle/>
                    <a:p>
                      <a:pPr algn="ctr" fontAlgn="b"/>
                      <a:r>
                        <a:rPr lang="en-US" sz="1400" b="1" i="0" u="none" strike="noStrike" dirty="0">
                          <a:solidFill>
                            <a:schemeClr val="tx1"/>
                          </a:solidFill>
                          <a:effectLst/>
                          <a:latin typeface="+mn-lt"/>
                        </a:rPr>
                        <a:t>NET</a:t>
                      </a:r>
                    </a:p>
                  </a:txBody>
                  <a:tcPr marL="0" marR="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rgbClr val="00B050"/>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rgbClr val="00B050"/>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chemeClr val="accent2"/>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279175">
                <a:tc>
                  <a:txBody>
                    <a:bodyPr/>
                    <a:lstStyle/>
                    <a:p>
                      <a:pPr algn="ctr" fontAlgn="b"/>
                      <a:r>
                        <a:rPr lang="en-US" sz="1400" b="1" i="0" u="none" strike="noStrike" dirty="0">
                          <a:solidFill>
                            <a:schemeClr val="tx1"/>
                          </a:solidFill>
                          <a:effectLst/>
                          <a:latin typeface="+mn-lt"/>
                        </a:rPr>
                        <a:t>NOR</a:t>
                      </a:r>
                    </a:p>
                  </a:txBody>
                  <a:tcPr marL="0" marR="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rgbClr val="00B050"/>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rgbClr val="00B050"/>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chemeClr val="accent2"/>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279175">
                <a:tc>
                  <a:txBody>
                    <a:bodyPr/>
                    <a:lstStyle/>
                    <a:p>
                      <a:pPr algn="ctr" fontAlgn="b"/>
                      <a:r>
                        <a:rPr lang="en-US" sz="1400" b="1" i="0" u="none" strike="noStrike" dirty="0">
                          <a:solidFill>
                            <a:schemeClr val="tx1"/>
                          </a:solidFill>
                          <a:effectLst/>
                          <a:latin typeface="+mn-lt"/>
                        </a:rPr>
                        <a:t>NZ</a:t>
                      </a:r>
                    </a:p>
                  </a:txBody>
                  <a:tcPr marL="0" marR="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800" b="1" smtClean="0">
                          <a:solidFill>
                            <a:srgbClr val="00B050"/>
                          </a:solidFill>
                          <a:latin typeface="+mn-lt"/>
                          <a:sym typeface="Wingdings" panose="05000000000000000000" pitchFamily="2" charset="2"/>
                        </a:rPr>
                        <a:t></a:t>
                      </a:r>
                      <a:endParaRPr lang="en-US" dirty="0">
                        <a:solidFill>
                          <a:srgbClr val="00B050"/>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rgbClr val="00B050"/>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chemeClr val="accent2"/>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8"/>
                  </a:ext>
                </a:extLst>
              </a:tr>
              <a:tr h="279175">
                <a:tc>
                  <a:txBody>
                    <a:bodyPr/>
                    <a:lstStyle/>
                    <a:p>
                      <a:pPr algn="ctr" fontAlgn="b"/>
                      <a:r>
                        <a:rPr lang="en-US" sz="1400" b="1" i="0" u="none" strike="noStrike" dirty="0">
                          <a:solidFill>
                            <a:schemeClr val="tx1"/>
                          </a:solidFill>
                          <a:effectLst/>
                          <a:latin typeface="+mn-lt"/>
                        </a:rPr>
                        <a:t>SWE</a:t>
                      </a:r>
                    </a:p>
                  </a:txBody>
                  <a:tcPr marL="0" marR="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rgbClr val="00B050"/>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rgbClr val="00B050"/>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chemeClr val="accent2"/>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9"/>
                  </a:ext>
                </a:extLst>
              </a:tr>
              <a:tr h="279175">
                <a:tc>
                  <a:txBody>
                    <a:bodyPr/>
                    <a:lstStyle/>
                    <a:p>
                      <a:pPr algn="ctr" fontAlgn="b"/>
                      <a:r>
                        <a:rPr lang="en-US" sz="1400" b="1" i="0" u="none" strike="noStrike" dirty="0">
                          <a:solidFill>
                            <a:schemeClr val="tx1"/>
                          </a:solidFill>
                          <a:effectLst/>
                          <a:latin typeface="+mn-lt"/>
                        </a:rPr>
                        <a:t>SWIZ</a:t>
                      </a:r>
                    </a:p>
                  </a:txBody>
                  <a:tcPr marL="0" marR="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800" b="1" smtClean="0">
                          <a:solidFill>
                            <a:srgbClr val="00B050"/>
                          </a:solidFill>
                          <a:latin typeface="+mn-lt"/>
                          <a:sym typeface="Wingdings" panose="05000000000000000000" pitchFamily="2" charset="2"/>
                        </a:rPr>
                        <a:t></a:t>
                      </a:r>
                      <a:endParaRPr lang="en-US" dirty="0">
                        <a:solidFill>
                          <a:srgbClr val="00B050"/>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rgbClr val="00B050"/>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chemeClr val="accent2"/>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10"/>
                  </a:ext>
                </a:extLst>
              </a:tr>
              <a:tr h="279175">
                <a:tc>
                  <a:txBody>
                    <a:bodyPr/>
                    <a:lstStyle/>
                    <a:p>
                      <a:pPr algn="ctr" fontAlgn="b"/>
                      <a:r>
                        <a:rPr lang="en-US" sz="1400" b="1" i="0" u="none" strike="noStrike" dirty="0">
                          <a:solidFill>
                            <a:schemeClr val="tx1"/>
                          </a:solidFill>
                          <a:effectLst/>
                          <a:latin typeface="+mn-lt"/>
                        </a:rPr>
                        <a:t>UK</a:t>
                      </a:r>
                    </a:p>
                  </a:txBody>
                  <a:tcPr marL="0" marR="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rgbClr val="00B050"/>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rgbClr val="00B050"/>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chemeClr val="accent2"/>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11"/>
                  </a:ext>
                </a:extLst>
              </a:tr>
              <a:tr h="279175">
                <a:tc>
                  <a:txBody>
                    <a:bodyPr/>
                    <a:lstStyle/>
                    <a:p>
                      <a:pPr algn="ctr" fontAlgn="b"/>
                      <a:r>
                        <a:rPr lang="en-US" sz="1400" b="1" i="0" u="none" strike="noStrike" dirty="0">
                          <a:solidFill>
                            <a:schemeClr val="tx1"/>
                          </a:solidFill>
                          <a:effectLst/>
                          <a:latin typeface="+mn-lt"/>
                        </a:rPr>
                        <a:t>US</a:t>
                      </a:r>
                    </a:p>
                  </a:txBody>
                  <a:tcPr marL="0" marR="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800" b="1" smtClean="0">
                          <a:solidFill>
                            <a:srgbClr val="00B050"/>
                          </a:solidFill>
                          <a:latin typeface="+mn-lt"/>
                          <a:sym typeface="Wingdings" panose="05000000000000000000" pitchFamily="2" charset="2"/>
                        </a:rPr>
                        <a:t></a:t>
                      </a:r>
                      <a:endParaRPr lang="en-US" dirty="0">
                        <a:solidFill>
                          <a:srgbClr val="00B050"/>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smtClean="0">
                          <a:solidFill>
                            <a:srgbClr val="00B050"/>
                          </a:solidFill>
                          <a:latin typeface="+mn-lt"/>
                          <a:sym typeface="Wingdings" panose="05000000000000000000" pitchFamily="2" charset="2"/>
                        </a:rPr>
                        <a:t></a:t>
                      </a:r>
                      <a:endParaRPr lang="en-US" dirty="0">
                        <a:solidFill>
                          <a:srgbClr val="00B050"/>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solidFill>
                          <a:schemeClr val="accent2"/>
                        </a:solidFill>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12"/>
                  </a:ext>
                </a:extLst>
              </a:tr>
            </a:tbl>
          </a:graphicData>
        </a:graphic>
      </p:graphicFrame>
      <p:sp>
        <p:nvSpPr>
          <p:cNvPr id="8" name="Text Placeholder 7"/>
          <p:cNvSpPr>
            <a:spLocks noGrp="1"/>
          </p:cNvSpPr>
          <p:nvPr>
            <p:ph type="body" sz="quarter" idx="21"/>
          </p:nvPr>
        </p:nvSpPr>
        <p:spPr>
          <a:xfrm>
            <a:off x="2341784" y="5999997"/>
            <a:ext cx="6217427" cy="777375"/>
          </a:xfrm>
        </p:spPr>
        <p:txBody>
          <a:bodyPr/>
          <a:lstStyle/>
          <a:p>
            <a:r>
              <a:rPr lang="en-US" dirty="0"/>
              <a:t>Source: 2017 Commonwealth Fund International Health Policy Survey of Older Adults</a:t>
            </a:r>
          </a:p>
          <a:p>
            <a:r>
              <a:rPr lang="en-US" dirty="0"/>
              <a:t>Definition: During past two years, talked with doctor or other clinical staff at regular place of care about healthy diet, exercise and physical activity; things in life that cause stress; or falls, among whose self-perceived risk of falling is high or moderate.</a:t>
            </a:r>
          </a:p>
          <a:p>
            <a:endParaRPr lang="en-US" dirty="0"/>
          </a:p>
          <a:p>
            <a:endParaRPr lang="en-US" dirty="0"/>
          </a:p>
        </p:txBody>
      </p:sp>
      <p:sp>
        <p:nvSpPr>
          <p:cNvPr id="7" name="Subtitle 6"/>
          <p:cNvSpPr>
            <a:spLocks noGrp="1"/>
          </p:cNvSpPr>
          <p:nvPr>
            <p:ph type="subTitle" idx="1"/>
          </p:nvPr>
        </p:nvSpPr>
        <p:spPr/>
        <p:txBody>
          <a:bodyPr/>
          <a:lstStyle/>
          <a:p>
            <a:r>
              <a:rPr lang="en-US" dirty="0" smtClean="0"/>
              <a:t>PATIENT ENGAGEMENT AND HEALTH PROMOTION</a:t>
            </a:r>
            <a:endParaRPr lang="en-US" dirty="0"/>
          </a:p>
        </p:txBody>
      </p:sp>
      <p:sp>
        <p:nvSpPr>
          <p:cNvPr id="6" name="Title 5"/>
          <p:cNvSpPr>
            <a:spLocks noGrp="1"/>
          </p:cNvSpPr>
          <p:nvPr>
            <p:ph type="ctrTitle"/>
          </p:nvPr>
        </p:nvSpPr>
        <p:spPr>
          <a:xfrm>
            <a:off x="627434" y="514555"/>
            <a:ext cx="8091114" cy="1678312"/>
          </a:xfrm>
        </p:spPr>
        <p:txBody>
          <a:bodyPr>
            <a:normAutofit/>
          </a:bodyPr>
          <a:lstStyle/>
          <a:p>
            <a:r>
              <a:rPr lang="en-US" sz="2200" dirty="0" smtClean="0"/>
              <a:t>Older Adults Who Talked With Doctor About Health Promotion in Last 2 Years</a:t>
            </a:r>
            <a:endParaRPr lang="en-US" sz="2200" dirty="0"/>
          </a:p>
        </p:txBody>
      </p:sp>
      <p:sp>
        <p:nvSpPr>
          <p:cNvPr id="10" name="Rectangle 9"/>
          <p:cNvSpPr/>
          <p:nvPr/>
        </p:nvSpPr>
        <p:spPr>
          <a:xfrm>
            <a:off x="1175883" y="1249083"/>
            <a:ext cx="7383328" cy="338554"/>
          </a:xfrm>
          <a:prstGeom prst="rect">
            <a:avLst/>
          </a:prstGeom>
        </p:spPr>
        <p:txBody>
          <a:bodyPr wrap="square">
            <a:spAutoFit/>
          </a:bodyPr>
          <a:lstStyle/>
          <a:p>
            <a:r>
              <a:rPr lang="en-US" sz="1600" b="1" dirty="0">
                <a:solidFill>
                  <a:srgbClr val="00B050"/>
                </a:solidFill>
                <a:sym typeface="Wingdings" panose="05000000000000000000" pitchFamily="2" charset="2"/>
              </a:rPr>
              <a:t> </a:t>
            </a:r>
            <a:r>
              <a:rPr lang="en-US" sz="1600" b="1" dirty="0">
                <a:solidFill>
                  <a:srgbClr val="00B050"/>
                </a:solidFill>
              </a:rPr>
              <a:t>= 50% or More Reported Talking With Doctor About Health Promotion</a:t>
            </a:r>
          </a:p>
        </p:txBody>
      </p:sp>
    </p:spTree>
    <p:extLst>
      <p:ext uri="{BB962C8B-B14F-4D97-AF65-F5344CB8AC3E}">
        <p14:creationId xmlns:p14="http://schemas.microsoft.com/office/powerpoint/2010/main" val="2944535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mtClean="0"/>
              <a:t>2017 INTERNATIONAL HEALTH POLICY SURVEY OF OLDER ADULTS</a:t>
            </a:r>
            <a:endParaRPr lang="en-US" dirty="0"/>
          </a:p>
        </p:txBody>
      </p:sp>
      <p:sp>
        <p:nvSpPr>
          <p:cNvPr id="5" name="Title 4"/>
          <p:cNvSpPr>
            <a:spLocks noGrp="1"/>
          </p:cNvSpPr>
          <p:nvPr>
            <p:ph type="ctrTitle"/>
          </p:nvPr>
        </p:nvSpPr>
        <p:spPr/>
        <p:txBody>
          <a:bodyPr/>
          <a:lstStyle/>
          <a:p>
            <a:r>
              <a:rPr lang="en-US" dirty="0" smtClean="0"/>
              <a:t>Experiences of High-need Older Adults</a:t>
            </a:r>
            <a:endParaRPr lang="en-US" dirty="0"/>
          </a:p>
        </p:txBody>
      </p:sp>
    </p:spTree>
    <p:extLst>
      <p:ext uri="{BB962C8B-B14F-4D97-AF65-F5344CB8AC3E}">
        <p14:creationId xmlns:p14="http://schemas.microsoft.com/office/powerpoint/2010/main" val="3673170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5243"/>
          <a:stretch/>
        </p:blipFill>
        <p:spPr>
          <a:xfrm>
            <a:off x="543767" y="4005511"/>
            <a:ext cx="620191" cy="1773549"/>
          </a:xfrm>
          <a:prstGeom prst="rect">
            <a:avLst/>
          </a:prstGeom>
        </p:spPr>
      </p:pic>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b="15243"/>
          <a:stretch/>
        </p:blipFill>
        <p:spPr>
          <a:xfrm>
            <a:off x="552911" y="2251212"/>
            <a:ext cx="620191" cy="1773549"/>
          </a:xfrm>
          <a:prstGeom prst="rect">
            <a:avLst/>
          </a:prstGeom>
        </p:spPr>
      </p:pic>
      <p:sp>
        <p:nvSpPr>
          <p:cNvPr id="7" name="Subtitle 6"/>
          <p:cNvSpPr>
            <a:spLocks noGrp="1"/>
          </p:cNvSpPr>
          <p:nvPr>
            <p:ph type="subTitle" idx="1"/>
          </p:nvPr>
        </p:nvSpPr>
        <p:spPr/>
        <p:txBody>
          <a:bodyPr/>
          <a:lstStyle/>
          <a:p>
            <a:r>
              <a:rPr lang="en-US" dirty="0" smtClean="0"/>
              <a:t>EXPERIENCES OF HIGH-NEED OLDER ADULTS</a:t>
            </a:r>
            <a:endParaRPr lang="en-US" dirty="0"/>
          </a:p>
        </p:txBody>
      </p:sp>
      <p:sp>
        <p:nvSpPr>
          <p:cNvPr id="6" name="Title 5"/>
          <p:cNvSpPr>
            <a:spLocks noGrp="1"/>
          </p:cNvSpPr>
          <p:nvPr>
            <p:ph type="ctrTitle"/>
          </p:nvPr>
        </p:nvSpPr>
        <p:spPr/>
        <p:txBody>
          <a:bodyPr>
            <a:normAutofit/>
          </a:bodyPr>
          <a:lstStyle/>
          <a:p>
            <a:r>
              <a:rPr lang="en-US" sz="2800" dirty="0" smtClean="0"/>
              <a:t>‘High-need’ Definition Among Older Adults Aged 65 Years or Over </a:t>
            </a:r>
            <a:endParaRPr lang="en-US" sz="2800" dirty="0"/>
          </a:p>
        </p:txBody>
      </p:sp>
      <p:sp>
        <p:nvSpPr>
          <p:cNvPr id="11" name="Rectangle 10"/>
          <p:cNvSpPr/>
          <p:nvPr/>
        </p:nvSpPr>
        <p:spPr>
          <a:xfrm>
            <a:off x="1150699" y="2447402"/>
            <a:ext cx="2485320" cy="221599"/>
          </a:xfrm>
          <a:prstGeom prst="rect">
            <a:avLst/>
          </a:prstGeom>
        </p:spPr>
        <p:txBody>
          <a:bodyPr wrap="square" lIns="0" tIns="0" rIns="0" bIns="0">
            <a:spAutoFit/>
          </a:bodyPr>
          <a:lstStyle/>
          <a:p>
            <a:pPr marL="111132" indent="0">
              <a:lnSpc>
                <a:spcPct val="90000"/>
              </a:lnSpc>
              <a:buNone/>
            </a:pPr>
            <a:r>
              <a:rPr lang="en-US" sz="1600" dirty="0"/>
              <a:t>Joint pain or arthritis</a:t>
            </a:r>
          </a:p>
        </p:txBody>
      </p:sp>
      <p:sp>
        <p:nvSpPr>
          <p:cNvPr id="12" name="Rectangle 11"/>
          <p:cNvSpPr/>
          <p:nvPr/>
        </p:nvSpPr>
        <p:spPr>
          <a:xfrm>
            <a:off x="1150699" y="2925809"/>
            <a:ext cx="2732345" cy="443198"/>
          </a:xfrm>
          <a:prstGeom prst="rect">
            <a:avLst/>
          </a:prstGeom>
        </p:spPr>
        <p:txBody>
          <a:bodyPr wrap="square" lIns="0" tIns="0" rIns="0" bIns="0">
            <a:spAutoFit/>
          </a:bodyPr>
          <a:lstStyle/>
          <a:p>
            <a:pPr marL="111132" indent="0">
              <a:lnSpc>
                <a:spcPct val="90000"/>
              </a:lnSpc>
              <a:buNone/>
            </a:pPr>
            <a:r>
              <a:rPr lang="en-US" sz="1600" dirty="0"/>
              <a:t>Asthma </a:t>
            </a:r>
            <a:r>
              <a:rPr lang="en-US" sz="1600" dirty="0" smtClean="0"/>
              <a:t>or </a:t>
            </a:r>
            <a:r>
              <a:rPr lang="en-US" sz="1600" dirty="0"/>
              <a:t>chronic </a:t>
            </a:r>
            <a:r>
              <a:rPr lang="en-US" sz="1600" dirty="0" smtClean="0"/>
              <a:t/>
            </a:r>
            <a:br>
              <a:rPr lang="en-US" sz="1600" dirty="0" smtClean="0"/>
            </a:br>
            <a:r>
              <a:rPr lang="en-US" sz="1600" dirty="0" smtClean="0"/>
              <a:t>lung </a:t>
            </a:r>
            <a:r>
              <a:rPr lang="en-US" sz="1600" dirty="0"/>
              <a:t>disease</a:t>
            </a:r>
          </a:p>
        </p:txBody>
      </p:sp>
      <p:sp>
        <p:nvSpPr>
          <p:cNvPr id="13" name="Rectangle 12"/>
          <p:cNvSpPr/>
          <p:nvPr/>
        </p:nvSpPr>
        <p:spPr>
          <a:xfrm>
            <a:off x="1150699" y="3625816"/>
            <a:ext cx="1435492" cy="221599"/>
          </a:xfrm>
          <a:prstGeom prst="rect">
            <a:avLst/>
          </a:prstGeom>
        </p:spPr>
        <p:txBody>
          <a:bodyPr wrap="square" lIns="0" tIns="0" rIns="0" bIns="0">
            <a:spAutoFit/>
          </a:bodyPr>
          <a:lstStyle/>
          <a:p>
            <a:pPr marL="111132" indent="0">
              <a:lnSpc>
                <a:spcPct val="90000"/>
              </a:lnSpc>
              <a:buNone/>
            </a:pPr>
            <a:r>
              <a:rPr lang="en-US" sz="1600" dirty="0"/>
              <a:t>Cancer</a:t>
            </a:r>
          </a:p>
        </p:txBody>
      </p:sp>
      <p:sp>
        <p:nvSpPr>
          <p:cNvPr id="14" name="Rectangle 13"/>
          <p:cNvSpPr/>
          <p:nvPr/>
        </p:nvSpPr>
        <p:spPr>
          <a:xfrm>
            <a:off x="1150699" y="4190265"/>
            <a:ext cx="1435492" cy="221599"/>
          </a:xfrm>
          <a:prstGeom prst="rect">
            <a:avLst/>
          </a:prstGeom>
        </p:spPr>
        <p:txBody>
          <a:bodyPr wrap="square" lIns="0" tIns="0" rIns="0" bIns="0">
            <a:spAutoFit/>
          </a:bodyPr>
          <a:lstStyle/>
          <a:p>
            <a:pPr marL="111132" indent="0">
              <a:lnSpc>
                <a:spcPct val="90000"/>
              </a:lnSpc>
              <a:buNone/>
            </a:pPr>
            <a:r>
              <a:rPr lang="en-US" sz="1600" dirty="0"/>
              <a:t>Diabetes</a:t>
            </a:r>
          </a:p>
        </p:txBody>
      </p:sp>
      <p:sp>
        <p:nvSpPr>
          <p:cNvPr id="15" name="Rectangle 14"/>
          <p:cNvSpPr/>
          <p:nvPr/>
        </p:nvSpPr>
        <p:spPr>
          <a:xfrm>
            <a:off x="1150698" y="4670687"/>
            <a:ext cx="2567125" cy="443198"/>
          </a:xfrm>
          <a:prstGeom prst="rect">
            <a:avLst/>
          </a:prstGeom>
        </p:spPr>
        <p:txBody>
          <a:bodyPr wrap="square" lIns="0" tIns="0" rIns="0" bIns="0">
            <a:spAutoFit/>
          </a:bodyPr>
          <a:lstStyle/>
          <a:p>
            <a:pPr marL="111132" indent="0">
              <a:lnSpc>
                <a:spcPct val="90000"/>
              </a:lnSpc>
              <a:buNone/>
            </a:pPr>
            <a:r>
              <a:rPr lang="en-US" sz="1600" dirty="0"/>
              <a:t>Heart disease, </a:t>
            </a:r>
            <a:r>
              <a:rPr lang="en-US" sz="1600" dirty="0" smtClean="0"/>
              <a:t/>
            </a:r>
            <a:br>
              <a:rPr lang="en-US" sz="1600" dirty="0" smtClean="0"/>
            </a:br>
            <a:r>
              <a:rPr lang="en-US" sz="1600" dirty="0" smtClean="0"/>
              <a:t>including heart </a:t>
            </a:r>
            <a:r>
              <a:rPr lang="en-US" sz="1600" dirty="0"/>
              <a:t>attack</a:t>
            </a:r>
          </a:p>
        </p:txBody>
      </p:sp>
      <p:sp>
        <p:nvSpPr>
          <p:cNvPr id="16" name="Rectangle 15"/>
          <p:cNvSpPr/>
          <p:nvPr/>
        </p:nvSpPr>
        <p:spPr>
          <a:xfrm>
            <a:off x="1150698" y="5263502"/>
            <a:ext cx="2567125" cy="443198"/>
          </a:xfrm>
          <a:prstGeom prst="rect">
            <a:avLst/>
          </a:prstGeom>
        </p:spPr>
        <p:txBody>
          <a:bodyPr wrap="square" lIns="0" tIns="0" rIns="0" bIns="0">
            <a:spAutoFit/>
          </a:bodyPr>
          <a:lstStyle/>
          <a:p>
            <a:pPr marL="111132" indent="0">
              <a:lnSpc>
                <a:spcPct val="90000"/>
              </a:lnSpc>
              <a:buNone/>
            </a:pPr>
            <a:r>
              <a:rPr lang="en-US" sz="1600" dirty="0" smtClean="0"/>
              <a:t>Hypertension/high blood </a:t>
            </a:r>
            <a:r>
              <a:rPr lang="en-US" sz="1600" dirty="0"/>
              <a:t>pressure </a:t>
            </a:r>
            <a:r>
              <a:rPr lang="en-US" sz="1600" dirty="0" smtClean="0"/>
              <a:t>and/or </a:t>
            </a:r>
            <a:r>
              <a:rPr lang="en-US" sz="1600" dirty="0"/>
              <a:t>stroke</a:t>
            </a:r>
          </a:p>
        </p:txBody>
      </p:sp>
      <p:sp>
        <p:nvSpPr>
          <p:cNvPr id="18" name="Rectangle 17"/>
          <p:cNvSpPr/>
          <p:nvPr/>
        </p:nvSpPr>
        <p:spPr>
          <a:xfrm>
            <a:off x="626913" y="1490472"/>
            <a:ext cx="2659682" cy="861774"/>
          </a:xfrm>
          <a:prstGeom prst="rect">
            <a:avLst/>
          </a:prstGeom>
        </p:spPr>
        <p:txBody>
          <a:bodyPr wrap="square" lIns="0" tIns="0" rIns="0" bIns="0">
            <a:spAutoFit/>
          </a:bodyPr>
          <a:lstStyle/>
          <a:p>
            <a:r>
              <a:rPr lang="en-US" sz="2000" b="1" dirty="0">
                <a:solidFill>
                  <a:schemeClr val="accent2"/>
                </a:solidFill>
              </a:rPr>
              <a:t>Chronic </a:t>
            </a:r>
            <a:r>
              <a:rPr lang="en-US" sz="2000" b="1" dirty="0" smtClean="0">
                <a:solidFill>
                  <a:schemeClr val="accent2"/>
                </a:solidFill>
              </a:rPr>
              <a:t>Conditions</a:t>
            </a:r>
          </a:p>
          <a:p>
            <a:r>
              <a:rPr lang="en-US" sz="1600" i="1" u="sng" dirty="0"/>
              <a:t>3 or more:</a:t>
            </a:r>
          </a:p>
          <a:p>
            <a:endParaRPr lang="en-US" sz="1800" b="1" dirty="0"/>
          </a:p>
        </p:txBody>
      </p:sp>
      <p:sp>
        <p:nvSpPr>
          <p:cNvPr id="20" name="Rectangle 19"/>
          <p:cNvSpPr/>
          <p:nvPr/>
        </p:nvSpPr>
        <p:spPr>
          <a:xfrm>
            <a:off x="5669814" y="1490472"/>
            <a:ext cx="3158703" cy="1077218"/>
          </a:xfrm>
          <a:prstGeom prst="rect">
            <a:avLst/>
          </a:prstGeom>
        </p:spPr>
        <p:txBody>
          <a:bodyPr wrap="square" lIns="0" tIns="0" rIns="0" bIns="0">
            <a:spAutoFit/>
          </a:bodyPr>
          <a:lstStyle/>
          <a:p>
            <a:r>
              <a:rPr lang="en-US" sz="2000" b="1" dirty="0" smtClean="0">
                <a:solidFill>
                  <a:schemeClr val="accent2"/>
                </a:solidFill>
              </a:rPr>
              <a:t>Functional Limitations</a:t>
            </a:r>
          </a:p>
          <a:p>
            <a:r>
              <a:rPr lang="en-US" sz="1600" i="1" dirty="0"/>
              <a:t>Because of health, </a:t>
            </a:r>
            <a:r>
              <a:rPr lang="en-US" sz="1600" i="1" dirty="0" smtClean="0"/>
              <a:t>needed </a:t>
            </a:r>
            <a:r>
              <a:rPr lang="en-US" sz="1600" i="1" dirty="0"/>
              <a:t>help with </a:t>
            </a:r>
            <a:r>
              <a:rPr lang="en-US" sz="1600" i="1" u="sng" dirty="0" smtClean="0"/>
              <a:t>activities </a:t>
            </a:r>
            <a:r>
              <a:rPr lang="en-US" sz="1600" i="1" u="sng" dirty="0"/>
              <a:t>of daily living:</a:t>
            </a:r>
          </a:p>
          <a:p>
            <a:endParaRPr lang="en-US" sz="1800" b="1" dirty="0"/>
          </a:p>
        </p:txBody>
      </p:sp>
      <p:sp>
        <p:nvSpPr>
          <p:cNvPr id="24" name="Rectangle 23"/>
          <p:cNvSpPr/>
          <p:nvPr/>
        </p:nvSpPr>
        <p:spPr>
          <a:xfrm>
            <a:off x="6215666" y="2654535"/>
            <a:ext cx="2485320" cy="221599"/>
          </a:xfrm>
          <a:prstGeom prst="rect">
            <a:avLst/>
          </a:prstGeom>
        </p:spPr>
        <p:txBody>
          <a:bodyPr wrap="square" lIns="0" tIns="0" rIns="0" bIns="0">
            <a:spAutoFit/>
          </a:bodyPr>
          <a:lstStyle/>
          <a:p>
            <a:pPr marL="111132" indent="0">
              <a:lnSpc>
                <a:spcPct val="90000"/>
              </a:lnSpc>
              <a:buNone/>
            </a:pPr>
            <a:r>
              <a:rPr lang="en-US" sz="1600" dirty="0"/>
              <a:t>Housework</a:t>
            </a:r>
          </a:p>
        </p:txBody>
      </p:sp>
      <p:sp>
        <p:nvSpPr>
          <p:cNvPr id="25" name="Rectangle 24"/>
          <p:cNvSpPr/>
          <p:nvPr/>
        </p:nvSpPr>
        <p:spPr>
          <a:xfrm>
            <a:off x="6215666" y="3241983"/>
            <a:ext cx="2732345" cy="221599"/>
          </a:xfrm>
          <a:prstGeom prst="rect">
            <a:avLst/>
          </a:prstGeom>
        </p:spPr>
        <p:txBody>
          <a:bodyPr wrap="square" lIns="0" tIns="0" rIns="0" bIns="0">
            <a:spAutoFit/>
          </a:bodyPr>
          <a:lstStyle/>
          <a:p>
            <a:pPr marL="111132" indent="0">
              <a:lnSpc>
                <a:spcPct val="90000"/>
              </a:lnSpc>
              <a:buNone/>
            </a:pPr>
            <a:r>
              <a:rPr lang="en-US" sz="1600" dirty="0" smtClean="0"/>
              <a:t>Meals</a:t>
            </a:r>
            <a:endParaRPr lang="en-US" sz="1600" dirty="0"/>
          </a:p>
        </p:txBody>
      </p:sp>
      <p:sp>
        <p:nvSpPr>
          <p:cNvPr id="26" name="Rectangle 25"/>
          <p:cNvSpPr/>
          <p:nvPr/>
        </p:nvSpPr>
        <p:spPr>
          <a:xfrm>
            <a:off x="6215666" y="3829431"/>
            <a:ext cx="1888118" cy="221599"/>
          </a:xfrm>
          <a:prstGeom prst="rect">
            <a:avLst/>
          </a:prstGeom>
        </p:spPr>
        <p:txBody>
          <a:bodyPr wrap="square" lIns="0" tIns="0" rIns="0" bIns="0">
            <a:spAutoFit/>
          </a:bodyPr>
          <a:lstStyle/>
          <a:p>
            <a:pPr marL="111132" indent="0">
              <a:lnSpc>
                <a:spcPct val="90000"/>
              </a:lnSpc>
              <a:buNone/>
            </a:pPr>
            <a:r>
              <a:rPr lang="en-US" sz="1600" dirty="0" smtClean="0"/>
              <a:t>Daily medications</a:t>
            </a:r>
            <a:endParaRPr lang="en-US" sz="1600" dirty="0"/>
          </a:p>
        </p:txBody>
      </p:sp>
      <p:sp>
        <p:nvSpPr>
          <p:cNvPr id="27" name="Rectangle 26"/>
          <p:cNvSpPr/>
          <p:nvPr/>
        </p:nvSpPr>
        <p:spPr>
          <a:xfrm>
            <a:off x="6215666" y="4416878"/>
            <a:ext cx="1435492" cy="221599"/>
          </a:xfrm>
          <a:prstGeom prst="rect">
            <a:avLst/>
          </a:prstGeom>
        </p:spPr>
        <p:txBody>
          <a:bodyPr wrap="square" lIns="0" tIns="0" rIns="0" bIns="0">
            <a:spAutoFit/>
          </a:bodyPr>
          <a:lstStyle/>
          <a:p>
            <a:pPr marL="111132" indent="0">
              <a:lnSpc>
                <a:spcPct val="90000"/>
              </a:lnSpc>
              <a:buNone/>
            </a:pPr>
            <a:r>
              <a:rPr lang="en-US" sz="1600" dirty="0" smtClean="0"/>
              <a:t>Shopping</a:t>
            </a:r>
            <a:endParaRPr lang="en-US" sz="1600" dirty="0"/>
          </a:p>
        </p:txBody>
      </p:sp>
      <p:cxnSp>
        <p:nvCxnSpPr>
          <p:cNvPr id="29" name="Straight Connector 28"/>
          <p:cNvCxnSpPr/>
          <p:nvPr/>
        </p:nvCxnSpPr>
        <p:spPr>
          <a:xfrm>
            <a:off x="4572000" y="1560352"/>
            <a:ext cx="0" cy="409492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4097351" y="2567690"/>
            <a:ext cx="949299" cy="949296"/>
            <a:chOff x="4198340" y="3267933"/>
            <a:chExt cx="949299" cy="949296"/>
          </a:xfrm>
        </p:grpSpPr>
        <p:sp>
          <p:nvSpPr>
            <p:cNvPr id="21" name="Oval 20"/>
            <p:cNvSpPr/>
            <p:nvPr/>
          </p:nvSpPr>
          <p:spPr>
            <a:xfrm>
              <a:off x="4198341" y="3267933"/>
              <a:ext cx="949298" cy="94929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4198340" y="3592003"/>
              <a:ext cx="949299" cy="307777"/>
            </a:xfrm>
            <a:prstGeom prst="rect">
              <a:avLst/>
            </a:prstGeom>
          </p:spPr>
          <p:txBody>
            <a:bodyPr wrap="none">
              <a:spAutoFit/>
            </a:bodyPr>
            <a:lstStyle/>
            <a:p>
              <a:pPr algn="ctr"/>
              <a:r>
                <a:rPr lang="en-US" sz="1400" b="1" dirty="0" smtClean="0">
                  <a:solidFill>
                    <a:schemeClr val="bg1"/>
                  </a:solidFill>
                </a:rPr>
                <a:t>AND / OR</a:t>
              </a:r>
              <a:endParaRPr lang="en-US" sz="1400" b="1" dirty="0">
                <a:solidFill>
                  <a:schemeClr val="bg1"/>
                </a:solidFill>
              </a:endParaRPr>
            </a:p>
          </p:txBody>
        </p:sp>
      </p:grpSp>
      <p:sp>
        <p:nvSpPr>
          <p:cNvPr id="30" name="Rectangle 29"/>
          <p:cNvSpPr/>
          <p:nvPr/>
        </p:nvSpPr>
        <p:spPr>
          <a:xfrm>
            <a:off x="6215666" y="5009693"/>
            <a:ext cx="1435492" cy="221599"/>
          </a:xfrm>
          <a:prstGeom prst="rect">
            <a:avLst/>
          </a:prstGeom>
        </p:spPr>
        <p:txBody>
          <a:bodyPr wrap="square" lIns="0" tIns="0" rIns="0" bIns="0">
            <a:spAutoFit/>
          </a:bodyPr>
          <a:lstStyle/>
          <a:p>
            <a:pPr marL="111132" indent="0">
              <a:lnSpc>
                <a:spcPct val="90000"/>
              </a:lnSpc>
              <a:buNone/>
            </a:pPr>
            <a:r>
              <a:rPr lang="en-US" sz="1600" dirty="0" smtClean="0"/>
              <a:t>Bathing</a:t>
            </a:r>
            <a:endParaRPr lang="en-US" sz="1600" dirty="0"/>
          </a:p>
        </p:txBody>
      </p:sp>
      <p:sp>
        <p:nvSpPr>
          <p:cNvPr id="31" name="Rectangle 30"/>
          <p:cNvSpPr/>
          <p:nvPr/>
        </p:nvSpPr>
        <p:spPr>
          <a:xfrm>
            <a:off x="6215666" y="5595900"/>
            <a:ext cx="1435492" cy="221599"/>
          </a:xfrm>
          <a:prstGeom prst="rect">
            <a:avLst/>
          </a:prstGeom>
        </p:spPr>
        <p:txBody>
          <a:bodyPr wrap="square" lIns="0" tIns="0" rIns="0" bIns="0">
            <a:spAutoFit/>
          </a:bodyPr>
          <a:lstStyle/>
          <a:p>
            <a:pPr marL="111132" indent="0">
              <a:lnSpc>
                <a:spcPct val="90000"/>
              </a:lnSpc>
              <a:buNone/>
            </a:pPr>
            <a:r>
              <a:rPr lang="en-US" sz="1600" dirty="0" smtClean="0"/>
              <a:t>Dressing</a:t>
            </a:r>
            <a:endParaRPr lang="en-US" sz="1600" dirty="0"/>
          </a:p>
        </p:txBody>
      </p:sp>
      <p:sp>
        <p:nvSpPr>
          <p:cNvPr id="2" name="Rounded Rectangle 1"/>
          <p:cNvSpPr/>
          <p:nvPr/>
        </p:nvSpPr>
        <p:spPr>
          <a:xfrm>
            <a:off x="443620" y="5817499"/>
            <a:ext cx="8274928" cy="232379"/>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5638200" y="2490532"/>
            <a:ext cx="581527" cy="3523951"/>
          </a:xfrm>
          <a:prstGeom prst="rect">
            <a:avLst/>
          </a:prstGeom>
        </p:spPr>
      </p:pic>
    </p:spTree>
    <p:extLst>
      <p:ext uri="{BB962C8B-B14F-4D97-AF65-F5344CB8AC3E}">
        <p14:creationId xmlns:p14="http://schemas.microsoft.com/office/powerpoint/2010/main" val="3341065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p:cNvGraphicFramePr>
            <a:graphicFrameLocks noGrp="1"/>
          </p:cNvGraphicFramePr>
          <p:nvPr>
            <p:ph type="chart" sz="quarter" idx="19"/>
            <p:extLst>
              <p:ext uri="{D42A27DB-BD31-4B8C-83A1-F6EECF244321}">
                <p14:modId xmlns:p14="http://schemas.microsoft.com/office/powerpoint/2010/main" val="1699273266"/>
              </p:ext>
            </p:extLst>
          </p:nvPr>
        </p:nvGraphicFramePr>
        <p:xfrm>
          <a:off x="627063" y="1700213"/>
          <a:ext cx="8091487" cy="405447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21"/>
          </p:nvPr>
        </p:nvSpPr>
        <p:spPr/>
        <p:txBody>
          <a:bodyPr anchor="ctr"/>
          <a:lstStyle/>
          <a:p>
            <a:r>
              <a:rPr lang="en-US" dirty="0" smtClean="0"/>
              <a:t>Source: 2017 Commonwealth Fund International Health Policy Survey of Older Adults </a:t>
            </a:r>
          </a:p>
          <a:p>
            <a:r>
              <a:rPr lang="en-US" dirty="0" smtClean="0"/>
              <a:t>High-need definition: Percent of older adults with either three or more chronic conditions or functional limitations.</a:t>
            </a:r>
            <a:endParaRPr lang="en-US" dirty="0"/>
          </a:p>
        </p:txBody>
      </p:sp>
      <p:sp>
        <p:nvSpPr>
          <p:cNvPr id="4" name="Subtitle 3"/>
          <p:cNvSpPr>
            <a:spLocks noGrp="1"/>
          </p:cNvSpPr>
          <p:nvPr>
            <p:ph type="subTitle" idx="1"/>
          </p:nvPr>
        </p:nvSpPr>
        <p:spPr/>
        <p:txBody>
          <a:bodyPr/>
          <a:lstStyle/>
          <a:p>
            <a:r>
              <a:rPr lang="en-US" smtClean="0"/>
              <a:t>EXPERIENCES OF HIGH-NEED OLDER ADULTS</a:t>
            </a:r>
            <a:endParaRPr lang="en-US" dirty="0"/>
          </a:p>
        </p:txBody>
      </p:sp>
      <p:sp>
        <p:nvSpPr>
          <p:cNvPr id="5" name="Title 4"/>
          <p:cNvSpPr>
            <a:spLocks noGrp="1"/>
          </p:cNvSpPr>
          <p:nvPr>
            <p:ph type="ctrTitle"/>
          </p:nvPr>
        </p:nvSpPr>
        <p:spPr>
          <a:xfrm>
            <a:off x="627433" y="514555"/>
            <a:ext cx="8647195" cy="1185034"/>
          </a:xfrm>
        </p:spPr>
        <p:txBody>
          <a:bodyPr>
            <a:normAutofit/>
          </a:bodyPr>
          <a:lstStyle/>
          <a:p>
            <a:r>
              <a:rPr lang="en-US" sz="2800" dirty="0" smtClean="0"/>
              <a:t>Percent of Older Adults with ‘High-needs’ (%)</a:t>
            </a:r>
            <a:endParaRPr lang="en-US" sz="2800" dirty="0"/>
          </a:p>
        </p:txBody>
      </p:sp>
    </p:spTree>
    <p:extLst>
      <p:ext uri="{BB962C8B-B14F-4D97-AF65-F5344CB8AC3E}">
        <p14:creationId xmlns:p14="http://schemas.microsoft.com/office/powerpoint/2010/main" val="4070652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1"/>
          </p:nvPr>
        </p:nvSpPr>
        <p:spPr/>
        <p:txBody>
          <a:bodyPr>
            <a:normAutofit fontScale="92500" lnSpcReduction="10000"/>
          </a:bodyPr>
          <a:lstStyle/>
          <a:p>
            <a:r>
              <a:rPr lang="en-US" dirty="0" smtClean="0"/>
              <a:t>Source: 2017 Commonwealth Fund International Health Policy Survey of Older Adults</a:t>
            </a:r>
          </a:p>
          <a:p>
            <a:r>
              <a:rPr lang="en-US" dirty="0" smtClean="0"/>
              <a:t>Population: High-need older adults are defined as having three or more chronic conditions or a functional limitation.</a:t>
            </a:r>
          </a:p>
          <a:p>
            <a:r>
              <a:rPr lang="en-US" dirty="0" smtClean="0"/>
              <a:t>*Economic vulnerability: "Always" or "usually" stressed or worried about having enough money to 1) buy nutritious meals, 2) pay rent or mortgage, 3) pay for other monthly bills like electricity, heat, and your telephone in the past year; and/or 4) having had problems paying or being unable to pay any medical bills in the past year.</a:t>
            </a:r>
          </a:p>
          <a:p>
            <a:r>
              <a:rPr lang="en-US" dirty="0" smtClean="0"/>
              <a:t>Asterisk(*) indicates that the differences between high need and not high need are significant below p&lt;0.05. </a:t>
            </a:r>
            <a:endParaRPr lang="en-US" dirty="0"/>
          </a:p>
        </p:txBody>
      </p:sp>
      <p:sp>
        <p:nvSpPr>
          <p:cNvPr id="4" name="Subtitle 3"/>
          <p:cNvSpPr>
            <a:spLocks noGrp="1"/>
          </p:cNvSpPr>
          <p:nvPr>
            <p:ph type="subTitle" idx="1"/>
          </p:nvPr>
        </p:nvSpPr>
        <p:spPr/>
        <p:txBody>
          <a:bodyPr/>
          <a:lstStyle/>
          <a:p>
            <a:r>
              <a:rPr lang="en-US" dirty="0" smtClean="0"/>
              <a:t>EXPERIENCES OF HIGH-NEED OLDER ADULTS</a:t>
            </a:r>
            <a:endParaRPr lang="en-US" dirty="0"/>
          </a:p>
        </p:txBody>
      </p:sp>
      <p:sp>
        <p:nvSpPr>
          <p:cNvPr id="5" name="Title 4"/>
          <p:cNvSpPr>
            <a:spLocks noGrp="1"/>
          </p:cNvSpPr>
          <p:nvPr>
            <p:ph type="ctrTitle"/>
          </p:nvPr>
        </p:nvSpPr>
        <p:spPr/>
        <p:txBody>
          <a:bodyPr>
            <a:normAutofit/>
          </a:bodyPr>
          <a:lstStyle/>
          <a:p>
            <a:r>
              <a:rPr lang="en-US" sz="2800" dirty="0" smtClean="0"/>
              <a:t>High-need Older Adults Experience Greater Economic Vulnerability*</a:t>
            </a:r>
            <a:endParaRPr lang="en-US" sz="2400" b="0" i="1" dirty="0"/>
          </a:p>
        </p:txBody>
      </p:sp>
      <p:graphicFrame>
        <p:nvGraphicFramePr>
          <p:cNvPr id="12" name="Object 2"/>
          <p:cNvGraphicFramePr>
            <a:graphicFrameLocks noGrp="1" noChangeAspect="1"/>
          </p:cNvGraphicFramePr>
          <p:nvPr>
            <p:ph type="chart" sz="quarter" idx="19"/>
            <p:extLst>
              <p:ext uri="{D42A27DB-BD31-4B8C-83A1-F6EECF244321}">
                <p14:modId xmlns:p14="http://schemas.microsoft.com/office/powerpoint/2010/main" val="4227854322"/>
              </p:ext>
            </p:extLst>
          </p:nvPr>
        </p:nvGraphicFramePr>
        <p:xfrm>
          <a:off x="919671" y="1542227"/>
          <a:ext cx="8091487" cy="405447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881958" y="1481641"/>
            <a:ext cx="1577983" cy="307777"/>
          </a:xfrm>
          <a:prstGeom prst="rect">
            <a:avLst/>
          </a:prstGeom>
          <a:noFill/>
        </p:spPr>
        <p:txBody>
          <a:bodyPr wrap="square" rtlCol="0">
            <a:spAutoFit/>
          </a:bodyPr>
          <a:lstStyle/>
          <a:p>
            <a:pPr algn="r"/>
            <a:r>
              <a:rPr lang="en-US" sz="1400" b="1" dirty="0" smtClean="0">
                <a:solidFill>
                  <a:schemeClr val="tx2"/>
                </a:solidFill>
              </a:rPr>
              <a:t>Not high-need</a:t>
            </a:r>
            <a:endParaRPr lang="en-US" sz="1400" b="1" dirty="0">
              <a:solidFill>
                <a:schemeClr val="tx2"/>
              </a:solidFill>
            </a:endParaRPr>
          </a:p>
        </p:txBody>
      </p:sp>
      <p:sp>
        <p:nvSpPr>
          <p:cNvPr id="10" name="TextBox 9"/>
          <p:cNvSpPr txBox="1"/>
          <p:nvPr/>
        </p:nvSpPr>
        <p:spPr>
          <a:xfrm>
            <a:off x="4421589" y="1471882"/>
            <a:ext cx="1702478" cy="307777"/>
          </a:xfrm>
          <a:prstGeom prst="rect">
            <a:avLst/>
          </a:prstGeom>
          <a:noFill/>
        </p:spPr>
        <p:txBody>
          <a:bodyPr wrap="square" rtlCol="0">
            <a:spAutoFit/>
          </a:bodyPr>
          <a:lstStyle/>
          <a:p>
            <a:r>
              <a:rPr lang="en-US" sz="1400" b="1" dirty="0" smtClean="0">
                <a:solidFill>
                  <a:schemeClr val="accent2"/>
                </a:solidFill>
              </a:rPr>
              <a:t>High-need</a:t>
            </a:r>
            <a:endParaRPr lang="en-US" sz="1400" b="1" dirty="0">
              <a:solidFill>
                <a:schemeClr val="accent2"/>
              </a:solidFill>
            </a:endParaRPr>
          </a:p>
        </p:txBody>
      </p:sp>
      <p:sp>
        <p:nvSpPr>
          <p:cNvPr id="11" name="TextBox 10"/>
          <p:cNvSpPr txBox="1"/>
          <p:nvPr/>
        </p:nvSpPr>
        <p:spPr>
          <a:xfrm>
            <a:off x="2250344" y="5484310"/>
            <a:ext cx="4394743" cy="307777"/>
          </a:xfrm>
          <a:prstGeom prst="rect">
            <a:avLst/>
          </a:prstGeom>
          <a:noFill/>
        </p:spPr>
        <p:txBody>
          <a:bodyPr wrap="square" rtlCol="0">
            <a:spAutoFit/>
          </a:bodyPr>
          <a:lstStyle/>
          <a:p>
            <a:pPr algn="ctr"/>
            <a:r>
              <a:rPr lang="en-US" sz="1400" i="1" dirty="0" smtClean="0"/>
              <a:t>Percent of older adults </a:t>
            </a:r>
            <a:endParaRPr lang="en-US" sz="1400" i="1" dirty="0"/>
          </a:p>
        </p:txBody>
      </p:sp>
      <p:sp>
        <p:nvSpPr>
          <p:cNvPr id="6" name="Rectangle 5"/>
          <p:cNvSpPr/>
          <p:nvPr/>
        </p:nvSpPr>
        <p:spPr>
          <a:xfrm>
            <a:off x="1551333" y="1894257"/>
            <a:ext cx="1105786" cy="3606115"/>
          </a:xfrm>
          <a:prstGeom prst="rect">
            <a:avLst/>
          </a:prstGeom>
        </p:spPr>
        <p:txBody>
          <a:bodyPr wrap="square" lIns="0" tIns="0" rIns="0" bIns="0">
            <a:spAutoFit/>
          </a:bodyPr>
          <a:lstStyle/>
          <a:p>
            <a:pPr>
              <a:spcAft>
                <a:spcPts val="600"/>
              </a:spcAft>
            </a:pPr>
            <a:r>
              <a:rPr lang="en-US" sz="1600" b="1" dirty="0">
                <a:ea typeface="Lato" panose="020F0502020204030203" pitchFamily="34" charset="0"/>
                <a:cs typeface="Lato" panose="020F0502020204030203" pitchFamily="34" charset="0"/>
              </a:rPr>
              <a:t>US *</a:t>
            </a:r>
          </a:p>
          <a:p>
            <a:pPr>
              <a:spcAft>
                <a:spcPts val="600"/>
              </a:spcAft>
            </a:pPr>
            <a:r>
              <a:rPr lang="en-US" sz="1600" b="1" dirty="0">
                <a:ea typeface="Lato" panose="020F0502020204030203" pitchFamily="34" charset="0"/>
                <a:cs typeface="Lato" panose="020F0502020204030203" pitchFamily="34" charset="0"/>
              </a:rPr>
              <a:t>AUS *</a:t>
            </a:r>
          </a:p>
          <a:p>
            <a:pPr>
              <a:spcAft>
                <a:spcPts val="600"/>
              </a:spcAft>
            </a:pPr>
            <a:r>
              <a:rPr lang="en-US" sz="1600" b="1" dirty="0">
                <a:ea typeface="Lato" panose="020F0502020204030203" pitchFamily="34" charset="0"/>
                <a:cs typeface="Lato" panose="020F0502020204030203" pitchFamily="34" charset="0"/>
              </a:rPr>
              <a:t>GER *</a:t>
            </a:r>
          </a:p>
          <a:p>
            <a:pPr>
              <a:spcAft>
                <a:spcPts val="600"/>
              </a:spcAft>
            </a:pPr>
            <a:r>
              <a:rPr lang="en-US" sz="1600" b="1" dirty="0">
                <a:ea typeface="Lato" panose="020F0502020204030203" pitchFamily="34" charset="0"/>
                <a:cs typeface="Lato" panose="020F0502020204030203" pitchFamily="34" charset="0"/>
              </a:rPr>
              <a:t>CAN *</a:t>
            </a:r>
          </a:p>
          <a:p>
            <a:pPr>
              <a:spcAft>
                <a:spcPts val="600"/>
              </a:spcAft>
            </a:pPr>
            <a:r>
              <a:rPr lang="en-US" sz="1600" b="1" dirty="0" smtClean="0">
                <a:ea typeface="Lato" panose="020F0502020204030203" pitchFamily="34" charset="0"/>
                <a:cs typeface="Lato" panose="020F0502020204030203" pitchFamily="34" charset="0"/>
              </a:rPr>
              <a:t>SWIZ *</a:t>
            </a:r>
            <a:endParaRPr lang="en-US" sz="1600" b="1" dirty="0">
              <a:ea typeface="Lato" panose="020F0502020204030203" pitchFamily="34" charset="0"/>
              <a:cs typeface="Lato" panose="020F0502020204030203" pitchFamily="34" charset="0"/>
            </a:endParaRPr>
          </a:p>
          <a:p>
            <a:pPr>
              <a:spcAft>
                <a:spcPts val="600"/>
              </a:spcAft>
            </a:pPr>
            <a:r>
              <a:rPr lang="en-US" sz="1600" b="1" dirty="0" smtClean="0">
                <a:ea typeface="Lato" panose="020F0502020204030203" pitchFamily="34" charset="0"/>
                <a:cs typeface="Lato" panose="020F0502020204030203" pitchFamily="34" charset="0"/>
              </a:rPr>
              <a:t>NET *</a:t>
            </a:r>
            <a:endParaRPr lang="en-US" sz="1600" b="1" dirty="0">
              <a:ea typeface="Lato" panose="020F0502020204030203" pitchFamily="34" charset="0"/>
              <a:cs typeface="Lato" panose="020F0502020204030203" pitchFamily="34" charset="0"/>
            </a:endParaRPr>
          </a:p>
          <a:p>
            <a:pPr>
              <a:spcAft>
                <a:spcPts val="600"/>
              </a:spcAft>
            </a:pPr>
            <a:r>
              <a:rPr lang="en-US" sz="1600" b="1" dirty="0">
                <a:ea typeface="Lato" panose="020F0502020204030203" pitchFamily="34" charset="0"/>
                <a:cs typeface="Lato" panose="020F0502020204030203" pitchFamily="34" charset="0"/>
              </a:rPr>
              <a:t>NZ *</a:t>
            </a:r>
          </a:p>
          <a:p>
            <a:pPr>
              <a:spcAft>
                <a:spcPts val="600"/>
              </a:spcAft>
            </a:pPr>
            <a:r>
              <a:rPr lang="en-US" sz="1600" b="1" dirty="0" smtClean="0">
                <a:ea typeface="Lato" panose="020F0502020204030203" pitchFamily="34" charset="0"/>
                <a:cs typeface="Lato" panose="020F0502020204030203" pitchFamily="34" charset="0"/>
              </a:rPr>
              <a:t>UK *</a:t>
            </a:r>
            <a:endParaRPr lang="en-US" sz="1600" b="1" dirty="0">
              <a:ea typeface="Lato" panose="020F0502020204030203" pitchFamily="34" charset="0"/>
              <a:cs typeface="Lato" panose="020F0502020204030203" pitchFamily="34" charset="0"/>
            </a:endParaRPr>
          </a:p>
          <a:p>
            <a:pPr>
              <a:spcAft>
                <a:spcPts val="600"/>
              </a:spcAft>
            </a:pPr>
            <a:r>
              <a:rPr lang="en-US" sz="1600" b="1" dirty="0" smtClean="0">
                <a:ea typeface="Lato" panose="020F0502020204030203" pitchFamily="34" charset="0"/>
                <a:cs typeface="Lato" panose="020F0502020204030203" pitchFamily="34" charset="0"/>
              </a:rPr>
              <a:t>FR</a:t>
            </a:r>
            <a:endParaRPr lang="en-US" sz="1600" b="1" dirty="0">
              <a:ea typeface="Lato" panose="020F0502020204030203" pitchFamily="34" charset="0"/>
              <a:cs typeface="Lato" panose="020F0502020204030203" pitchFamily="34" charset="0"/>
            </a:endParaRPr>
          </a:p>
          <a:p>
            <a:pPr>
              <a:spcAft>
                <a:spcPts val="600"/>
              </a:spcAft>
            </a:pPr>
            <a:r>
              <a:rPr lang="en-US" sz="1600" b="1" dirty="0">
                <a:ea typeface="Lato" panose="020F0502020204030203" pitchFamily="34" charset="0"/>
                <a:cs typeface="Lato" panose="020F0502020204030203" pitchFamily="34" charset="0"/>
              </a:rPr>
              <a:t>NOR *</a:t>
            </a:r>
          </a:p>
          <a:p>
            <a:pPr>
              <a:spcAft>
                <a:spcPts val="600"/>
              </a:spcAft>
            </a:pPr>
            <a:r>
              <a:rPr lang="en-US" sz="1600" b="1" dirty="0">
                <a:ea typeface="Lato" panose="020F0502020204030203" pitchFamily="34" charset="0"/>
                <a:cs typeface="Lato" panose="020F0502020204030203" pitchFamily="34" charset="0"/>
              </a:rPr>
              <a:t>SWE *</a:t>
            </a:r>
          </a:p>
        </p:txBody>
      </p:sp>
    </p:spTree>
    <p:extLst>
      <p:ext uri="{BB962C8B-B14F-4D97-AF65-F5344CB8AC3E}">
        <p14:creationId xmlns:p14="http://schemas.microsoft.com/office/powerpoint/2010/main" val="1906096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1"/>
          </p:nvPr>
        </p:nvSpPr>
        <p:spPr/>
        <p:txBody>
          <a:bodyPr/>
          <a:lstStyle/>
          <a:p>
            <a:r>
              <a:rPr lang="en-US" smtClean="0"/>
              <a:t>Source: 2017 Commonwealth Fund International Health Policy Survey of Older Adults</a:t>
            </a:r>
          </a:p>
          <a:p>
            <a:r>
              <a:rPr lang="en-US" smtClean="0"/>
              <a:t>Population: High-need older adults are defined as having three or more chronic conditions or a functional limitation.</a:t>
            </a:r>
          </a:p>
          <a:p>
            <a:r>
              <a:rPr lang="en-US" smtClean="0"/>
              <a:t>* Cost-related access problem in past year, including: 1) Did not see doctor when sick; 2) skipped medical test or treatment recommended by doctor; and/or 3) did not fill prescription or skipped doses because of the cost in past year. </a:t>
            </a:r>
          </a:p>
          <a:p>
            <a:r>
              <a:rPr lang="en-US" smtClean="0"/>
              <a:t>Asterisk(*) indicates that the differences between high need and not high need are significant below p&lt;0.05. </a:t>
            </a:r>
            <a:endParaRPr lang="en-US" dirty="0"/>
          </a:p>
        </p:txBody>
      </p:sp>
      <p:sp>
        <p:nvSpPr>
          <p:cNvPr id="12" name="Subtitle 11"/>
          <p:cNvSpPr>
            <a:spLocks noGrp="1"/>
          </p:cNvSpPr>
          <p:nvPr>
            <p:ph type="subTitle" idx="1"/>
          </p:nvPr>
        </p:nvSpPr>
        <p:spPr/>
        <p:txBody>
          <a:bodyPr/>
          <a:lstStyle/>
          <a:p>
            <a:r>
              <a:rPr lang="en-US" smtClean="0"/>
              <a:t>EXPERIENCES OF HIGH-NEED OLDER ADULTS</a:t>
            </a:r>
            <a:endParaRPr lang="en-US" dirty="0"/>
          </a:p>
        </p:txBody>
      </p:sp>
      <p:sp>
        <p:nvSpPr>
          <p:cNvPr id="5" name="Title 4"/>
          <p:cNvSpPr>
            <a:spLocks noGrp="1"/>
          </p:cNvSpPr>
          <p:nvPr>
            <p:ph type="ctrTitle"/>
          </p:nvPr>
        </p:nvSpPr>
        <p:spPr/>
        <p:txBody>
          <a:bodyPr>
            <a:normAutofit/>
          </a:bodyPr>
          <a:lstStyle/>
          <a:p>
            <a:r>
              <a:rPr lang="en-US" sz="2800" dirty="0" smtClean="0"/>
              <a:t>High-need Older Adults Experience Greater Cost Barriers to Receiving Care*</a:t>
            </a:r>
            <a:endParaRPr lang="en-US" sz="2400" b="0" i="1" dirty="0"/>
          </a:p>
        </p:txBody>
      </p:sp>
      <p:graphicFrame>
        <p:nvGraphicFramePr>
          <p:cNvPr id="9" name="Object 2"/>
          <p:cNvGraphicFramePr>
            <a:graphicFrameLocks noGrp="1" noChangeAspect="1"/>
          </p:cNvGraphicFramePr>
          <p:nvPr>
            <p:ph type="chart" sz="quarter" idx="19"/>
            <p:extLst>
              <p:ext uri="{D42A27DB-BD31-4B8C-83A1-F6EECF244321}">
                <p14:modId xmlns:p14="http://schemas.microsoft.com/office/powerpoint/2010/main" val="3894009969"/>
              </p:ext>
            </p:extLst>
          </p:nvPr>
        </p:nvGraphicFramePr>
        <p:xfrm>
          <a:off x="627063" y="1700213"/>
          <a:ext cx="8091487" cy="405447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2098819" y="1806974"/>
            <a:ext cx="1105786" cy="3734356"/>
          </a:xfrm>
          <a:prstGeom prst="rect">
            <a:avLst/>
          </a:prstGeom>
        </p:spPr>
        <p:txBody>
          <a:bodyPr wrap="square" lIns="0" tIns="0" rIns="0" bIns="0">
            <a:spAutoFit/>
          </a:bodyPr>
          <a:lstStyle/>
          <a:p>
            <a:pPr>
              <a:spcAft>
                <a:spcPts val="800"/>
              </a:spcAft>
            </a:pPr>
            <a:r>
              <a:rPr lang="en-US" sz="1600" b="1" dirty="0">
                <a:ea typeface="Lato" panose="020F0502020204030203" pitchFamily="34" charset="0"/>
                <a:cs typeface="Lato" panose="020F0502020204030203" pitchFamily="34" charset="0"/>
              </a:rPr>
              <a:t>US *</a:t>
            </a:r>
          </a:p>
          <a:p>
            <a:pPr>
              <a:spcAft>
                <a:spcPts val="800"/>
              </a:spcAft>
            </a:pPr>
            <a:r>
              <a:rPr lang="en-US" sz="1600" b="1" dirty="0">
                <a:ea typeface="Lato" panose="020F0502020204030203" pitchFamily="34" charset="0"/>
                <a:cs typeface="Lato" panose="020F0502020204030203" pitchFamily="34" charset="0"/>
              </a:rPr>
              <a:t>AUS *</a:t>
            </a:r>
          </a:p>
          <a:p>
            <a:pPr>
              <a:spcAft>
                <a:spcPts val="800"/>
              </a:spcAft>
            </a:pPr>
            <a:r>
              <a:rPr lang="en-US" sz="1600" b="1" dirty="0" smtClean="0">
                <a:ea typeface="Lato" panose="020F0502020204030203" pitchFamily="34" charset="0"/>
                <a:cs typeface="Lato" panose="020F0502020204030203" pitchFamily="34" charset="0"/>
              </a:rPr>
              <a:t>NZ</a:t>
            </a:r>
            <a:endParaRPr lang="en-US" sz="1600" b="1" dirty="0">
              <a:ea typeface="Lato" panose="020F0502020204030203" pitchFamily="34" charset="0"/>
              <a:cs typeface="Lato" panose="020F0502020204030203" pitchFamily="34" charset="0"/>
            </a:endParaRPr>
          </a:p>
          <a:p>
            <a:pPr>
              <a:spcAft>
                <a:spcPts val="800"/>
              </a:spcAft>
            </a:pPr>
            <a:r>
              <a:rPr lang="en-US" sz="1600" b="1" dirty="0" smtClean="0">
                <a:ea typeface="Lato" panose="020F0502020204030203" pitchFamily="34" charset="0"/>
                <a:cs typeface="Lato" panose="020F0502020204030203" pitchFamily="34" charset="0"/>
              </a:rPr>
              <a:t>GER</a:t>
            </a:r>
          </a:p>
          <a:p>
            <a:pPr>
              <a:spcAft>
                <a:spcPts val="800"/>
              </a:spcAft>
            </a:pPr>
            <a:r>
              <a:rPr lang="en-US" sz="1600" b="1" dirty="0" smtClean="0">
                <a:ea typeface="Lato" panose="020F0502020204030203" pitchFamily="34" charset="0"/>
                <a:cs typeface="Lato" panose="020F0502020204030203" pitchFamily="34" charset="0"/>
              </a:rPr>
              <a:t>CAN </a:t>
            </a:r>
            <a:r>
              <a:rPr lang="en-US" sz="1600" b="1" dirty="0">
                <a:ea typeface="Lato" panose="020F0502020204030203" pitchFamily="34" charset="0"/>
                <a:cs typeface="Lato" panose="020F0502020204030203" pitchFamily="34" charset="0"/>
              </a:rPr>
              <a:t>*</a:t>
            </a:r>
          </a:p>
          <a:p>
            <a:pPr>
              <a:spcAft>
                <a:spcPts val="800"/>
              </a:spcAft>
            </a:pPr>
            <a:r>
              <a:rPr lang="en-US" sz="1600" b="1" dirty="0" smtClean="0">
                <a:ea typeface="Lato" panose="020F0502020204030203" pitchFamily="34" charset="0"/>
                <a:cs typeface="Lato" panose="020F0502020204030203" pitchFamily="34" charset="0"/>
              </a:rPr>
              <a:t>SWIZ</a:t>
            </a:r>
            <a:endParaRPr lang="en-US" sz="1600" b="1" dirty="0">
              <a:ea typeface="Lato" panose="020F0502020204030203" pitchFamily="34" charset="0"/>
              <a:cs typeface="Lato" panose="020F0502020204030203" pitchFamily="34" charset="0"/>
            </a:endParaRPr>
          </a:p>
          <a:p>
            <a:pPr>
              <a:spcAft>
                <a:spcPts val="800"/>
              </a:spcAft>
            </a:pPr>
            <a:r>
              <a:rPr lang="en-US" sz="1600" b="1" dirty="0">
                <a:ea typeface="Lato" panose="020F0502020204030203" pitchFamily="34" charset="0"/>
                <a:cs typeface="Lato" panose="020F0502020204030203" pitchFamily="34" charset="0"/>
              </a:rPr>
              <a:t>NET</a:t>
            </a:r>
          </a:p>
          <a:p>
            <a:pPr>
              <a:spcAft>
                <a:spcPts val="800"/>
              </a:spcAft>
            </a:pPr>
            <a:r>
              <a:rPr lang="en-US" sz="1600" b="1" dirty="0">
                <a:ea typeface="Lato" panose="020F0502020204030203" pitchFamily="34" charset="0"/>
                <a:cs typeface="Lato" panose="020F0502020204030203" pitchFamily="34" charset="0"/>
              </a:rPr>
              <a:t>UK *</a:t>
            </a:r>
          </a:p>
          <a:p>
            <a:pPr>
              <a:spcAft>
                <a:spcPts val="800"/>
              </a:spcAft>
            </a:pPr>
            <a:r>
              <a:rPr lang="en-US" sz="1600" b="1" dirty="0">
                <a:ea typeface="Lato" panose="020F0502020204030203" pitchFamily="34" charset="0"/>
                <a:cs typeface="Lato" panose="020F0502020204030203" pitchFamily="34" charset="0"/>
              </a:rPr>
              <a:t>NOR</a:t>
            </a:r>
          </a:p>
          <a:p>
            <a:pPr>
              <a:spcAft>
                <a:spcPts val="800"/>
              </a:spcAft>
            </a:pPr>
            <a:r>
              <a:rPr lang="en-US" sz="1600" b="1" dirty="0">
                <a:ea typeface="Lato" panose="020F0502020204030203" pitchFamily="34" charset="0"/>
                <a:cs typeface="Lato" panose="020F0502020204030203" pitchFamily="34" charset="0"/>
              </a:rPr>
              <a:t>FR</a:t>
            </a:r>
          </a:p>
          <a:p>
            <a:pPr>
              <a:spcAft>
                <a:spcPts val="800"/>
              </a:spcAft>
            </a:pPr>
            <a:r>
              <a:rPr lang="en-US" sz="1600" b="1" dirty="0">
                <a:ea typeface="Lato" panose="020F0502020204030203" pitchFamily="34" charset="0"/>
                <a:cs typeface="Lato" panose="020F0502020204030203" pitchFamily="34" charset="0"/>
              </a:rPr>
              <a:t>SWE</a:t>
            </a:r>
          </a:p>
        </p:txBody>
      </p:sp>
      <p:sp>
        <p:nvSpPr>
          <p:cNvPr id="11" name="TextBox 10"/>
          <p:cNvSpPr txBox="1"/>
          <p:nvPr/>
        </p:nvSpPr>
        <p:spPr>
          <a:xfrm>
            <a:off x="2250344" y="5484310"/>
            <a:ext cx="4394743" cy="307777"/>
          </a:xfrm>
          <a:prstGeom prst="rect">
            <a:avLst/>
          </a:prstGeom>
          <a:noFill/>
        </p:spPr>
        <p:txBody>
          <a:bodyPr wrap="square" rtlCol="0">
            <a:spAutoFit/>
          </a:bodyPr>
          <a:lstStyle/>
          <a:p>
            <a:pPr algn="ctr"/>
            <a:r>
              <a:rPr lang="en-US" sz="1400" i="1" dirty="0" smtClean="0"/>
              <a:t>Percent of older adults </a:t>
            </a:r>
            <a:endParaRPr lang="en-US" sz="1400" i="1" dirty="0"/>
          </a:p>
        </p:txBody>
      </p:sp>
      <p:sp>
        <p:nvSpPr>
          <p:cNvPr id="13" name="TextBox 12"/>
          <p:cNvSpPr txBox="1"/>
          <p:nvPr/>
        </p:nvSpPr>
        <p:spPr>
          <a:xfrm>
            <a:off x="2881958" y="1481641"/>
            <a:ext cx="1577983" cy="307777"/>
          </a:xfrm>
          <a:prstGeom prst="rect">
            <a:avLst/>
          </a:prstGeom>
          <a:noFill/>
        </p:spPr>
        <p:txBody>
          <a:bodyPr wrap="square" rtlCol="0">
            <a:spAutoFit/>
          </a:bodyPr>
          <a:lstStyle/>
          <a:p>
            <a:pPr algn="r"/>
            <a:r>
              <a:rPr lang="en-US" sz="1400" b="1" dirty="0" smtClean="0">
                <a:solidFill>
                  <a:schemeClr val="tx2"/>
                </a:solidFill>
              </a:rPr>
              <a:t>Not high-need</a:t>
            </a:r>
            <a:endParaRPr lang="en-US" sz="1400" b="1" dirty="0">
              <a:solidFill>
                <a:schemeClr val="tx2"/>
              </a:solidFill>
            </a:endParaRPr>
          </a:p>
        </p:txBody>
      </p:sp>
      <p:sp>
        <p:nvSpPr>
          <p:cNvPr id="14" name="TextBox 13"/>
          <p:cNvSpPr txBox="1"/>
          <p:nvPr/>
        </p:nvSpPr>
        <p:spPr>
          <a:xfrm>
            <a:off x="4421589" y="1471882"/>
            <a:ext cx="1702478" cy="307777"/>
          </a:xfrm>
          <a:prstGeom prst="rect">
            <a:avLst/>
          </a:prstGeom>
          <a:noFill/>
        </p:spPr>
        <p:txBody>
          <a:bodyPr wrap="square" rtlCol="0">
            <a:spAutoFit/>
          </a:bodyPr>
          <a:lstStyle/>
          <a:p>
            <a:r>
              <a:rPr lang="en-US" sz="1400" b="1" dirty="0" smtClean="0">
                <a:solidFill>
                  <a:schemeClr val="accent2"/>
                </a:solidFill>
              </a:rPr>
              <a:t>High-need</a:t>
            </a:r>
            <a:endParaRPr lang="en-US" sz="1400" b="1" dirty="0">
              <a:solidFill>
                <a:schemeClr val="accent2"/>
              </a:solidFill>
            </a:endParaRPr>
          </a:p>
        </p:txBody>
      </p:sp>
    </p:spTree>
    <p:extLst>
      <p:ext uri="{BB962C8B-B14F-4D97-AF65-F5344CB8AC3E}">
        <p14:creationId xmlns:p14="http://schemas.microsoft.com/office/powerpoint/2010/main" val="3758312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1"/>
          </p:nvPr>
        </p:nvSpPr>
        <p:spPr/>
        <p:txBody>
          <a:bodyPr/>
          <a:lstStyle/>
          <a:p>
            <a:r>
              <a:rPr lang="en-US" smtClean="0"/>
              <a:t>Source: 2017 Commonwealth Fund International Health Policy Survey of Older Adults</a:t>
            </a:r>
          </a:p>
          <a:p>
            <a:r>
              <a:rPr lang="en-US" smtClean="0"/>
              <a:t>* Emotional distress includes anxiety or depression in the past year.</a:t>
            </a:r>
          </a:p>
          <a:p>
            <a:r>
              <a:rPr lang="en-US" smtClean="0"/>
              <a:t>Population: High-need older adults are defined as having three or more chronic conditions or a functional limitation.</a:t>
            </a:r>
          </a:p>
          <a:p>
            <a:r>
              <a:rPr lang="en-US" smtClean="0"/>
              <a:t>Asterisk(*) indicates that the differences between high need and not high need are significant below p&lt;0.05. </a:t>
            </a:r>
          </a:p>
          <a:p>
            <a:endParaRPr lang="en-US" smtClean="0"/>
          </a:p>
          <a:p>
            <a:endParaRPr lang="en-US" dirty="0"/>
          </a:p>
        </p:txBody>
      </p:sp>
      <p:sp>
        <p:nvSpPr>
          <p:cNvPr id="4" name="Subtitle 3"/>
          <p:cNvSpPr>
            <a:spLocks noGrp="1"/>
          </p:cNvSpPr>
          <p:nvPr>
            <p:ph type="subTitle" idx="1"/>
          </p:nvPr>
        </p:nvSpPr>
        <p:spPr/>
        <p:txBody>
          <a:bodyPr/>
          <a:lstStyle/>
          <a:p>
            <a:r>
              <a:rPr lang="en-US" smtClean="0"/>
              <a:t>EXPERIENCES OF HIGH-NEED OLDER ADULTS</a:t>
            </a:r>
            <a:endParaRPr lang="en-US" dirty="0"/>
          </a:p>
        </p:txBody>
      </p:sp>
      <p:sp>
        <p:nvSpPr>
          <p:cNvPr id="5" name="Title 4"/>
          <p:cNvSpPr>
            <a:spLocks noGrp="1"/>
          </p:cNvSpPr>
          <p:nvPr>
            <p:ph type="ctrTitle"/>
          </p:nvPr>
        </p:nvSpPr>
        <p:spPr/>
        <p:txBody>
          <a:bodyPr>
            <a:normAutofit/>
          </a:bodyPr>
          <a:lstStyle/>
          <a:p>
            <a:r>
              <a:rPr lang="en-US" sz="2800" dirty="0" smtClean="0"/>
              <a:t>High-need Older Adults Experience Greater Emotional Distress*</a:t>
            </a:r>
            <a:endParaRPr lang="en-US" sz="2400" b="0" i="1" dirty="0"/>
          </a:p>
        </p:txBody>
      </p:sp>
      <p:sp>
        <p:nvSpPr>
          <p:cNvPr id="12" name="TextBox 11"/>
          <p:cNvSpPr txBox="1"/>
          <p:nvPr/>
        </p:nvSpPr>
        <p:spPr>
          <a:xfrm>
            <a:off x="2250344" y="5484310"/>
            <a:ext cx="4394743" cy="307777"/>
          </a:xfrm>
          <a:prstGeom prst="rect">
            <a:avLst/>
          </a:prstGeom>
          <a:noFill/>
        </p:spPr>
        <p:txBody>
          <a:bodyPr wrap="square" rtlCol="0">
            <a:spAutoFit/>
          </a:bodyPr>
          <a:lstStyle/>
          <a:p>
            <a:pPr algn="ctr"/>
            <a:r>
              <a:rPr lang="en-US" sz="1400" i="1" dirty="0" smtClean="0"/>
              <a:t>Percent of older adults </a:t>
            </a:r>
            <a:endParaRPr lang="en-US" sz="1400" i="1" dirty="0"/>
          </a:p>
        </p:txBody>
      </p:sp>
      <p:graphicFrame>
        <p:nvGraphicFramePr>
          <p:cNvPr id="13" name="Object 2"/>
          <p:cNvGraphicFramePr>
            <a:graphicFrameLocks noGrp="1" noChangeAspect="1"/>
          </p:cNvGraphicFramePr>
          <p:nvPr>
            <p:ph type="chart" sz="quarter" idx="19"/>
            <p:extLst>
              <p:ext uri="{D42A27DB-BD31-4B8C-83A1-F6EECF244321}">
                <p14:modId xmlns:p14="http://schemas.microsoft.com/office/powerpoint/2010/main" val="2541705069"/>
              </p:ext>
            </p:extLst>
          </p:nvPr>
        </p:nvGraphicFramePr>
        <p:xfrm>
          <a:off x="1038541" y="1700213"/>
          <a:ext cx="8091487" cy="4054475"/>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2881958" y="1481641"/>
            <a:ext cx="1577983" cy="307777"/>
          </a:xfrm>
          <a:prstGeom prst="rect">
            <a:avLst/>
          </a:prstGeom>
          <a:noFill/>
        </p:spPr>
        <p:txBody>
          <a:bodyPr wrap="square" rtlCol="0">
            <a:spAutoFit/>
          </a:bodyPr>
          <a:lstStyle/>
          <a:p>
            <a:pPr algn="r"/>
            <a:r>
              <a:rPr lang="en-US" sz="1400" b="1" dirty="0" smtClean="0">
                <a:solidFill>
                  <a:schemeClr val="tx2"/>
                </a:solidFill>
              </a:rPr>
              <a:t>Not high-need</a:t>
            </a:r>
            <a:endParaRPr lang="en-US" sz="1400" b="1" dirty="0">
              <a:solidFill>
                <a:schemeClr val="tx2"/>
              </a:solidFill>
            </a:endParaRPr>
          </a:p>
        </p:txBody>
      </p:sp>
      <p:sp>
        <p:nvSpPr>
          <p:cNvPr id="15" name="TextBox 14"/>
          <p:cNvSpPr txBox="1"/>
          <p:nvPr/>
        </p:nvSpPr>
        <p:spPr>
          <a:xfrm>
            <a:off x="4421589" y="1471882"/>
            <a:ext cx="1702478" cy="307777"/>
          </a:xfrm>
          <a:prstGeom prst="rect">
            <a:avLst/>
          </a:prstGeom>
          <a:noFill/>
        </p:spPr>
        <p:txBody>
          <a:bodyPr wrap="square" rtlCol="0">
            <a:spAutoFit/>
          </a:bodyPr>
          <a:lstStyle/>
          <a:p>
            <a:r>
              <a:rPr lang="en-US" sz="1400" b="1" dirty="0" smtClean="0">
                <a:solidFill>
                  <a:schemeClr val="accent2"/>
                </a:solidFill>
              </a:rPr>
              <a:t>High-need</a:t>
            </a:r>
            <a:endParaRPr lang="en-US" sz="1400" b="1" dirty="0">
              <a:solidFill>
                <a:schemeClr val="accent2"/>
              </a:solidFill>
            </a:endParaRPr>
          </a:p>
        </p:txBody>
      </p:sp>
      <p:sp>
        <p:nvSpPr>
          <p:cNvPr id="16" name="Rectangle 15"/>
          <p:cNvSpPr/>
          <p:nvPr/>
        </p:nvSpPr>
        <p:spPr>
          <a:xfrm>
            <a:off x="1941231" y="1853426"/>
            <a:ext cx="1385878" cy="3862596"/>
          </a:xfrm>
          <a:prstGeom prst="rect">
            <a:avLst/>
          </a:prstGeom>
        </p:spPr>
        <p:txBody>
          <a:bodyPr wrap="square" lIns="0" tIns="0" rIns="0" bIns="0">
            <a:noAutofit/>
          </a:bodyPr>
          <a:lstStyle/>
          <a:p>
            <a:pPr>
              <a:spcAft>
                <a:spcPts val="800"/>
              </a:spcAft>
            </a:pPr>
            <a:r>
              <a:rPr lang="en-US" sz="1600" b="1" dirty="0">
                <a:ea typeface="Lato" panose="020F0502020204030203" pitchFamily="34" charset="0"/>
                <a:cs typeface="Lato" panose="020F0502020204030203" pitchFamily="34" charset="0"/>
              </a:rPr>
              <a:t>AUS *</a:t>
            </a:r>
          </a:p>
          <a:p>
            <a:pPr>
              <a:spcAft>
                <a:spcPts val="800"/>
              </a:spcAft>
            </a:pPr>
            <a:r>
              <a:rPr lang="en-US" sz="1600" b="1" dirty="0">
                <a:ea typeface="Lato" panose="020F0502020204030203" pitchFamily="34" charset="0"/>
                <a:cs typeface="Lato" panose="020F0502020204030203" pitchFamily="34" charset="0"/>
              </a:rPr>
              <a:t>NET *</a:t>
            </a:r>
          </a:p>
          <a:p>
            <a:pPr>
              <a:spcAft>
                <a:spcPts val="800"/>
              </a:spcAft>
            </a:pPr>
            <a:r>
              <a:rPr lang="en-US" sz="1600" b="1" dirty="0">
                <a:ea typeface="Lato" panose="020F0502020204030203" pitchFamily="34" charset="0"/>
                <a:cs typeface="Lato" panose="020F0502020204030203" pitchFamily="34" charset="0"/>
              </a:rPr>
              <a:t>GER *</a:t>
            </a:r>
          </a:p>
          <a:p>
            <a:pPr>
              <a:spcAft>
                <a:spcPts val="800"/>
              </a:spcAft>
            </a:pPr>
            <a:r>
              <a:rPr lang="en-US" sz="1600" b="1" dirty="0">
                <a:ea typeface="Lato" panose="020F0502020204030203" pitchFamily="34" charset="0"/>
                <a:cs typeface="Lato" panose="020F0502020204030203" pitchFamily="34" charset="0"/>
              </a:rPr>
              <a:t>US *</a:t>
            </a:r>
          </a:p>
          <a:p>
            <a:pPr>
              <a:spcAft>
                <a:spcPts val="800"/>
              </a:spcAft>
            </a:pPr>
            <a:r>
              <a:rPr lang="en-US" sz="1600" b="1" dirty="0">
                <a:ea typeface="Lato" panose="020F0502020204030203" pitchFamily="34" charset="0"/>
                <a:cs typeface="Lato" panose="020F0502020204030203" pitchFamily="34" charset="0"/>
              </a:rPr>
              <a:t>CAN *</a:t>
            </a:r>
          </a:p>
          <a:p>
            <a:pPr>
              <a:spcAft>
                <a:spcPts val="800"/>
              </a:spcAft>
            </a:pPr>
            <a:r>
              <a:rPr lang="en-US" sz="1600" b="1" dirty="0">
                <a:ea typeface="Lato" panose="020F0502020204030203" pitchFamily="34" charset="0"/>
                <a:cs typeface="Lato" panose="020F0502020204030203" pitchFamily="34" charset="0"/>
              </a:rPr>
              <a:t>SWIZ * </a:t>
            </a:r>
            <a:endParaRPr lang="en-US" sz="1600" b="1" dirty="0" smtClean="0">
              <a:ea typeface="Lato" panose="020F0502020204030203" pitchFamily="34" charset="0"/>
              <a:cs typeface="Lato" panose="020F0502020204030203" pitchFamily="34" charset="0"/>
            </a:endParaRPr>
          </a:p>
          <a:p>
            <a:pPr>
              <a:spcAft>
                <a:spcPts val="800"/>
              </a:spcAft>
            </a:pPr>
            <a:r>
              <a:rPr lang="en-US" sz="1600" b="1" dirty="0" smtClean="0">
                <a:ea typeface="Lato" panose="020F0502020204030203" pitchFamily="34" charset="0"/>
                <a:cs typeface="Lato" panose="020F0502020204030203" pitchFamily="34" charset="0"/>
              </a:rPr>
              <a:t>NZ </a:t>
            </a:r>
            <a:r>
              <a:rPr lang="en-US" sz="1600" b="1" dirty="0">
                <a:ea typeface="Lato" panose="020F0502020204030203" pitchFamily="34" charset="0"/>
                <a:cs typeface="Lato" panose="020F0502020204030203" pitchFamily="34" charset="0"/>
              </a:rPr>
              <a:t>*</a:t>
            </a:r>
          </a:p>
          <a:p>
            <a:pPr>
              <a:spcAft>
                <a:spcPts val="800"/>
              </a:spcAft>
            </a:pPr>
            <a:r>
              <a:rPr lang="en-US" sz="1600" b="1" dirty="0">
                <a:ea typeface="Lato" panose="020F0502020204030203" pitchFamily="34" charset="0"/>
                <a:cs typeface="Lato" panose="020F0502020204030203" pitchFamily="34" charset="0"/>
              </a:rPr>
              <a:t>FR *</a:t>
            </a:r>
          </a:p>
          <a:p>
            <a:pPr>
              <a:spcAft>
                <a:spcPts val="800"/>
              </a:spcAft>
            </a:pPr>
            <a:r>
              <a:rPr lang="en-US" sz="1600" b="1" dirty="0" smtClean="0">
                <a:ea typeface="Lato" panose="020F0502020204030203" pitchFamily="34" charset="0"/>
                <a:cs typeface="Lato" panose="020F0502020204030203" pitchFamily="34" charset="0"/>
              </a:rPr>
              <a:t>UK</a:t>
            </a:r>
            <a:endParaRPr lang="en-US" sz="1600" b="1" dirty="0">
              <a:ea typeface="Lato" panose="020F0502020204030203" pitchFamily="34" charset="0"/>
              <a:cs typeface="Lato" panose="020F0502020204030203" pitchFamily="34" charset="0"/>
            </a:endParaRPr>
          </a:p>
          <a:p>
            <a:pPr>
              <a:spcAft>
                <a:spcPts val="800"/>
              </a:spcAft>
            </a:pPr>
            <a:r>
              <a:rPr lang="en-US" sz="1600" b="1" dirty="0" smtClean="0">
                <a:ea typeface="Lato" panose="020F0502020204030203" pitchFamily="34" charset="0"/>
                <a:cs typeface="Lato" panose="020F0502020204030203" pitchFamily="34" charset="0"/>
              </a:rPr>
              <a:t>NOR *</a:t>
            </a:r>
          </a:p>
          <a:p>
            <a:pPr>
              <a:spcAft>
                <a:spcPts val="800"/>
              </a:spcAft>
            </a:pPr>
            <a:r>
              <a:rPr lang="en-US" sz="1600" b="1" dirty="0">
                <a:ea typeface="Lato" panose="020F0502020204030203" pitchFamily="34" charset="0"/>
                <a:cs typeface="Lato" panose="020F0502020204030203" pitchFamily="34" charset="0"/>
              </a:rPr>
              <a:t>SWE </a:t>
            </a:r>
            <a:r>
              <a:rPr lang="en-US" sz="1600" b="1" dirty="0" smtClean="0">
                <a:ea typeface="Lato" panose="020F0502020204030203" pitchFamily="34" charset="0"/>
                <a:cs typeface="Lato" panose="020F0502020204030203" pitchFamily="34" charset="0"/>
              </a:rPr>
              <a:t>*</a:t>
            </a:r>
            <a:endParaRPr lang="en-US" sz="1600" b="1" dirty="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448302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1"/>
          </p:nvPr>
        </p:nvSpPr>
        <p:spPr/>
        <p:txBody>
          <a:bodyPr>
            <a:normAutofit fontScale="77500" lnSpcReduction="20000"/>
          </a:bodyPr>
          <a:lstStyle/>
          <a:p>
            <a:r>
              <a:rPr lang="en-US" smtClean="0"/>
              <a:t>Source: 2017 Commonwealth Fund International Health Policy Survey of Older Adults</a:t>
            </a:r>
          </a:p>
          <a:p>
            <a:r>
              <a:rPr lang="en-US" smtClean="0"/>
              <a:t>* Care coordination problem: 1) Test results/records not being available at appointment or duplicate tests ordered; 2) specialist lacked medical history or regular doctor not informed about specialist care; and/or 3) received conflicting information from different doctors or health care professionals in the past two years.</a:t>
            </a:r>
          </a:p>
          <a:p>
            <a:r>
              <a:rPr lang="en-US" smtClean="0"/>
              <a:t>Population: High-need older adults are defined as having three or more chronic conditions or a functional limitation.</a:t>
            </a:r>
          </a:p>
          <a:p>
            <a:r>
              <a:rPr lang="en-US" smtClean="0"/>
              <a:t>Data not shown: New Zealand and Norway excluded due to sample size n&lt;100.</a:t>
            </a:r>
          </a:p>
          <a:p>
            <a:r>
              <a:rPr lang="en-US" smtClean="0"/>
              <a:t>Asterisk(*) indicates that the differences between high need and not high need are significant below p&lt;0.05. </a:t>
            </a:r>
            <a:endParaRPr lang="en-US" dirty="0"/>
          </a:p>
        </p:txBody>
      </p:sp>
      <p:sp>
        <p:nvSpPr>
          <p:cNvPr id="10" name="Subtitle 9"/>
          <p:cNvSpPr>
            <a:spLocks noGrp="1"/>
          </p:cNvSpPr>
          <p:nvPr>
            <p:ph type="subTitle" idx="1"/>
          </p:nvPr>
        </p:nvSpPr>
        <p:spPr/>
        <p:txBody>
          <a:bodyPr/>
          <a:lstStyle/>
          <a:p>
            <a:r>
              <a:rPr lang="en-US" dirty="0"/>
              <a:t>EXPERIENCES OF HIGH-NEED OLDER </a:t>
            </a:r>
            <a:r>
              <a:rPr lang="en-US" dirty="0" smtClean="0"/>
              <a:t>ADULTS</a:t>
            </a:r>
            <a:endParaRPr lang="en-US" dirty="0"/>
          </a:p>
        </p:txBody>
      </p:sp>
      <p:sp>
        <p:nvSpPr>
          <p:cNvPr id="5" name="Title 4"/>
          <p:cNvSpPr>
            <a:spLocks noGrp="1"/>
          </p:cNvSpPr>
          <p:nvPr>
            <p:ph type="ctrTitle"/>
          </p:nvPr>
        </p:nvSpPr>
        <p:spPr/>
        <p:txBody>
          <a:bodyPr>
            <a:normAutofit/>
          </a:bodyPr>
          <a:lstStyle/>
          <a:p>
            <a:r>
              <a:rPr lang="en-US" sz="2800" dirty="0" smtClean="0"/>
              <a:t>High-need Older Adults Experience More Care Coordination Problems*</a:t>
            </a:r>
            <a:endParaRPr lang="en-US" sz="2800" b="0" i="1" dirty="0"/>
          </a:p>
        </p:txBody>
      </p:sp>
      <p:graphicFrame>
        <p:nvGraphicFramePr>
          <p:cNvPr id="12" name="Object 2"/>
          <p:cNvGraphicFramePr>
            <a:graphicFrameLocks noGrp="1" noChangeAspect="1"/>
          </p:cNvGraphicFramePr>
          <p:nvPr>
            <p:ph type="chart" sz="quarter" idx="19"/>
            <p:extLst>
              <p:ext uri="{D42A27DB-BD31-4B8C-83A1-F6EECF244321}">
                <p14:modId xmlns:p14="http://schemas.microsoft.com/office/powerpoint/2010/main" val="4138478469"/>
              </p:ext>
            </p:extLst>
          </p:nvPr>
        </p:nvGraphicFramePr>
        <p:xfrm>
          <a:off x="627063" y="1700213"/>
          <a:ext cx="8091487" cy="4054475"/>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2250344" y="5484310"/>
            <a:ext cx="4394743" cy="307777"/>
          </a:xfrm>
          <a:prstGeom prst="rect">
            <a:avLst/>
          </a:prstGeom>
          <a:noFill/>
        </p:spPr>
        <p:txBody>
          <a:bodyPr wrap="square" rtlCol="0">
            <a:spAutoFit/>
          </a:bodyPr>
          <a:lstStyle/>
          <a:p>
            <a:pPr algn="ctr"/>
            <a:r>
              <a:rPr lang="en-US" sz="1400" i="1" dirty="0" smtClean="0"/>
              <a:t>Percent of older adults </a:t>
            </a:r>
            <a:endParaRPr lang="en-US" sz="1400" i="1" dirty="0"/>
          </a:p>
        </p:txBody>
      </p:sp>
      <p:sp>
        <p:nvSpPr>
          <p:cNvPr id="14" name="TextBox 13"/>
          <p:cNvSpPr txBox="1"/>
          <p:nvPr/>
        </p:nvSpPr>
        <p:spPr>
          <a:xfrm>
            <a:off x="2881958" y="1481641"/>
            <a:ext cx="1577983" cy="307777"/>
          </a:xfrm>
          <a:prstGeom prst="rect">
            <a:avLst/>
          </a:prstGeom>
          <a:noFill/>
        </p:spPr>
        <p:txBody>
          <a:bodyPr wrap="square" rtlCol="0">
            <a:spAutoFit/>
          </a:bodyPr>
          <a:lstStyle/>
          <a:p>
            <a:pPr algn="r"/>
            <a:r>
              <a:rPr lang="en-US" sz="1400" b="1" dirty="0" smtClean="0">
                <a:solidFill>
                  <a:schemeClr val="tx2"/>
                </a:solidFill>
              </a:rPr>
              <a:t>Not high-need</a:t>
            </a:r>
            <a:endParaRPr lang="en-US" sz="1400" b="1" dirty="0">
              <a:solidFill>
                <a:schemeClr val="tx2"/>
              </a:solidFill>
            </a:endParaRPr>
          </a:p>
        </p:txBody>
      </p:sp>
      <p:sp>
        <p:nvSpPr>
          <p:cNvPr id="15" name="TextBox 14"/>
          <p:cNvSpPr txBox="1"/>
          <p:nvPr/>
        </p:nvSpPr>
        <p:spPr>
          <a:xfrm>
            <a:off x="4421589" y="1471882"/>
            <a:ext cx="1702478" cy="307777"/>
          </a:xfrm>
          <a:prstGeom prst="rect">
            <a:avLst/>
          </a:prstGeom>
          <a:noFill/>
        </p:spPr>
        <p:txBody>
          <a:bodyPr wrap="square" rtlCol="0">
            <a:spAutoFit/>
          </a:bodyPr>
          <a:lstStyle/>
          <a:p>
            <a:r>
              <a:rPr lang="en-US" sz="1400" b="1" dirty="0" smtClean="0">
                <a:solidFill>
                  <a:schemeClr val="accent2"/>
                </a:solidFill>
              </a:rPr>
              <a:t>High-need</a:t>
            </a:r>
            <a:endParaRPr lang="en-US" sz="1400" b="1" dirty="0">
              <a:solidFill>
                <a:schemeClr val="accent2"/>
              </a:solidFill>
            </a:endParaRPr>
          </a:p>
        </p:txBody>
      </p:sp>
      <p:sp>
        <p:nvSpPr>
          <p:cNvPr id="16" name="Rectangle 15"/>
          <p:cNvSpPr/>
          <p:nvPr/>
        </p:nvSpPr>
        <p:spPr>
          <a:xfrm>
            <a:off x="1292007" y="1917434"/>
            <a:ext cx="1385878" cy="3862596"/>
          </a:xfrm>
          <a:prstGeom prst="rect">
            <a:avLst/>
          </a:prstGeom>
        </p:spPr>
        <p:txBody>
          <a:bodyPr wrap="square" lIns="0" tIns="0" rIns="0" bIns="0">
            <a:noAutofit/>
          </a:bodyPr>
          <a:lstStyle/>
          <a:p>
            <a:pPr>
              <a:spcAft>
                <a:spcPts val="1300"/>
              </a:spcAft>
            </a:pPr>
            <a:r>
              <a:rPr lang="en-US" sz="1600" b="1" dirty="0">
                <a:latin typeface="Trebuchet MS" charset="0"/>
                <a:ea typeface="Trebuchet MS" charset="0"/>
                <a:cs typeface="Trebuchet MS" charset="0"/>
              </a:rPr>
              <a:t>GER</a:t>
            </a:r>
          </a:p>
          <a:p>
            <a:pPr>
              <a:spcAft>
                <a:spcPts val="1300"/>
              </a:spcAft>
            </a:pPr>
            <a:r>
              <a:rPr lang="en-US" sz="1600" b="1" dirty="0">
                <a:latin typeface="Trebuchet MS" charset="0"/>
                <a:ea typeface="Trebuchet MS" charset="0"/>
                <a:cs typeface="Trebuchet MS" charset="0"/>
              </a:rPr>
              <a:t>US *</a:t>
            </a:r>
          </a:p>
          <a:p>
            <a:pPr>
              <a:spcAft>
                <a:spcPts val="1300"/>
              </a:spcAft>
            </a:pPr>
            <a:r>
              <a:rPr lang="en-US" sz="1600" b="1" dirty="0" smtClean="0">
                <a:latin typeface="Trebuchet MS" charset="0"/>
                <a:ea typeface="Trebuchet MS" charset="0"/>
                <a:cs typeface="Trebuchet MS" charset="0"/>
              </a:rPr>
              <a:t>SWIZ </a:t>
            </a:r>
            <a:r>
              <a:rPr lang="en-US" sz="1600" b="1" dirty="0">
                <a:latin typeface="Trebuchet MS" charset="0"/>
                <a:ea typeface="Trebuchet MS" charset="0"/>
                <a:cs typeface="Trebuchet MS" charset="0"/>
              </a:rPr>
              <a:t>*</a:t>
            </a:r>
          </a:p>
          <a:p>
            <a:pPr>
              <a:spcAft>
                <a:spcPts val="1300"/>
              </a:spcAft>
            </a:pPr>
            <a:r>
              <a:rPr lang="en-US" sz="1600" b="1" dirty="0">
                <a:latin typeface="Trebuchet MS" charset="0"/>
                <a:ea typeface="Trebuchet MS" charset="0"/>
                <a:cs typeface="Trebuchet MS" charset="0"/>
              </a:rPr>
              <a:t>AUS *</a:t>
            </a:r>
          </a:p>
          <a:p>
            <a:pPr>
              <a:spcAft>
                <a:spcPts val="1300"/>
              </a:spcAft>
            </a:pPr>
            <a:r>
              <a:rPr lang="en-US" sz="1600" b="1" dirty="0" smtClean="0">
                <a:latin typeface="Trebuchet MS" charset="0"/>
                <a:ea typeface="Trebuchet MS" charset="0"/>
                <a:cs typeface="Trebuchet MS" charset="0"/>
              </a:rPr>
              <a:t>CAN </a:t>
            </a:r>
            <a:r>
              <a:rPr lang="en-US" sz="1600" b="1" dirty="0">
                <a:latin typeface="Trebuchet MS" charset="0"/>
                <a:ea typeface="Trebuchet MS" charset="0"/>
                <a:cs typeface="Trebuchet MS" charset="0"/>
              </a:rPr>
              <a:t>*</a:t>
            </a:r>
          </a:p>
          <a:p>
            <a:pPr>
              <a:spcAft>
                <a:spcPts val="1300"/>
              </a:spcAft>
            </a:pPr>
            <a:r>
              <a:rPr lang="en-US" sz="1600" b="1" dirty="0">
                <a:latin typeface="Trebuchet MS" charset="0"/>
                <a:ea typeface="Trebuchet MS" charset="0"/>
                <a:cs typeface="Trebuchet MS" charset="0"/>
              </a:rPr>
              <a:t>UK</a:t>
            </a:r>
          </a:p>
          <a:p>
            <a:pPr>
              <a:spcAft>
                <a:spcPts val="1300"/>
              </a:spcAft>
            </a:pPr>
            <a:r>
              <a:rPr lang="en-US" sz="1600" b="1" dirty="0">
                <a:latin typeface="Trebuchet MS" charset="0"/>
                <a:ea typeface="Trebuchet MS" charset="0"/>
                <a:cs typeface="Trebuchet MS" charset="0"/>
              </a:rPr>
              <a:t>SWE *</a:t>
            </a:r>
          </a:p>
          <a:p>
            <a:pPr>
              <a:spcAft>
                <a:spcPts val="1300"/>
              </a:spcAft>
            </a:pPr>
            <a:r>
              <a:rPr lang="en-US" sz="1600" b="1" dirty="0">
                <a:latin typeface="Trebuchet MS" charset="0"/>
                <a:ea typeface="Trebuchet MS" charset="0"/>
                <a:cs typeface="Trebuchet MS" charset="0"/>
              </a:rPr>
              <a:t>NET *</a:t>
            </a:r>
          </a:p>
          <a:p>
            <a:pPr>
              <a:spcAft>
                <a:spcPts val="1300"/>
              </a:spcAft>
            </a:pPr>
            <a:r>
              <a:rPr lang="en-US" sz="1600" b="1" dirty="0">
                <a:latin typeface="Trebuchet MS" charset="0"/>
                <a:ea typeface="Trebuchet MS" charset="0"/>
                <a:cs typeface="Trebuchet MS" charset="0"/>
              </a:rPr>
              <a:t>FR *</a:t>
            </a:r>
          </a:p>
        </p:txBody>
      </p:sp>
      <p:sp>
        <p:nvSpPr>
          <p:cNvPr id="2" name="TextBox 1"/>
          <p:cNvSpPr txBox="1"/>
          <p:nvPr/>
        </p:nvSpPr>
        <p:spPr>
          <a:xfrm>
            <a:off x="4102876" y="4762832"/>
            <a:ext cx="366424" cy="276999"/>
          </a:xfrm>
          <a:prstGeom prst="rect">
            <a:avLst/>
          </a:prstGeom>
          <a:noFill/>
        </p:spPr>
        <p:txBody>
          <a:bodyPr wrap="square" rtlCol="0">
            <a:spAutoFit/>
          </a:bodyPr>
          <a:lstStyle/>
          <a:p>
            <a:r>
              <a:rPr lang="en-US" sz="1200" b="1" dirty="0" smtClean="0">
                <a:solidFill>
                  <a:schemeClr val="bg1"/>
                </a:solidFill>
              </a:rPr>
              <a:t>15</a:t>
            </a:r>
            <a:endParaRPr lang="en-US" sz="1200" b="1" dirty="0">
              <a:solidFill>
                <a:schemeClr val="bg1"/>
              </a:solidFill>
            </a:endParaRPr>
          </a:p>
        </p:txBody>
      </p:sp>
    </p:spTree>
    <p:extLst>
      <p:ext uri="{BB962C8B-B14F-4D97-AF65-F5344CB8AC3E}">
        <p14:creationId xmlns:p14="http://schemas.microsoft.com/office/powerpoint/2010/main" val="1065999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2"/>
          <p:cNvGraphicFramePr>
            <a:graphicFrameLocks noGrp="1" noChangeAspect="1"/>
          </p:cNvGraphicFramePr>
          <p:nvPr>
            <p:ph type="chart" sz="quarter" idx="19"/>
            <p:extLst>
              <p:ext uri="{D42A27DB-BD31-4B8C-83A1-F6EECF244321}">
                <p14:modId xmlns:p14="http://schemas.microsoft.com/office/powerpoint/2010/main" val="2132777451"/>
              </p:ext>
            </p:extLst>
          </p:nvPr>
        </p:nvGraphicFramePr>
        <p:xfrm>
          <a:off x="627063" y="1712160"/>
          <a:ext cx="8091487" cy="371800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21"/>
          </p:nvPr>
        </p:nvSpPr>
        <p:spPr/>
        <p:txBody>
          <a:bodyPr>
            <a:normAutofit fontScale="92500" lnSpcReduction="10000"/>
          </a:bodyPr>
          <a:lstStyle/>
          <a:p>
            <a:r>
              <a:rPr lang="en-US" dirty="0" smtClean="0"/>
              <a:t>Source: 2017 Commonwealth Fund International Health Policy Survey of Older Adults</a:t>
            </a:r>
          </a:p>
          <a:p>
            <a:r>
              <a:rPr lang="en-US" dirty="0" smtClean="0"/>
              <a:t>* Somewhat or not at all satisfied with the quality of care received in the past year. Possible answer categories were: "completely satisfied," "very satisfied," "somewhat satisfied" or "not at all satisfied.“</a:t>
            </a:r>
          </a:p>
          <a:p>
            <a:r>
              <a:rPr lang="en-US" dirty="0" smtClean="0"/>
              <a:t>Population: High-need older adults are defined as having three or more chronic conditions or a functional limitation. Excludes those who did not receive care in the past year. </a:t>
            </a:r>
          </a:p>
          <a:p>
            <a:r>
              <a:rPr lang="en-US" dirty="0" smtClean="0"/>
              <a:t>Asterisk(*) indicates that the differences between high need and not high need are significant below p&lt;0.05. </a:t>
            </a:r>
          </a:p>
          <a:p>
            <a:endParaRPr lang="en-US" dirty="0" smtClean="0"/>
          </a:p>
          <a:p>
            <a:endParaRPr lang="en-US" dirty="0"/>
          </a:p>
        </p:txBody>
      </p:sp>
      <p:sp>
        <p:nvSpPr>
          <p:cNvPr id="8" name="Subtitle 7"/>
          <p:cNvSpPr>
            <a:spLocks noGrp="1"/>
          </p:cNvSpPr>
          <p:nvPr>
            <p:ph type="subTitle" idx="1"/>
          </p:nvPr>
        </p:nvSpPr>
        <p:spPr/>
        <p:txBody>
          <a:bodyPr/>
          <a:lstStyle/>
          <a:p>
            <a:r>
              <a:rPr lang="en-US" dirty="0"/>
              <a:t>EXPERIENCES OF HIGH-NEED OLDER </a:t>
            </a:r>
            <a:r>
              <a:rPr lang="en-US" dirty="0" smtClean="0"/>
              <a:t>ADULTS</a:t>
            </a:r>
            <a:endParaRPr lang="en-US" dirty="0"/>
          </a:p>
        </p:txBody>
      </p:sp>
      <p:sp>
        <p:nvSpPr>
          <p:cNvPr id="5" name="Title 4"/>
          <p:cNvSpPr>
            <a:spLocks noGrp="1"/>
          </p:cNvSpPr>
          <p:nvPr>
            <p:ph type="ctrTitle"/>
          </p:nvPr>
        </p:nvSpPr>
        <p:spPr/>
        <p:txBody>
          <a:bodyPr>
            <a:normAutofit/>
          </a:bodyPr>
          <a:lstStyle/>
          <a:p>
            <a:r>
              <a:rPr lang="en-US" sz="2800" dirty="0" smtClean="0"/>
              <a:t>High-need Older Adults Experience Higher Patient Dissatisfaction with Care Quality*</a:t>
            </a:r>
            <a:endParaRPr lang="en-US" sz="2800" b="0" i="1" dirty="0"/>
          </a:p>
        </p:txBody>
      </p:sp>
      <p:sp>
        <p:nvSpPr>
          <p:cNvPr id="11" name="Rectangle 10"/>
          <p:cNvSpPr/>
          <p:nvPr/>
        </p:nvSpPr>
        <p:spPr>
          <a:xfrm>
            <a:off x="1292007" y="1789418"/>
            <a:ext cx="1385878" cy="3862596"/>
          </a:xfrm>
          <a:prstGeom prst="rect">
            <a:avLst/>
          </a:prstGeom>
        </p:spPr>
        <p:txBody>
          <a:bodyPr wrap="square" lIns="0" tIns="0" rIns="0" bIns="0">
            <a:normAutofit/>
          </a:bodyPr>
          <a:lstStyle/>
          <a:p>
            <a:pPr>
              <a:spcAft>
                <a:spcPts val="700"/>
              </a:spcAft>
            </a:pPr>
            <a:r>
              <a:rPr lang="en-US" sz="1600" b="1" dirty="0">
                <a:latin typeface="Trebuchet MS" charset="0"/>
                <a:ea typeface="Trebuchet MS" charset="0"/>
                <a:cs typeface="Trebuchet MS" charset="0"/>
              </a:rPr>
              <a:t>AUS *</a:t>
            </a:r>
          </a:p>
          <a:p>
            <a:pPr>
              <a:spcAft>
                <a:spcPts val="700"/>
              </a:spcAft>
            </a:pPr>
            <a:r>
              <a:rPr lang="en-US" sz="1600" b="1" dirty="0">
                <a:latin typeface="Trebuchet MS" charset="0"/>
                <a:ea typeface="Trebuchet MS" charset="0"/>
                <a:cs typeface="Trebuchet MS" charset="0"/>
              </a:rPr>
              <a:t>CAN *</a:t>
            </a:r>
          </a:p>
          <a:p>
            <a:pPr>
              <a:spcAft>
                <a:spcPts val="700"/>
              </a:spcAft>
            </a:pPr>
            <a:r>
              <a:rPr lang="en-US" sz="1600" b="1" dirty="0">
                <a:latin typeface="Trebuchet MS" charset="0"/>
                <a:ea typeface="Trebuchet MS" charset="0"/>
                <a:cs typeface="Trebuchet MS" charset="0"/>
              </a:rPr>
              <a:t>FR</a:t>
            </a:r>
          </a:p>
          <a:p>
            <a:pPr>
              <a:spcAft>
                <a:spcPts val="700"/>
              </a:spcAft>
            </a:pPr>
            <a:r>
              <a:rPr lang="en-US" sz="1600" b="1" dirty="0">
                <a:latin typeface="Trebuchet MS" charset="0"/>
                <a:ea typeface="Trebuchet MS" charset="0"/>
                <a:cs typeface="Trebuchet MS" charset="0"/>
              </a:rPr>
              <a:t>NET *</a:t>
            </a:r>
          </a:p>
          <a:p>
            <a:pPr>
              <a:spcAft>
                <a:spcPts val="700"/>
              </a:spcAft>
            </a:pPr>
            <a:r>
              <a:rPr lang="en-US" sz="1600" b="1" dirty="0">
                <a:latin typeface="Trebuchet MS" charset="0"/>
                <a:ea typeface="Trebuchet MS" charset="0"/>
                <a:cs typeface="Trebuchet MS" charset="0"/>
              </a:rPr>
              <a:t>UK *</a:t>
            </a:r>
          </a:p>
          <a:p>
            <a:pPr>
              <a:spcAft>
                <a:spcPts val="700"/>
              </a:spcAft>
            </a:pPr>
            <a:r>
              <a:rPr lang="en-US" sz="1600" b="1" dirty="0">
                <a:latin typeface="Trebuchet MS" charset="0"/>
                <a:ea typeface="Trebuchet MS" charset="0"/>
                <a:cs typeface="Trebuchet MS" charset="0"/>
              </a:rPr>
              <a:t>GER</a:t>
            </a:r>
          </a:p>
          <a:p>
            <a:pPr>
              <a:spcAft>
                <a:spcPts val="700"/>
              </a:spcAft>
            </a:pPr>
            <a:r>
              <a:rPr lang="en-US" sz="1600" b="1" dirty="0" smtClean="0">
                <a:latin typeface="Trebuchet MS" charset="0"/>
                <a:ea typeface="Trebuchet MS" charset="0"/>
                <a:cs typeface="Trebuchet MS" charset="0"/>
              </a:rPr>
              <a:t>US</a:t>
            </a:r>
            <a:endParaRPr lang="en-US" sz="1600" b="1" dirty="0">
              <a:latin typeface="Trebuchet MS" charset="0"/>
              <a:ea typeface="Trebuchet MS" charset="0"/>
              <a:cs typeface="Trebuchet MS" charset="0"/>
            </a:endParaRPr>
          </a:p>
          <a:p>
            <a:pPr>
              <a:spcAft>
                <a:spcPts val="700"/>
              </a:spcAft>
            </a:pPr>
            <a:r>
              <a:rPr lang="en-US" sz="1600" b="1" dirty="0">
                <a:latin typeface="Trebuchet MS" charset="0"/>
                <a:ea typeface="Trebuchet MS" charset="0"/>
                <a:cs typeface="Trebuchet MS" charset="0"/>
              </a:rPr>
              <a:t>NOR *</a:t>
            </a:r>
          </a:p>
          <a:p>
            <a:pPr>
              <a:spcAft>
                <a:spcPts val="700"/>
              </a:spcAft>
            </a:pPr>
            <a:r>
              <a:rPr lang="en-US" sz="1600" b="1" dirty="0" smtClean="0">
                <a:latin typeface="Trebuchet MS" charset="0"/>
                <a:ea typeface="Trebuchet MS" charset="0"/>
                <a:cs typeface="Trebuchet MS" charset="0"/>
              </a:rPr>
              <a:t>SWE </a:t>
            </a:r>
            <a:r>
              <a:rPr lang="en-US" sz="1600" b="1" dirty="0">
                <a:latin typeface="Trebuchet MS" charset="0"/>
                <a:ea typeface="Trebuchet MS" charset="0"/>
                <a:cs typeface="Trebuchet MS" charset="0"/>
              </a:rPr>
              <a:t>*</a:t>
            </a:r>
          </a:p>
          <a:p>
            <a:pPr>
              <a:spcAft>
                <a:spcPts val="700"/>
              </a:spcAft>
            </a:pPr>
            <a:r>
              <a:rPr lang="en-US" sz="1600" b="1" dirty="0">
                <a:latin typeface="Trebuchet MS" charset="0"/>
                <a:ea typeface="Trebuchet MS" charset="0"/>
                <a:cs typeface="Trebuchet MS" charset="0"/>
              </a:rPr>
              <a:t>NZ</a:t>
            </a:r>
          </a:p>
          <a:p>
            <a:pPr>
              <a:spcAft>
                <a:spcPts val="700"/>
              </a:spcAft>
            </a:pPr>
            <a:r>
              <a:rPr lang="en-US" sz="1600" b="1" dirty="0" smtClean="0">
                <a:latin typeface="Trebuchet MS" charset="0"/>
                <a:ea typeface="Trebuchet MS" charset="0"/>
                <a:cs typeface="Trebuchet MS" charset="0"/>
              </a:rPr>
              <a:t>SWIZ *</a:t>
            </a:r>
            <a:endParaRPr lang="en-US" sz="1600" b="1" dirty="0">
              <a:latin typeface="Trebuchet MS" charset="0"/>
              <a:ea typeface="Trebuchet MS" charset="0"/>
              <a:cs typeface="Trebuchet MS" charset="0"/>
            </a:endParaRPr>
          </a:p>
        </p:txBody>
      </p:sp>
      <p:sp>
        <p:nvSpPr>
          <p:cNvPr id="7" name="TextBox 6"/>
          <p:cNvSpPr txBox="1"/>
          <p:nvPr/>
        </p:nvSpPr>
        <p:spPr>
          <a:xfrm>
            <a:off x="2250344" y="5484310"/>
            <a:ext cx="4394743" cy="307777"/>
          </a:xfrm>
          <a:prstGeom prst="rect">
            <a:avLst/>
          </a:prstGeom>
          <a:noFill/>
        </p:spPr>
        <p:txBody>
          <a:bodyPr wrap="square" rtlCol="0">
            <a:spAutoFit/>
          </a:bodyPr>
          <a:lstStyle/>
          <a:p>
            <a:pPr algn="ctr"/>
            <a:r>
              <a:rPr lang="en-US" sz="1400" i="1" dirty="0" smtClean="0"/>
              <a:t>Percent of older adults </a:t>
            </a:r>
            <a:endParaRPr lang="en-US" sz="1400" i="1" dirty="0"/>
          </a:p>
        </p:txBody>
      </p:sp>
      <p:sp>
        <p:nvSpPr>
          <p:cNvPr id="12" name="TextBox 11"/>
          <p:cNvSpPr txBox="1"/>
          <p:nvPr/>
        </p:nvSpPr>
        <p:spPr>
          <a:xfrm>
            <a:off x="2881958" y="1481641"/>
            <a:ext cx="1577983" cy="307777"/>
          </a:xfrm>
          <a:prstGeom prst="rect">
            <a:avLst/>
          </a:prstGeom>
          <a:noFill/>
        </p:spPr>
        <p:txBody>
          <a:bodyPr wrap="square" rtlCol="0">
            <a:spAutoFit/>
          </a:bodyPr>
          <a:lstStyle/>
          <a:p>
            <a:pPr algn="r"/>
            <a:r>
              <a:rPr lang="en-US" sz="1400" b="1" dirty="0" smtClean="0">
                <a:solidFill>
                  <a:schemeClr val="tx2"/>
                </a:solidFill>
              </a:rPr>
              <a:t>Not high-need</a:t>
            </a:r>
            <a:endParaRPr lang="en-US" sz="1400" b="1" dirty="0">
              <a:solidFill>
                <a:schemeClr val="tx2"/>
              </a:solidFill>
            </a:endParaRPr>
          </a:p>
        </p:txBody>
      </p:sp>
      <p:sp>
        <p:nvSpPr>
          <p:cNvPr id="13" name="TextBox 12"/>
          <p:cNvSpPr txBox="1"/>
          <p:nvPr/>
        </p:nvSpPr>
        <p:spPr>
          <a:xfrm>
            <a:off x="4421589" y="1471882"/>
            <a:ext cx="1702478" cy="307777"/>
          </a:xfrm>
          <a:prstGeom prst="rect">
            <a:avLst/>
          </a:prstGeom>
          <a:noFill/>
        </p:spPr>
        <p:txBody>
          <a:bodyPr wrap="square" rtlCol="0">
            <a:spAutoFit/>
          </a:bodyPr>
          <a:lstStyle/>
          <a:p>
            <a:r>
              <a:rPr lang="en-US" sz="1400" b="1" dirty="0" smtClean="0">
                <a:solidFill>
                  <a:schemeClr val="accent2"/>
                </a:solidFill>
              </a:rPr>
              <a:t>High-need</a:t>
            </a:r>
            <a:endParaRPr lang="en-US" sz="1400" b="1" dirty="0">
              <a:solidFill>
                <a:schemeClr val="accent2"/>
              </a:solidFill>
            </a:endParaRPr>
          </a:p>
        </p:txBody>
      </p:sp>
    </p:spTree>
    <p:extLst>
      <p:ext uri="{BB962C8B-B14F-4D97-AF65-F5344CB8AC3E}">
        <p14:creationId xmlns:p14="http://schemas.microsoft.com/office/powerpoint/2010/main" val="2331389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27434" y="725714"/>
            <a:ext cx="7919046" cy="4898572"/>
          </a:xfrm>
        </p:spPr>
        <p:txBody>
          <a:bodyPr>
            <a:normAutofit/>
          </a:bodyPr>
          <a:lstStyle/>
          <a:p>
            <a:pPr marL="261938" indent="0">
              <a:spcBef>
                <a:spcPts val="600"/>
              </a:spcBef>
              <a:spcAft>
                <a:spcPts val="600"/>
              </a:spcAft>
              <a:buNone/>
            </a:pPr>
            <a:r>
              <a:rPr lang="en-US" dirty="0" smtClean="0"/>
              <a:t>Methods:</a:t>
            </a:r>
          </a:p>
          <a:p>
            <a:pPr marL="261938" indent="0">
              <a:spcBef>
                <a:spcPts val="600"/>
              </a:spcBef>
              <a:spcAft>
                <a:spcPts val="600"/>
              </a:spcAft>
              <a:buNone/>
            </a:pPr>
            <a:endParaRPr lang="en-US" dirty="0"/>
          </a:p>
          <a:p>
            <a:pPr marL="627063" indent="-365125">
              <a:spcBef>
                <a:spcPts val="600"/>
              </a:spcBef>
              <a:spcAft>
                <a:spcPts val="600"/>
              </a:spcAft>
            </a:pPr>
            <a:r>
              <a:rPr lang="en-US" sz="1600" dirty="0" smtClean="0"/>
              <a:t>20</a:t>
            </a:r>
            <a:r>
              <a:rPr lang="en-US" sz="1600" baseline="30000" dirty="0" smtClean="0"/>
              <a:t>th</a:t>
            </a:r>
            <a:r>
              <a:rPr lang="en-US" sz="1600" dirty="0" smtClean="0"/>
              <a:t> annual survey; 7</a:t>
            </a:r>
            <a:r>
              <a:rPr lang="en-US" sz="1600" baseline="30000" dirty="0" smtClean="0"/>
              <a:t>th</a:t>
            </a:r>
            <a:r>
              <a:rPr lang="en-US" sz="1600" dirty="0" smtClean="0"/>
              <a:t> survey on older and/or sicker adults </a:t>
            </a:r>
          </a:p>
          <a:p>
            <a:pPr marL="627063" indent="-365125">
              <a:spcBef>
                <a:spcPts val="600"/>
              </a:spcBef>
              <a:spcAft>
                <a:spcPts val="600"/>
              </a:spcAft>
            </a:pPr>
            <a:r>
              <a:rPr lang="en-US" sz="1600" dirty="0" smtClean="0"/>
              <a:t>Views and experiences of adults 65 years and older in 11 countries</a:t>
            </a:r>
          </a:p>
          <a:p>
            <a:pPr marL="627063" indent="-365125">
              <a:spcBef>
                <a:spcPts val="600"/>
              </a:spcBef>
              <a:spcAft>
                <a:spcPts val="600"/>
              </a:spcAft>
            </a:pPr>
            <a:r>
              <a:rPr lang="en-US" sz="1600" dirty="0" smtClean="0"/>
              <a:t>Total sample included 22,913 older adults</a:t>
            </a:r>
          </a:p>
          <a:p>
            <a:pPr marL="627063" indent="-365125">
              <a:spcBef>
                <a:spcPts val="600"/>
              </a:spcBef>
              <a:spcAft>
                <a:spcPts val="600"/>
              </a:spcAft>
            </a:pPr>
            <a:r>
              <a:rPr lang="en-US" sz="1600" dirty="0">
                <a:solidFill>
                  <a:prstClr val="white"/>
                </a:solidFill>
              </a:rPr>
              <a:t>Samples sizes: Australia (2,500), Canada (4,549), France (750), Germany (751), Netherlands (750), New Zealand (500), Norway (750), Sweden (7,000), Switzerland (3,238), United Kingdom (753), United States (1,392)</a:t>
            </a:r>
            <a:endParaRPr lang="en-US" sz="1600" dirty="0" smtClean="0"/>
          </a:p>
          <a:p>
            <a:pPr marL="627063" indent="-365125">
              <a:spcBef>
                <a:spcPts val="600"/>
              </a:spcBef>
              <a:spcAft>
                <a:spcPts val="600"/>
              </a:spcAft>
            </a:pPr>
            <a:r>
              <a:rPr lang="en-US" sz="1600" dirty="0" smtClean="0"/>
              <a:t>Telephone Survey  (with online component in Switzerland) conducted March to June 2017</a:t>
            </a:r>
          </a:p>
          <a:p>
            <a:pPr marL="627063" indent="-365125">
              <a:spcBef>
                <a:spcPts val="600"/>
              </a:spcBef>
              <a:spcAft>
                <a:spcPts val="600"/>
              </a:spcAft>
            </a:pPr>
            <a:r>
              <a:rPr lang="en-US" sz="1600" dirty="0" smtClean="0"/>
              <a:t>Made possible with co-funding from country partners</a:t>
            </a:r>
          </a:p>
          <a:p>
            <a:pPr marL="0" indent="0">
              <a:spcBef>
                <a:spcPts val="600"/>
              </a:spcBef>
              <a:spcAft>
                <a:spcPts val="600"/>
              </a:spcAft>
              <a:buNone/>
            </a:pPr>
            <a:r>
              <a:rPr lang="en-US" dirty="0" smtClean="0"/>
              <a:t>   </a:t>
            </a:r>
            <a:endParaRPr lang="en-US" dirty="0"/>
          </a:p>
        </p:txBody>
      </p:sp>
      <p:sp>
        <p:nvSpPr>
          <p:cNvPr id="2" name="Subtitle 1"/>
          <p:cNvSpPr>
            <a:spLocks noGrp="1"/>
          </p:cNvSpPr>
          <p:nvPr>
            <p:ph type="subTitle" idx="1"/>
          </p:nvPr>
        </p:nvSpPr>
        <p:spPr/>
        <p:txBody>
          <a:bodyPr>
            <a:normAutofit/>
          </a:bodyPr>
          <a:lstStyle/>
          <a:p>
            <a:r>
              <a:rPr lang="en-US" spc="0" dirty="0" smtClean="0"/>
              <a:t>2017 INTERNATIONAL HEALTH POLICY SURVEY OF OLDER ADULTS</a:t>
            </a:r>
            <a:endParaRPr lang="en-US" spc="0" dirty="0"/>
          </a:p>
        </p:txBody>
      </p:sp>
    </p:spTree>
    <p:extLst>
      <p:ext uri="{BB962C8B-B14F-4D97-AF65-F5344CB8AC3E}">
        <p14:creationId xmlns:p14="http://schemas.microsoft.com/office/powerpoint/2010/main" val="13077593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27435" y="1958976"/>
            <a:ext cx="7772400" cy="2586898"/>
          </a:xfrm>
        </p:spPr>
        <p:txBody>
          <a:bodyPr/>
          <a:lstStyle/>
          <a:p>
            <a:r>
              <a:rPr lang="en-US" dirty="0" smtClean="0"/>
              <a:t>What Have We Learned About the Health </a:t>
            </a:r>
            <a:r>
              <a:rPr lang="en-US" dirty="0"/>
              <a:t>C</a:t>
            </a:r>
            <a:r>
              <a:rPr lang="en-US" dirty="0" smtClean="0"/>
              <a:t>are Needs </a:t>
            </a:r>
            <a:r>
              <a:rPr lang="en-US" smtClean="0"/>
              <a:t>and Experiences of Older Adults</a:t>
            </a:r>
            <a:r>
              <a:rPr lang="en-US" dirty="0" smtClean="0"/>
              <a:t>?</a:t>
            </a:r>
            <a:endParaRPr lang="en-US" dirty="0"/>
          </a:p>
        </p:txBody>
      </p:sp>
      <p:sp>
        <p:nvSpPr>
          <p:cNvPr id="7" name="Subtitle 6"/>
          <p:cNvSpPr>
            <a:spLocks noGrp="1"/>
          </p:cNvSpPr>
          <p:nvPr>
            <p:ph type="subTitle" idx="1"/>
          </p:nvPr>
        </p:nvSpPr>
        <p:spPr/>
        <p:txBody>
          <a:bodyPr/>
          <a:lstStyle/>
          <a:p>
            <a:r>
              <a:rPr lang="en-US" smtClean="0"/>
              <a:t>2017 INTERNATIONAL HEALTH POLICY SURVEY OF OLDER ADULTS</a:t>
            </a:r>
            <a:endParaRPr lang="en-US" dirty="0"/>
          </a:p>
        </p:txBody>
      </p:sp>
    </p:spTree>
    <p:extLst>
      <p:ext uri="{BB962C8B-B14F-4D97-AF65-F5344CB8AC3E}">
        <p14:creationId xmlns:p14="http://schemas.microsoft.com/office/powerpoint/2010/main" val="536159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normAutofit/>
          </a:bodyPr>
          <a:lstStyle/>
          <a:p>
            <a:pPr lvl="0">
              <a:spcBef>
                <a:spcPts val="600"/>
              </a:spcBef>
            </a:pPr>
            <a:r>
              <a:rPr lang="en-US" b="1" dirty="0">
                <a:solidFill>
                  <a:srgbClr val="4C515A"/>
                </a:solidFill>
              </a:rPr>
              <a:t>U.S. seniors  are sicker, more economically vulnerable, and face greater financial barriers to medical care and social care than </a:t>
            </a:r>
            <a:r>
              <a:rPr lang="en-US" b="1" dirty="0">
                <a:solidFill>
                  <a:srgbClr val="4C515A"/>
                </a:solidFill>
              </a:rPr>
              <a:t>elderly </a:t>
            </a:r>
            <a:r>
              <a:rPr lang="en-US" b="1" dirty="0">
                <a:solidFill>
                  <a:srgbClr val="4C515A"/>
                </a:solidFill>
              </a:rPr>
              <a:t>in the </a:t>
            </a:r>
            <a:r>
              <a:rPr lang="en-US" b="1" dirty="0">
                <a:solidFill>
                  <a:srgbClr val="4C515A"/>
                </a:solidFill>
              </a:rPr>
              <a:t>10 </a:t>
            </a:r>
            <a:r>
              <a:rPr lang="en-US" b="1" dirty="0">
                <a:solidFill>
                  <a:srgbClr val="4C515A"/>
                </a:solidFill>
              </a:rPr>
              <a:t>other </a:t>
            </a:r>
            <a:r>
              <a:rPr lang="en-US" b="1" dirty="0">
                <a:solidFill>
                  <a:srgbClr val="4C515A"/>
                </a:solidFill>
              </a:rPr>
              <a:t>countries</a:t>
            </a:r>
          </a:p>
          <a:p>
            <a:pPr lvl="0">
              <a:spcBef>
                <a:spcPts val="600"/>
              </a:spcBef>
            </a:pPr>
            <a:r>
              <a:rPr lang="en-US" b="1" dirty="0">
                <a:solidFill>
                  <a:srgbClr val="4C515A"/>
                </a:solidFill>
              </a:rPr>
              <a:t>Benefit design matters</a:t>
            </a:r>
            <a:endParaRPr lang="en-US" b="1" dirty="0">
              <a:solidFill>
                <a:srgbClr val="4C515A"/>
              </a:solidFill>
            </a:endParaRPr>
          </a:p>
          <a:p>
            <a:pPr lvl="0">
              <a:buClr>
                <a:srgbClr val="044C7F"/>
              </a:buClr>
            </a:pPr>
            <a:r>
              <a:rPr lang="en-US" b="1" dirty="0">
                <a:solidFill>
                  <a:srgbClr val="4C515A"/>
                </a:solidFill>
              </a:rPr>
              <a:t>Older adults across countries face gaps in timely access to care</a:t>
            </a:r>
          </a:p>
          <a:p>
            <a:pPr lvl="0">
              <a:buClr>
                <a:srgbClr val="044C7F"/>
              </a:buClr>
            </a:pPr>
            <a:r>
              <a:rPr lang="en-US" b="1" dirty="0">
                <a:solidFill>
                  <a:srgbClr val="4C515A"/>
                </a:solidFill>
              </a:rPr>
              <a:t>Across countries, health promotion is a missed </a:t>
            </a:r>
            <a:r>
              <a:rPr lang="en-US" b="1" dirty="0" smtClean="0">
                <a:solidFill>
                  <a:srgbClr val="4C515A"/>
                </a:solidFill>
              </a:rPr>
              <a:t>opportunity</a:t>
            </a:r>
            <a:endParaRPr lang="en-US" b="1" dirty="0">
              <a:solidFill>
                <a:srgbClr val="4C515A"/>
              </a:solidFill>
            </a:endParaRPr>
          </a:p>
          <a:p>
            <a:pPr lvl="0">
              <a:buClr>
                <a:srgbClr val="044C7F"/>
              </a:buClr>
            </a:pPr>
            <a:r>
              <a:rPr lang="en-US" b="1" dirty="0">
                <a:solidFill>
                  <a:srgbClr val="4C515A"/>
                </a:solidFill>
              </a:rPr>
              <a:t> Strengthening the social safety net is </a:t>
            </a:r>
            <a:r>
              <a:rPr lang="en-US" b="1" dirty="0" smtClean="0">
                <a:solidFill>
                  <a:srgbClr val="4C515A"/>
                </a:solidFill>
              </a:rPr>
              <a:t>critical </a:t>
            </a:r>
            <a:r>
              <a:rPr lang="en-US" b="1" dirty="0">
                <a:solidFill>
                  <a:srgbClr val="4C515A"/>
                </a:solidFill>
              </a:rPr>
              <a:t>for addressing the </a:t>
            </a:r>
            <a:r>
              <a:rPr lang="en-US" b="1" dirty="0" smtClean="0">
                <a:solidFill>
                  <a:srgbClr val="4C515A"/>
                </a:solidFill>
              </a:rPr>
              <a:t>challenges </a:t>
            </a:r>
            <a:r>
              <a:rPr lang="en-US" b="1" dirty="0">
                <a:solidFill>
                  <a:srgbClr val="4C515A"/>
                </a:solidFill>
              </a:rPr>
              <a:t>facing high-need elderly </a:t>
            </a:r>
          </a:p>
          <a:p>
            <a:pPr lvl="0">
              <a:buClr>
                <a:srgbClr val="044C7F"/>
              </a:buClr>
            </a:pPr>
            <a:r>
              <a:rPr lang="en-US" b="1" dirty="0">
                <a:solidFill>
                  <a:srgbClr val="4C515A"/>
                </a:solidFill>
              </a:rPr>
              <a:t>Innovative programs are needed </a:t>
            </a:r>
            <a:r>
              <a:rPr lang="en-US" b="1" dirty="0" smtClean="0">
                <a:solidFill>
                  <a:srgbClr val="4C515A"/>
                </a:solidFill>
              </a:rPr>
              <a:t> for </a:t>
            </a:r>
            <a:r>
              <a:rPr lang="en-US" b="1" dirty="0">
                <a:solidFill>
                  <a:srgbClr val="4C515A"/>
                </a:solidFill>
              </a:rPr>
              <a:t>high-need </a:t>
            </a:r>
            <a:r>
              <a:rPr lang="en-US" b="1" dirty="0" smtClean="0">
                <a:solidFill>
                  <a:srgbClr val="4C515A"/>
                </a:solidFill>
              </a:rPr>
              <a:t>elderly that address </a:t>
            </a:r>
            <a:r>
              <a:rPr lang="en-US" b="1" dirty="0">
                <a:solidFill>
                  <a:srgbClr val="4C515A"/>
                </a:solidFill>
              </a:rPr>
              <a:t>both health and social care </a:t>
            </a:r>
            <a:r>
              <a:rPr lang="en-US" b="1" dirty="0" smtClean="0">
                <a:solidFill>
                  <a:srgbClr val="4C515A"/>
                </a:solidFill>
              </a:rPr>
              <a:t>needs</a:t>
            </a:r>
            <a:endParaRPr lang="en-US" b="1" dirty="0">
              <a:solidFill>
                <a:srgbClr val="4C515A"/>
              </a:solidFill>
            </a:endParaRPr>
          </a:p>
        </p:txBody>
      </p:sp>
      <p:sp>
        <p:nvSpPr>
          <p:cNvPr id="4" name="Title 3"/>
          <p:cNvSpPr>
            <a:spLocks noGrp="1"/>
          </p:cNvSpPr>
          <p:nvPr>
            <p:ph type="ctrTitle"/>
          </p:nvPr>
        </p:nvSpPr>
        <p:spPr/>
        <p:txBody>
          <a:bodyPr/>
          <a:lstStyle/>
          <a:p>
            <a:r>
              <a:rPr lang="en-US" dirty="0"/>
              <a:t>Lessons Learned from 2017 International Health Policy Survey</a:t>
            </a:r>
          </a:p>
        </p:txBody>
      </p:sp>
      <p:sp>
        <p:nvSpPr>
          <p:cNvPr id="6" name="Subtitle 5"/>
          <p:cNvSpPr>
            <a:spLocks noGrp="1"/>
          </p:cNvSpPr>
          <p:nvPr>
            <p:ph type="subTitle" idx="1"/>
          </p:nvPr>
        </p:nvSpPr>
        <p:spPr/>
        <p:txBody>
          <a:bodyPr/>
          <a:lstStyle/>
          <a:p>
            <a:r>
              <a:rPr lang="en-US" spc="0" dirty="0"/>
              <a:t>2017 INTERNATIONAL HEALTH POLICY SURVEY OF OLDER </a:t>
            </a:r>
            <a:r>
              <a:rPr lang="en-US" spc="0" dirty="0" smtClean="0"/>
              <a:t>ADULTS</a:t>
            </a:r>
            <a:endParaRPr lang="en-US" spc="0" dirty="0"/>
          </a:p>
        </p:txBody>
      </p:sp>
    </p:spTree>
    <p:extLst>
      <p:ext uri="{BB962C8B-B14F-4D97-AF65-F5344CB8AC3E}">
        <p14:creationId xmlns:p14="http://schemas.microsoft.com/office/powerpoint/2010/main" val="4094276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a:xfrm>
            <a:off x="627434" y="1151467"/>
            <a:ext cx="7919047" cy="4885266"/>
          </a:xfrm>
        </p:spPr>
        <p:txBody>
          <a:bodyPr>
            <a:normAutofit fontScale="85000" lnSpcReduction="20000"/>
          </a:bodyPr>
          <a:lstStyle/>
          <a:p>
            <a:pPr marL="0" indent="0">
              <a:buNone/>
            </a:pPr>
            <a:r>
              <a:rPr lang="en-US" sz="1600" b="1" dirty="0"/>
              <a:t>With thanks to co-authors Don Moulds, Michelle Doty, Dana Sarnak and Arnav Shah, to SSRS, and Roosa Tikkanen for contributions to the content and production of this presentation.</a:t>
            </a:r>
          </a:p>
          <a:p>
            <a:pPr marL="0" indent="0">
              <a:spcBef>
                <a:spcPts val="1200"/>
              </a:spcBef>
              <a:buNone/>
            </a:pPr>
            <a:r>
              <a:rPr lang="en-US" sz="1600" b="1" dirty="0"/>
              <a:t>SPECIAL THANKS TO OUR COUNTRY CO-FUNDERS:</a:t>
            </a:r>
          </a:p>
          <a:p>
            <a:pPr marL="742950" lvl="1" indent="-285750">
              <a:spcBef>
                <a:spcPts val="600"/>
              </a:spcBef>
            </a:pPr>
            <a:r>
              <a:rPr lang="en-US" sz="1600" b="1" dirty="0"/>
              <a:t>Australia: New South Wales Bureau of Health Information and Victoria Department of Health and Human Services</a:t>
            </a:r>
          </a:p>
          <a:p>
            <a:pPr marL="742950" lvl="1" indent="-285750">
              <a:spcBef>
                <a:spcPts val="600"/>
              </a:spcBef>
            </a:pPr>
            <a:r>
              <a:rPr lang="en-US" sz="1600" b="1" dirty="0"/>
              <a:t>Canada: Canadian Institute for Health Information, Canadian Institutes of Health Research, Health Quality Ontario, and </a:t>
            </a:r>
            <a:r>
              <a:rPr lang="en-US" sz="1600" b="1" dirty="0" err="1"/>
              <a:t>Commissaire</a:t>
            </a:r>
            <a:r>
              <a:rPr lang="en-US" sz="1600" b="1" dirty="0"/>
              <a:t> à la Santé et au Bien-</a:t>
            </a:r>
            <a:r>
              <a:rPr lang="en-US" sz="1600" b="1" dirty="0" err="1"/>
              <a:t>être</a:t>
            </a:r>
            <a:r>
              <a:rPr lang="en-US" sz="1600" b="1" dirty="0"/>
              <a:t> du Québec</a:t>
            </a:r>
          </a:p>
          <a:p>
            <a:pPr marL="742950" lvl="1" indent="-285750">
              <a:spcBef>
                <a:spcPts val="600"/>
              </a:spcBef>
            </a:pPr>
            <a:r>
              <a:rPr lang="en-US" sz="1600" b="1" dirty="0"/>
              <a:t>France: Haute </a:t>
            </a:r>
            <a:r>
              <a:rPr lang="en-US" sz="1600" b="1" dirty="0" err="1"/>
              <a:t>Autorité</a:t>
            </a:r>
            <a:r>
              <a:rPr lang="en-US" sz="1600" b="1" dirty="0"/>
              <a:t> de Santé and </a:t>
            </a:r>
            <a:r>
              <a:rPr lang="en-US" sz="1600" b="1" dirty="0" err="1"/>
              <a:t>Caisse</a:t>
            </a:r>
            <a:r>
              <a:rPr lang="en-US" sz="1600" b="1" dirty="0"/>
              <a:t> </a:t>
            </a:r>
            <a:r>
              <a:rPr lang="en-US" sz="1600" b="1" dirty="0" err="1"/>
              <a:t>Nationale</a:t>
            </a:r>
            <a:r>
              <a:rPr lang="en-US" sz="1600" b="1" dirty="0"/>
              <a:t> </a:t>
            </a:r>
            <a:r>
              <a:rPr lang="en-US" sz="1600" b="1" dirty="0" err="1"/>
              <a:t>d’Assurance</a:t>
            </a:r>
            <a:r>
              <a:rPr lang="en-US" sz="1600" b="1" dirty="0"/>
              <a:t> </a:t>
            </a:r>
            <a:r>
              <a:rPr lang="en-US" sz="1600" b="1" dirty="0" err="1"/>
              <a:t>Maladie</a:t>
            </a:r>
            <a:r>
              <a:rPr lang="en-US" sz="1600" b="1" dirty="0"/>
              <a:t> des </a:t>
            </a:r>
            <a:r>
              <a:rPr lang="en-US" sz="1600" b="1" dirty="0" err="1"/>
              <a:t>Travailleurs</a:t>
            </a:r>
            <a:r>
              <a:rPr lang="en-US" sz="1600" b="1" dirty="0"/>
              <a:t> </a:t>
            </a:r>
            <a:r>
              <a:rPr lang="en-US" sz="1600" b="1" dirty="0" err="1"/>
              <a:t>Salariés</a:t>
            </a:r>
            <a:endParaRPr lang="en-US" sz="1600" b="1" dirty="0"/>
          </a:p>
          <a:p>
            <a:pPr marL="742950" lvl="1" indent="-285750">
              <a:spcBef>
                <a:spcPts val="600"/>
              </a:spcBef>
            </a:pPr>
            <a:r>
              <a:rPr lang="en-US" sz="1600" b="1" dirty="0"/>
              <a:t>Germany: Federal Ministry of Health and Federal Institute for Quality Assurance and Transparency in Health Care (IQTIG) </a:t>
            </a:r>
          </a:p>
          <a:p>
            <a:pPr marL="742950" lvl="1" indent="-285750">
              <a:spcBef>
                <a:spcPts val="600"/>
              </a:spcBef>
            </a:pPr>
            <a:r>
              <a:rPr lang="en-US" sz="1600" b="1" dirty="0"/>
              <a:t>Netherlands: Ministry of Health, Welfare, and Sport and the Scientific Institute for Quality of Healthcare at </a:t>
            </a:r>
            <a:r>
              <a:rPr lang="en-US" sz="1600" b="1" dirty="0" err="1"/>
              <a:t>Radboud</a:t>
            </a:r>
            <a:r>
              <a:rPr lang="en-US" sz="1600" b="1" dirty="0"/>
              <a:t> University Nijmegen Medical Centre</a:t>
            </a:r>
          </a:p>
          <a:p>
            <a:pPr marL="742950" lvl="1" indent="-285750">
              <a:spcBef>
                <a:spcPts val="600"/>
              </a:spcBef>
            </a:pPr>
            <a:r>
              <a:rPr lang="en-US" sz="1600" b="1" dirty="0"/>
              <a:t>Norway: Norwegian Knowledge Centre for the Health Services</a:t>
            </a:r>
          </a:p>
          <a:p>
            <a:pPr marL="742950" lvl="1" indent="-285750">
              <a:spcBef>
                <a:spcPts val="600"/>
              </a:spcBef>
            </a:pPr>
            <a:r>
              <a:rPr lang="en-US" sz="1600" b="1" dirty="0"/>
              <a:t>Sweden: Ministry of Health and Social Affairs and the Swedish Agency for Health and Care Services Analysis </a:t>
            </a:r>
          </a:p>
          <a:p>
            <a:pPr marL="742950" lvl="1" indent="-285750">
              <a:spcBef>
                <a:spcPts val="600"/>
              </a:spcBef>
            </a:pPr>
            <a:r>
              <a:rPr lang="en-US" sz="1600" b="1" dirty="0"/>
              <a:t>Switzerland: Federal Office of Public Health</a:t>
            </a:r>
          </a:p>
          <a:p>
            <a:endParaRPr lang="en-US" dirty="0"/>
          </a:p>
        </p:txBody>
      </p:sp>
      <p:sp>
        <p:nvSpPr>
          <p:cNvPr id="4" name="Title 3"/>
          <p:cNvSpPr>
            <a:spLocks noGrp="1"/>
          </p:cNvSpPr>
          <p:nvPr>
            <p:ph type="ctrTitle"/>
          </p:nvPr>
        </p:nvSpPr>
        <p:spPr>
          <a:xfrm>
            <a:off x="627434" y="514555"/>
            <a:ext cx="7919047" cy="636912"/>
          </a:xfrm>
        </p:spPr>
        <p:txBody>
          <a:bodyPr/>
          <a:lstStyle/>
          <a:p>
            <a:r>
              <a:rPr lang="en-US" dirty="0"/>
              <a:t>Acknowledgements</a:t>
            </a:r>
          </a:p>
        </p:txBody>
      </p:sp>
      <p:sp>
        <p:nvSpPr>
          <p:cNvPr id="7" name="Subtitle 6"/>
          <p:cNvSpPr>
            <a:spLocks noGrp="1"/>
          </p:cNvSpPr>
          <p:nvPr>
            <p:ph type="subTitle" idx="1"/>
          </p:nvPr>
        </p:nvSpPr>
        <p:spPr/>
        <p:txBody>
          <a:bodyPr/>
          <a:lstStyle/>
          <a:p>
            <a:r>
              <a:rPr lang="en-US" spc="0" dirty="0"/>
              <a:t>2017 INTERNATIONAL HEALTH POLICY SURVEY OF OLDER </a:t>
            </a:r>
            <a:r>
              <a:rPr lang="en-US" spc="0" dirty="0" smtClean="0"/>
              <a:t>ADULTS</a:t>
            </a:r>
            <a:endParaRPr lang="en-US" spc="0" dirty="0"/>
          </a:p>
        </p:txBody>
      </p:sp>
    </p:spTree>
    <p:extLst>
      <p:ext uri="{BB962C8B-B14F-4D97-AF65-F5344CB8AC3E}">
        <p14:creationId xmlns:p14="http://schemas.microsoft.com/office/powerpoint/2010/main" val="2299242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r>
              <a:rPr lang="en-US" sz="4000" dirty="0" smtClean="0"/>
              <a:t>Health Status, Functional Limitations, Utilization and </a:t>
            </a:r>
            <a:br>
              <a:rPr lang="en-US" sz="4000" dirty="0" smtClean="0"/>
            </a:br>
            <a:r>
              <a:rPr lang="en-US" sz="4000" dirty="0" smtClean="0"/>
              <a:t>Economic and Social Vulnerability</a:t>
            </a:r>
            <a:endParaRPr lang="en-US" sz="4000" dirty="0"/>
          </a:p>
        </p:txBody>
      </p:sp>
      <p:sp>
        <p:nvSpPr>
          <p:cNvPr id="2" name="Subtitle 1"/>
          <p:cNvSpPr>
            <a:spLocks noGrp="1"/>
          </p:cNvSpPr>
          <p:nvPr>
            <p:ph type="subTitle" idx="1"/>
          </p:nvPr>
        </p:nvSpPr>
        <p:spPr/>
        <p:txBody>
          <a:bodyPr/>
          <a:lstStyle/>
          <a:p>
            <a:r>
              <a:rPr lang="en-US" dirty="0" smtClean="0"/>
              <a:t>2017 INTERNATIONAL HEALTH POLICY SURVEY OF OLDER ADULTS</a:t>
            </a:r>
            <a:endParaRPr lang="en-US" dirty="0"/>
          </a:p>
        </p:txBody>
      </p:sp>
    </p:spTree>
    <p:extLst>
      <p:ext uri="{BB962C8B-B14F-4D97-AF65-F5344CB8AC3E}">
        <p14:creationId xmlns:p14="http://schemas.microsoft.com/office/powerpoint/2010/main" val="386291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1"/>
          </p:nvPr>
        </p:nvSpPr>
        <p:spPr/>
        <p:txBody>
          <a:bodyPr/>
          <a:lstStyle/>
          <a:p>
            <a:r>
              <a:rPr lang="en-US" dirty="0"/>
              <a:t>Source: 2017 Commonwealth Fund International Health Policy Survey of Older Adults</a:t>
            </a:r>
          </a:p>
          <a:p>
            <a:r>
              <a:rPr lang="en-US" dirty="0"/>
              <a:t>* Chronic conditions: joint pain or arthritis; asthma or chronic lung disease; cancer; diabetes; heart disease, including heart attack; hypertension or high blood pressure, and/or stroke.</a:t>
            </a:r>
          </a:p>
        </p:txBody>
      </p:sp>
      <p:sp>
        <p:nvSpPr>
          <p:cNvPr id="4" name="Subtitle 3"/>
          <p:cNvSpPr>
            <a:spLocks noGrp="1"/>
          </p:cNvSpPr>
          <p:nvPr>
            <p:ph type="subTitle" idx="1"/>
          </p:nvPr>
        </p:nvSpPr>
        <p:spPr>
          <a:xfrm>
            <a:off x="627063" y="177796"/>
            <a:ext cx="8091114" cy="246930"/>
          </a:xfrm>
        </p:spPr>
        <p:txBody>
          <a:bodyPr/>
          <a:lstStyle/>
          <a:p>
            <a:r>
              <a:rPr lang="en-US" spc="0" dirty="0" smtClean="0"/>
              <a:t>HEALTH STATUS, FUNCTIONAL LIMITATIONS, UTILIZATION AND ECONOMIC AND SOCIAL VULNERABILITY</a:t>
            </a:r>
            <a:endParaRPr lang="en-US" spc="0" dirty="0"/>
          </a:p>
        </p:txBody>
      </p:sp>
      <p:sp>
        <p:nvSpPr>
          <p:cNvPr id="5" name="Title 4"/>
          <p:cNvSpPr>
            <a:spLocks noGrp="1"/>
          </p:cNvSpPr>
          <p:nvPr>
            <p:ph type="ctrTitle"/>
          </p:nvPr>
        </p:nvSpPr>
        <p:spPr/>
        <p:txBody>
          <a:bodyPr>
            <a:normAutofit/>
          </a:bodyPr>
          <a:lstStyle/>
          <a:p>
            <a:r>
              <a:rPr lang="en-US" sz="2200" dirty="0"/>
              <a:t>Older Adults with Three or More Chronic Conditions</a:t>
            </a:r>
            <a:r>
              <a:rPr lang="en-US" sz="2200" dirty="0" smtClean="0"/>
              <a:t>*</a:t>
            </a:r>
            <a:br>
              <a:rPr lang="en-US" sz="2200" dirty="0" smtClean="0"/>
            </a:br>
            <a:r>
              <a:rPr lang="en-US" sz="1050" dirty="0" smtClean="0"/>
              <a:t/>
            </a:r>
            <a:br>
              <a:rPr lang="en-US" sz="1050" dirty="0" smtClean="0"/>
            </a:br>
            <a:r>
              <a:rPr lang="en-US" sz="1800" b="0" i="1" dirty="0" smtClean="0"/>
              <a:t>Percent (%)</a:t>
            </a:r>
            <a:endParaRPr lang="en-US" sz="1800" b="0" i="1" dirty="0"/>
          </a:p>
        </p:txBody>
      </p:sp>
      <p:grpSp>
        <p:nvGrpSpPr>
          <p:cNvPr id="7" name="Group 6"/>
          <p:cNvGrpSpPr/>
          <p:nvPr/>
        </p:nvGrpSpPr>
        <p:grpSpPr>
          <a:xfrm>
            <a:off x="316120" y="1361504"/>
            <a:ext cx="8703245" cy="4305342"/>
            <a:chOff x="3843480" y="3719596"/>
            <a:chExt cx="16665539" cy="8244222"/>
          </a:xfrm>
          <a:solidFill>
            <a:schemeClr val="tx1">
              <a:lumMod val="20000"/>
              <a:lumOff val="80000"/>
            </a:schemeClr>
          </a:solidFill>
        </p:grpSpPr>
        <p:sp>
          <p:nvSpPr>
            <p:cNvPr id="9" name="Freeform 781"/>
            <p:cNvSpPr>
              <a:spLocks/>
            </p:cNvSpPr>
            <p:nvPr/>
          </p:nvSpPr>
          <p:spPr bwMode="auto">
            <a:xfrm>
              <a:off x="9817979" y="3757821"/>
              <a:ext cx="85987" cy="38227"/>
            </a:xfrm>
            <a:custGeom>
              <a:avLst/>
              <a:gdLst>
                <a:gd name="T0" fmla="*/ 4 w 9"/>
                <a:gd name="T1" fmla="*/ 3 h 4"/>
                <a:gd name="T2" fmla="*/ 1 w 9"/>
                <a:gd name="T3" fmla="*/ 2 h 4"/>
                <a:gd name="T4" fmla="*/ 5 w 9"/>
                <a:gd name="T5" fmla="*/ 2 h 4"/>
                <a:gd name="T6" fmla="*/ 0 w 9"/>
                <a:gd name="T7" fmla="*/ 0 h 4"/>
                <a:gd name="T8" fmla="*/ 9 w 9"/>
                <a:gd name="T9" fmla="*/ 2 h 4"/>
                <a:gd name="T10" fmla="*/ 5 w 9"/>
                <a:gd name="T11" fmla="*/ 2 h 4"/>
                <a:gd name="T12" fmla="*/ 4 w 9"/>
                <a:gd name="T13" fmla="*/ 3 h 4"/>
                <a:gd name="T14" fmla="*/ 4 w 9"/>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4" y="3"/>
                  </a:moveTo>
                  <a:cubicBezTo>
                    <a:pt x="4" y="3"/>
                    <a:pt x="1" y="2"/>
                    <a:pt x="1" y="2"/>
                  </a:cubicBezTo>
                  <a:cubicBezTo>
                    <a:pt x="1" y="2"/>
                    <a:pt x="4" y="2"/>
                    <a:pt x="5" y="2"/>
                  </a:cubicBezTo>
                  <a:cubicBezTo>
                    <a:pt x="3" y="1"/>
                    <a:pt x="1" y="2"/>
                    <a:pt x="0" y="0"/>
                  </a:cubicBezTo>
                  <a:cubicBezTo>
                    <a:pt x="1" y="1"/>
                    <a:pt x="8" y="0"/>
                    <a:pt x="9" y="2"/>
                  </a:cubicBezTo>
                  <a:cubicBezTo>
                    <a:pt x="9" y="2"/>
                    <a:pt x="6" y="2"/>
                    <a:pt x="5" y="2"/>
                  </a:cubicBezTo>
                  <a:cubicBezTo>
                    <a:pt x="5" y="2"/>
                    <a:pt x="7" y="4"/>
                    <a:pt x="4" y="3"/>
                  </a:cubicBezTo>
                  <a:cubicBezTo>
                    <a:pt x="3" y="3"/>
                    <a:pt x="6" y="4"/>
                    <a:pt x="4"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0" name="Freeform 403"/>
            <p:cNvSpPr>
              <a:spLocks/>
            </p:cNvSpPr>
            <p:nvPr/>
          </p:nvSpPr>
          <p:spPr bwMode="auto">
            <a:xfrm>
              <a:off x="16859353" y="9558722"/>
              <a:ext cx="1904450" cy="1423943"/>
            </a:xfrm>
            <a:custGeom>
              <a:avLst/>
              <a:gdLst>
                <a:gd name="T0" fmla="*/ 96 w 204"/>
                <a:gd name="T1" fmla="*/ 3 h 152"/>
                <a:gd name="T2" fmla="*/ 97 w 204"/>
                <a:gd name="T3" fmla="*/ 7 h 152"/>
                <a:gd name="T4" fmla="*/ 86 w 204"/>
                <a:gd name="T5" fmla="*/ 13 h 152"/>
                <a:gd name="T6" fmla="*/ 76 w 204"/>
                <a:gd name="T7" fmla="*/ 24 h 152"/>
                <a:gd name="T8" fmla="*/ 71 w 204"/>
                <a:gd name="T9" fmla="*/ 15 h 152"/>
                <a:gd name="T10" fmla="*/ 65 w 204"/>
                <a:gd name="T11" fmla="*/ 19 h 152"/>
                <a:gd name="T12" fmla="*/ 62 w 204"/>
                <a:gd name="T13" fmla="*/ 22 h 152"/>
                <a:gd name="T14" fmla="*/ 59 w 204"/>
                <a:gd name="T15" fmla="*/ 26 h 152"/>
                <a:gd name="T16" fmla="*/ 55 w 204"/>
                <a:gd name="T17" fmla="*/ 33 h 152"/>
                <a:gd name="T18" fmla="*/ 51 w 204"/>
                <a:gd name="T19" fmla="*/ 30 h 152"/>
                <a:gd name="T20" fmla="*/ 47 w 204"/>
                <a:gd name="T21" fmla="*/ 38 h 152"/>
                <a:gd name="T22" fmla="*/ 24 w 204"/>
                <a:gd name="T23" fmla="*/ 50 h 152"/>
                <a:gd name="T24" fmla="*/ 7 w 204"/>
                <a:gd name="T25" fmla="*/ 60 h 152"/>
                <a:gd name="T26" fmla="*/ 3 w 204"/>
                <a:gd name="T27" fmla="*/ 68 h 152"/>
                <a:gd name="T28" fmla="*/ 4 w 204"/>
                <a:gd name="T29" fmla="*/ 82 h 152"/>
                <a:gd name="T30" fmla="*/ 7 w 204"/>
                <a:gd name="T31" fmla="*/ 91 h 152"/>
                <a:gd name="T32" fmla="*/ 13 w 204"/>
                <a:gd name="T33" fmla="*/ 106 h 152"/>
                <a:gd name="T34" fmla="*/ 11 w 204"/>
                <a:gd name="T35" fmla="*/ 121 h 152"/>
                <a:gd name="T36" fmla="*/ 30 w 204"/>
                <a:gd name="T37" fmla="*/ 125 h 152"/>
                <a:gd name="T38" fmla="*/ 54 w 204"/>
                <a:gd name="T39" fmla="*/ 121 h 152"/>
                <a:gd name="T40" fmla="*/ 73 w 204"/>
                <a:gd name="T41" fmla="*/ 112 h 152"/>
                <a:gd name="T42" fmla="*/ 96 w 204"/>
                <a:gd name="T43" fmla="*/ 111 h 152"/>
                <a:gd name="T44" fmla="*/ 111 w 204"/>
                <a:gd name="T45" fmla="*/ 121 h 152"/>
                <a:gd name="T46" fmla="*/ 116 w 204"/>
                <a:gd name="T47" fmla="*/ 125 h 152"/>
                <a:gd name="T48" fmla="*/ 125 w 204"/>
                <a:gd name="T49" fmla="*/ 120 h 152"/>
                <a:gd name="T50" fmla="*/ 122 w 204"/>
                <a:gd name="T51" fmla="*/ 129 h 152"/>
                <a:gd name="T52" fmla="*/ 131 w 204"/>
                <a:gd name="T53" fmla="*/ 132 h 152"/>
                <a:gd name="T54" fmla="*/ 145 w 204"/>
                <a:gd name="T55" fmla="*/ 147 h 152"/>
                <a:gd name="T56" fmla="*/ 161 w 204"/>
                <a:gd name="T57" fmla="*/ 145 h 152"/>
                <a:gd name="T58" fmla="*/ 165 w 204"/>
                <a:gd name="T59" fmla="*/ 149 h 152"/>
                <a:gd name="T60" fmla="*/ 174 w 204"/>
                <a:gd name="T61" fmla="*/ 145 h 152"/>
                <a:gd name="T62" fmla="*/ 194 w 204"/>
                <a:gd name="T63" fmla="*/ 118 h 152"/>
                <a:gd name="T64" fmla="*/ 200 w 204"/>
                <a:gd name="T65" fmla="*/ 108 h 152"/>
                <a:gd name="T66" fmla="*/ 202 w 204"/>
                <a:gd name="T67" fmla="*/ 96 h 152"/>
                <a:gd name="T68" fmla="*/ 201 w 204"/>
                <a:gd name="T69" fmla="*/ 83 h 152"/>
                <a:gd name="T70" fmla="*/ 196 w 204"/>
                <a:gd name="T71" fmla="*/ 70 h 152"/>
                <a:gd name="T72" fmla="*/ 184 w 204"/>
                <a:gd name="T73" fmla="*/ 59 h 152"/>
                <a:gd name="T74" fmla="*/ 180 w 204"/>
                <a:gd name="T75" fmla="*/ 50 h 152"/>
                <a:gd name="T76" fmla="*/ 166 w 204"/>
                <a:gd name="T77" fmla="*/ 36 h 152"/>
                <a:gd name="T78" fmla="*/ 161 w 204"/>
                <a:gd name="T79" fmla="*/ 20 h 152"/>
                <a:gd name="T80" fmla="*/ 152 w 204"/>
                <a:gd name="T81" fmla="*/ 8 h 152"/>
                <a:gd name="T82" fmla="*/ 145 w 204"/>
                <a:gd name="T83" fmla="*/ 6 h 152"/>
                <a:gd name="T84" fmla="*/ 143 w 204"/>
                <a:gd name="T85" fmla="*/ 16 h 152"/>
                <a:gd name="T86" fmla="*/ 130 w 204"/>
                <a:gd name="T87" fmla="*/ 31 h 152"/>
                <a:gd name="T88" fmla="*/ 115 w 204"/>
                <a:gd name="T89" fmla="*/ 17 h 152"/>
                <a:gd name="T90" fmla="*/ 118 w 204"/>
                <a:gd name="T91" fmla="*/ 11 h 152"/>
                <a:gd name="T92" fmla="*/ 117 w 204"/>
                <a:gd name="T93" fmla="*/ 8 h 152"/>
                <a:gd name="T94" fmla="*/ 109 w 204"/>
                <a:gd name="T95"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52">
                  <a:moveTo>
                    <a:pt x="101" y="4"/>
                  </a:moveTo>
                  <a:cubicBezTo>
                    <a:pt x="99" y="4"/>
                    <a:pt x="98" y="2"/>
                    <a:pt x="96" y="2"/>
                  </a:cubicBezTo>
                  <a:cubicBezTo>
                    <a:pt x="95" y="1"/>
                    <a:pt x="95" y="2"/>
                    <a:pt x="96" y="3"/>
                  </a:cubicBezTo>
                  <a:cubicBezTo>
                    <a:pt x="96" y="4"/>
                    <a:pt x="98" y="3"/>
                    <a:pt x="98" y="3"/>
                  </a:cubicBezTo>
                  <a:cubicBezTo>
                    <a:pt x="99" y="4"/>
                    <a:pt x="98" y="6"/>
                    <a:pt x="99" y="6"/>
                  </a:cubicBezTo>
                  <a:cubicBezTo>
                    <a:pt x="99" y="7"/>
                    <a:pt x="98" y="7"/>
                    <a:pt x="97" y="7"/>
                  </a:cubicBezTo>
                  <a:cubicBezTo>
                    <a:pt x="96" y="8"/>
                    <a:pt x="95" y="8"/>
                    <a:pt x="94" y="8"/>
                  </a:cubicBezTo>
                  <a:cubicBezTo>
                    <a:pt x="92" y="7"/>
                    <a:pt x="92" y="8"/>
                    <a:pt x="90" y="8"/>
                  </a:cubicBezTo>
                  <a:cubicBezTo>
                    <a:pt x="87" y="9"/>
                    <a:pt x="88" y="12"/>
                    <a:pt x="86" y="13"/>
                  </a:cubicBezTo>
                  <a:cubicBezTo>
                    <a:pt x="84" y="15"/>
                    <a:pt x="83" y="18"/>
                    <a:pt x="84" y="20"/>
                  </a:cubicBezTo>
                  <a:cubicBezTo>
                    <a:pt x="86" y="23"/>
                    <a:pt x="81" y="21"/>
                    <a:pt x="80" y="21"/>
                  </a:cubicBezTo>
                  <a:cubicBezTo>
                    <a:pt x="79" y="21"/>
                    <a:pt x="76" y="24"/>
                    <a:pt x="76" y="24"/>
                  </a:cubicBezTo>
                  <a:cubicBezTo>
                    <a:pt x="76" y="24"/>
                    <a:pt x="75" y="19"/>
                    <a:pt x="74" y="18"/>
                  </a:cubicBezTo>
                  <a:cubicBezTo>
                    <a:pt x="74" y="17"/>
                    <a:pt x="73" y="17"/>
                    <a:pt x="72" y="17"/>
                  </a:cubicBezTo>
                  <a:cubicBezTo>
                    <a:pt x="71" y="16"/>
                    <a:pt x="71" y="16"/>
                    <a:pt x="71" y="15"/>
                  </a:cubicBezTo>
                  <a:cubicBezTo>
                    <a:pt x="70" y="14"/>
                    <a:pt x="70" y="16"/>
                    <a:pt x="70" y="17"/>
                  </a:cubicBezTo>
                  <a:cubicBezTo>
                    <a:pt x="69" y="17"/>
                    <a:pt x="68" y="17"/>
                    <a:pt x="68" y="16"/>
                  </a:cubicBezTo>
                  <a:cubicBezTo>
                    <a:pt x="66" y="16"/>
                    <a:pt x="67" y="20"/>
                    <a:pt x="65" y="19"/>
                  </a:cubicBezTo>
                  <a:cubicBezTo>
                    <a:pt x="65" y="19"/>
                    <a:pt x="64" y="18"/>
                    <a:pt x="64" y="18"/>
                  </a:cubicBezTo>
                  <a:cubicBezTo>
                    <a:pt x="63" y="19"/>
                    <a:pt x="63" y="19"/>
                    <a:pt x="63" y="19"/>
                  </a:cubicBezTo>
                  <a:cubicBezTo>
                    <a:pt x="60" y="18"/>
                    <a:pt x="62" y="22"/>
                    <a:pt x="62" y="22"/>
                  </a:cubicBezTo>
                  <a:cubicBezTo>
                    <a:pt x="62" y="22"/>
                    <a:pt x="60" y="22"/>
                    <a:pt x="60" y="22"/>
                  </a:cubicBezTo>
                  <a:cubicBezTo>
                    <a:pt x="60" y="23"/>
                    <a:pt x="61" y="23"/>
                    <a:pt x="61" y="23"/>
                  </a:cubicBezTo>
                  <a:cubicBezTo>
                    <a:pt x="60" y="25"/>
                    <a:pt x="59" y="23"/>
                    <a:pt x="59" y="26"/>
                  </a:cubicBezTo>
                  <a:cubicBezTo>
                    <a:pt x="59" y="27"/>
                    <a:pt x="60" y="27"/>
                    <a:pt x="60" y="28"/>
                  </a:cubicBezTo>
                  <a:cubicBezTo>
                    <a:pt x="60" y="30"/>
                    <a:pt x="53" y="26"/>
                    <a:pt x="53" y="29"/>
                  </a:cubicBezTo>
                  <a:cubicBezTo>
                    <a:pt x="53" y="30"/>
                    <a:pt x="57" y="32"/>
                    <a:pt x="55" y="33"/>
                  </a:cubicBezTo>
                  <a:cubicBezTo>
                    <a:pt x="54" y="33"/>
                    <a:pt x="54" y="32"/>
                    <a:pt x="54" y="33"/>
                  </a:cubicBezTo>
                  <a:cubicBezTo>
                    <a:pt x="53" y="34"/>
                    <a:pt x="53" y="34"/>
                    <a:pt x="52" y="33"/>
                  </a:cubicBezTo>
                  <a:cubicBezTo>
                    <a:pt x="51" y="33"/>
                    <a:pt x="52" y="31"/>
                    <a:pt x="51" y="30"/>
                  </a:cubicBezTo>
                  <a:cubicBezTo>
                    <a:pt x="50" y="28"/>
                    <a:pt x="48" y="32"/>
                    <a:pt x="47" y="33"/>
                  </a:cubicBezTo>
                  <a:cubicBezTo>
                    <a:pt x="47" y="34"/>
                    <a:pt x="46" y="35"/>
                    <a:pt x="46" y="36"/>
                  </a:cubicBezTo>
                  <a:cubicBezTo>
                    <a:pt x="46" y="36"/>
                    <a:pt x="47" y="37"/>
                    <a:pt x="47" y="38"/>
                  </a:cubicBezTo>
                  <a:cubicBezTo>
                    <a:pt x="47" y="38"/>
                    <a:pt x="45" y="40"/>
                    <a:pt x="44" y="41"/>
                  </a:cubicBezTo>
                  <a:cubicBezTo>
                    <a:pt x="41" y="44"/>
                    <a:pt x="38" y="46"/>
                    <a:pt x="34" y="47"/>
                  </a:cubicBezTo>
                  <a:cubicBezTo>
                    <a:pt x="31" y="47"/>
                    <a:pt x="28" y="49"/>
                    <a:pt x="24" y="50"/>
                  </a:cubicBezTo>
                  <a:cubicBezTo>
                    <a:pt x="21" y="51"/>
                    <a:pt x="18" y="51"/>
                    <a:pt x="15" y="53"/>
                  </a:cubicBezTo>
                  <a:cubicBezTo>
                    <a:pt x="13" y="55"/>
                    <a:pt x="12" y="55"/>
                    <a:pt x="10" y="56"/>
                  </a:cubicBezTo>
                  <a:cubicBezTo>
                    <a:pt x="9" y="57"/>
                    <a:pt x="7" y="60"/>
                    <a:pt x="7" y="60"/>
                  </a:cubicBezTo>
                  <a:cubicBezTo>
                    <a:pt x="6" y="60"/>
                    <a:pt x="7" y="57"/>
                    <a:pt x="7" y="56"/>
                  </a:cubicBezTo>
                  <a:cubicBezTo>
                    <a:pt x="5" y="56"/>
                    <a:pt x="4" y="61"/>
                    <a:pt x="4" y="61"/>
                  </a:cubicBezTo>
                  <a:cubicBezTo>
                    <a:pt x="5" y="64"/>
                    <a:pt x="3" y="65"/>
                    <a:pt x="3" y="68"/>
                  </a:cubicBezTo>
                  <a:cubicBezTo>
                    <a:pt x="3" y="69"/>
                    <a:pt x="8" y="80"/>
                    <a:pt x="6" y="81"/>
                  </a:cubicBezTo>
                  <a:cubicBezTo>
                    <a:pt x="6" y="81"/>
                    <a:pt x="3" y="77"/>
                    <a:pt x="3" y="77"/>
                  </a:cubicBezTo>
                  <a:cubicBezTo>
                    <a:pt x="3" y="78"/>
                    <a:pt x="6" y="81"/>
                    <a:pt x="4" y="82"/>
                  </a:cubicBezTo>
                  <a:cubicBezTo>
                    <a:pt x="2" y="82"/>
                    <a:pt x="2" y="77"/>
                    <a:pt x="0" y="77"/>
                  </a:cubicBezTo>
                  <a:cubicBezTo>
                    <a:pt x="0" y="77"/>
                    <a:pt x="6" y="85"/>
                    <a:pt x="6" y="86"/>
                  </a:cubicBezTo>
                  <a:cubicBezTo>
                    <a:pt x="7" y="87"/>
                    <a:pt x="6" y="89"/>
                    <a:pt x="7" y="91"/>
                  </a:cubicBezTo>
                  <a:cubicBezTo>
                    <a:pt x="8" y="93"/>
                    <a:pt x="9" y="94"/>
                    <a:pt x="10" y="96"/>
                  </a:cubicBezTo>
                  <a:cubicBezTo>
                    <a:pt x="11" y="97"/>
                    <a:pt x="11" y="100"/>
                    <a:pt x="11" y="101"/>
                  </a:cubicBezTo>
                  <a:cubicBezTo>
                    <a:pt x="11" y="103"/>
                    <a:pt x="12" y="105"/>
                    <a:pt x="13" y="106"/>
                  </a:cubicBezTo>
                  <a:cubicBezTo>
                    <a:pt x="14" y="109"/>
                    <a:pt x="14" y="110"/>
                    <a:pt x="14" y="113"/>
                  </a:cubicBezTo>
                  <a:cubicBezTo>
                    <a:pt x="14" y="114"/>
                    <a:pt x="14" y="119"/>
                    <a:pt x="14" y="119"/>
                  </a:cubicBezTo>
                  <a:cubicBezTo>
                    <a:pt x="13" y="120"/>
                    <a:pt x="12" y="120"/>
                    <a:pt x="11" y="121"/>
                  </a:cubicBezTo>
                  <a:cubicBezTo>
                    <a:pt x="10" y="124"/>
                    <a:pt x="12" y="124"/>
                    <a:pt x="13" y="125"/>
                  </a:cubicBezTo>
                  <a:cubicBezTo>
                    <a:pt x="17" y="127"/>
                    <a:pt x="20" y="129"/>
                    <a:pt x="25" y="128"/>
                  </a:cubicBezTo>
                  <a:cubicBezTo>
                    <a:pt x="27" y="127"/>
                    <a:pt x="29" y="126"/>
                    <a:pt x="30" y="125"/>
                  </a:cubicBezTo>
                  <a:cubicBezTo>
                    <a:pt x="33" y="124"/>
                    <a:pt x="32" y="125"/>
                    <a:pt x="33" y="123"/>
                  </a:cubicBezTo>
                  <a:cubicBezTo>
                    <a:pt x="35" y="121"/>
                    <a:pt x="42" y="121"/>
                    <a:pt x="44" y="122"/>
                  </a:cubicBezTo>
                  <a:cubicBezTo>
                    <a:pt x="47" y="122"/>
                    <a:pt x="52" y="124"/>
                    <a:pt x="54" y="121"/>
                  </a:cubicBezTo>
                  <a:cubicBezTo>
                    <a:pt x="55" y="120"/>
                    <a:pt x="55" y="118"/>
                    <a:pt x="57" y="117"/>
                  </a:cubicBezTo>
                  <a:cubicBezTo>
                    <a:pt x="59" y="116"/>
                    <a:pt x="61" y="115"/>
                    <a:pt x="63" y="114"/>
                  </a:cubicBezTo>
                  <a:cubicBezTo>
                    <a:pt x="66" y="112"/>
                    <a:pt x="70" y="114"/>
                    <a:pt x="73" y="112"/>
                  </a:cubicBezTo>
                  <a:cubicBezTo>
                    <a:pt x="78" y="110"/>
                    <a:pt x="82" y="110"/>
                    <a:pt x="88" y="109"/>
                  </a:cubicBezTo>
                  <a:cubicBezTo>
                    <a:pt x="89" y="109"/>
                    <a:pt x="90" y="108"/>
                    <a:pt x="92" y="108"/>
                  </a:cubicBezTo>
                  <a:cubicBezTo>
                    <a:pt x="93" y="109"/>
                    <a:pt x="95" y="110"/>
                    <a:pt x="96" y="111"/>
                  </a:cubicBezTo>
                  <a:cubicBezTo>
                    <a:pt x="97" y="111"/>
                    <a:pt x="107" y="113"/>
                    <a:pt x="107" y="114"/>
                  </a:cubicBezTo>
                  <a:cubicBezTo>
                    <a:pt x="106" y="115"/>
                    <a:pt x="105" y="118"/>
                    <a:pt x="107" y="117"/>
                  </a:cubicBezTo>
                  <a:cubicBezTo>
                    <a:pt x="108" y="117"/>
                    <a:pt x="110" y="120"/>
                    <a:pt x="111" y="121"/>
                  </a:cubicBezTo>
                  <a:cubicBezTo>
                    <a:pt x="112" y="122"/>
                    <a:pt x="112" y="123"/>
                    <a:pt x="112" y="125"/>
                  </a:cubicBezTo>
                  <a:cubicBezTo>
                    <a:pt x="113" y="126"/>
                    <a:pt x="115" y="128"/>
                    <a:pt x="115" y="128"/>
                  </a:cubicBezTo>
                  <a:cubicBezTo>
                    <a:pt x="115" y="127"/>
                    <a:pt x="114" y="126"/>
                    <a:pt x="116" y="125"/>
                  </a:cubicBezTo>
                  <a:cubicBezTo>
                    <a:pt x="117" y="124"/>
                    <a:pt x="118" y="123"/>
                    <a:pt x="120" y="122"/>
                  </a:cubicBezTo>
                  <a:cubicBezTo>
                    <a:pt x="121" y="121"/>
                    <a:pt x="126" y="116"/>
                    <a:pt x="125" y="115"/>
                  </a:cubicBezTo>
                  <a:cubicBezTo>
                    <a:pt x="126" y="117"/>
                    <a:pt x="125" y="118"/>
                    <a:pt x="125" y="120"/>
                  </a:cubicBezTo>
                  <a:cubicBezTo>
                    <a:pt x="126" y="121"/>
                    <a:pt x="124" y="122"/>
                    <a:pt x="124" y="122"/>
                  </a:cubicBezTo>
                  <a:cubicBezTo>
                    <a:pt x="123" y="124"/>
                    <a:pt x="123" y="125"/>
                    <a:pt x="123" y="126"/>
                  </a:cubicBezTo>
                  <a:cubicBezTo>
                    <a:pt x="123" y="128"/>
                    <a:pt x="119" y="129"/>
                    <a:pt x="122" y="129"/>
                  </a:cubicBezTo>
                  <a:cubicBezTo>
                    <a:pt x="126" y="129"/>
                    <a:pt x="124" y="125"/>
                    <a:pt x="125" y="123"/>
                  </a:cubicBezTo>
                  <a:cubicBezTo>
                    <a:pt x="125" y="123"/>
                    <a:pt x="129" y="127"/>
                    <a:pt x="128" y="129"/>
                  </a:cubicBezTo>
                  <a:cubicBezTo>
                    <a:pt x="125" y="133"/>
                    <a:pt x="129" y="130"/>
                    <a:pt x="131" y="132"/>
                  </a:cubicBezTo>
                  <a:cubicBezTo>
                    <a:pt x="134" y="135"/>
                    <a:pt x="134" y="136"/>
                    <a:pt x="134" y="139"/>
                  </a:cubicBezTo>
                  <a:cubicBezTo>
                    <a:pt x="133" y="142"/>
                    <a:pt x="137" y="145"/>
                    <a:pt x="139" y="145"/>
                  </a:cubicBezTo>
                  <a:cubicBezTo>
                    <a:pt x="141" y="146"/>
                    <a:pt x="143" y="147"/>
                    <a:pt x="145" y="147"/>
                  </a:cubicBezTo>
                  <a:cubicBezTo>
                    <a:pt x="147" y="147"/>
                    <a:pt x="151" y="152"/>
                    <a:pt x="153" y="151"/>
                  </a:cubicBezTo>
                  <a:cubicBezTo>
                    <a:pt x="155" y="150"/>
                    <a:pt x="157" y="149"/>
                    <a:pt x="158" y="147"/>
                  </a:cubicBezTo>
                  <a:cubicBezTo>
                    <a:pt x="158" y="147"/>
                    <a:pt x="160" y="144"/>
                    <a:pt x="161" y="145"/>
                  </a:cubicBezTo>
                  <a:cubicBezTo>
                    <a:pt x="161" y="146"/>
                    <a:pt x="159" y="147"/>
                    <a:pt x="160" y="148"/>
                  </a:cubicBezTo>
                  <a:cubicBezTo>
                    <a:pt x="161" y="149"/>
                    <a:pt x="161" y="146"/>
                    <a:pt x="162" y="146"/>
                  </a:cubicBezTo>
                  <a:cubicBezTo>
                    <a:pt x="162" y="146"/>
                    <a:pt x="164" y="149"/>
                    <a:pt x="165" y="149"/>
                  </a:cubicBezTo>
                  <a:cubicBezTo>
                    <a:pt x="165" y="150"/>
                    <a:pt x="167" y="152"/>
                    <a:pt x="168" y="152"/>
                  </a:cubicBezTo>
                  <a:cubicBezTo>
                    <a:pt x="167" y="152"/>
                    <a:pt x="170" y="149"/>
                    <a:pt x="170" y="149"/>
                  </a:cubicBezTo>
                  <a:cubicBezTo>
                    <a:pt x="172" y="148"/>
                    <a:pt x="173" y="146"/>
                    <a:pt x="174" y="145"/>
                  </a:cubicBezTo>
                  <a:cubicBezTo>
                    <a:pt x="177" y="144"/>
                    <a:pt x="185" y="146"/>
                    <a:pt x="185" y="142"/>
                  </a:cubicBezTo>
                  <a:cubicBezTo>
                    <a:pt x="186" y="137"/>
                    <a:pt x="187" y="134"/>
                    <a:pt x="188" y="130"/>
                  </a:cubicBezTo>
                  <a:cubicBezTo>
                    <a:pt x="190" y="126"/>
                    <a:pt x="191" y="122"/>
                    <a:pt x="194" y="118"/>
                  </a:cubicBezTo>
                  <a:cubicBezTo>
                    <a:pt x="195" y="117"/>
                    <a:pt x="197" y="116"/>
                    <a:pt x="198" y="114"/>
                  </a:cubicBezTo>
                  <a:cubicBezTo>
                    <a:pt x="198" y="113"/>
                    <a:pt x="198" y="113"/>
                    <a:pt x="198" y="112"/>
                  </a:cubicBezTo>
                  <a:cubicBezTo>
                    <a:pt x="199" y="111"/>
                    <a:pt x="200" y="110"/>
                    <a:pt x="200" y="108"/>
                  </a:cubicBezTo>
                  <a:cubicBezTo>
                    <a:pt x="201" y="106"/>
                    <a:pt x="200" y="104"/>
                    <a:pt x="201" y="102"/>
                  </a:cubicBezTo>
                  <a:cubicBezTo>
                    <a:pt x="201" y="101"/>
                    <a:pt x="202" y="100"/>
                    <a:pt x="202" y="99"/>
                  </a:cubicBezTo>
                  <a:cubicBezTo>
                    <a:pt x="203" y="98"/>
                    <a:pt x="201" y="97"/>
                    <a:pt x="202" y="96"/>
                  </a:cubicBezTo>
                  <a:cubicBezTo>
                    <a:pt x="203" y="95"/>
                    <a:pt x="204" y="92"/>
                    <a:pt x="203" y="91"/>
                  </a:cubicBezTo>
                  <a:cubicBezTo>
                    <a:pt x="203" y="89"/>
                    <a:pt x="202" y="88"/>
                    <a:pt x="202" y="87"/>
                  </a:cubicBezTo>
                  <a:cubicBezTo>
                    <a:pt x="201" y="86"/>
                    <a:pt x="201" y="84"/>
                    <a:pt x="201" y="83"/>
                  </a:cubicBezTo>
                  <a:cubicBezTo>
                    <a:pt x="200" y="79"/>
                    <a:pt x="203" y="77"/>
                    <a:pt x="202" y="73"/>
                  </a:cubicBezTo>
                  <a:cubicBezTo>
                    <a:pt x="202" y="74"/>
                    <a:pt x="201" y="76"/>
                    <a:pt x="200" y="76"/>
                  </a:cubicBezTo>
                  <a:cubicBezTo>
                    <a:pt x="198" y="76"/>
                    <a:pt x="197" y="72"/>
                    <a:pt x="196" y="70"/>
                  </a:cubicBezTo>
                  <a:cubicBezTo>
                    <a:pt x="194" y="67"/>
                    <a:pt x="190" y="67"/>
                    <a:pt x="190" y="62"/>
                  </a:cubicBezTo>
                  <a:cubicBezTo>
                    <a:pt x="189" y="60"/>
                    <a:pt x="188" y="60"/>
                    <a:pt x="187" y="59"/>
                  </a:cubicBezTo>
                  <a:cubicBezTo>
                    <a:pt x="185" y="58"/>
                    <a:pt x="185" y="61"/>
                    <a:pt x="184" y="59"/>
                  </a:cubicBezTo>
                  <a:cubicBezTo>
                    <a:pt x="184" y="56"/>
                    <a:pt x="183" y="55"/>
                    <a:pt x="181" y="53"/>
                  </a:cubicBezTo>
                  <a:cubicBezTo>
                    <a:pt x="181" y="53"/>
                    <a:pt x="180" y="52"/>
                    <a:pt x="180" y="51"/>
                  </a:cubicBezTo>
                  <a:cubicBezTo>
                    <a:pt x="179" y="51"/>
                    <a:pt x="180" y="49"/>
                    <a:pt x="180" y="50"/>
                  </a:cubicBezTo>
                  <a:cubicBezTo>
                    <a:pt x="178" y="48"/>
                    <a:pt x="176" y="47"/>
                    <a:pt x="174" y="46"/>
                  </a:cubicBezTo>
                  <a:cubicBezTo>
                    <a:pt x="172" y="44"/>
                    <a:pt x="169" y="45"/>
                    <a:pt x="168" y="43"/>
                  </a:cubicBezTo>
                  <a:cubicBezTo>
                    <a:pt x="166" y="41"/>
                    <a:pt x="167" y="37"/>
                    <a:pt x="166" y="36"/>
                  </a:cubicBezTo>
                  <a:cubicBezTo>
                    <a:pt x="166" y="34"/>
                    <a:pt x="166" y="32"/>
                    <a:pt x="165" y="31"/>
                  </a:cubicBezTo>
                  <a:cubicBezTo>
                    <a:pt x="164" y="30"/>
                    <a:pt x="163" y="30"/>
                    <a:pt x="163" y="28"/>
                  </a:cubicBezTo>
                  <a:cubicBezTo>
                    <a:pt x="163" y="26"/>
                    <a:pt x="163" y="23"/>
                    <a:pt x="161" y="20"/>
                  </a:cubicBezTo>
                  <a:cubicBezTo>
                    <a:pt x="160" y="20"/>
                    <a:pt x="158" y="17"/>
                    <a:pt x="158" y="18"/>
                  </a:cubicBezTo>
                  <a:cubicBezTo>
                    <a:pt x="156" y="18"/>
                    <a:pt x="156" y="19"/>
                    <a:pt x="155" y="17"/>
                  </a:cubicBezTo>
                  <a:cubicBezTo>
                    <a:pt x="153" y="15"/>
                    <a:pt x="154" y="11"/>
                    <a:pt x="152" y="8"/>
                  </a:cubicBezTo>
                  <a:cubicBezTo>
                    <a:pt x="152" y="7"/>
                    <a:pt x="148" y="0"/>
                    <a:pt x="148" y="0"/>
                  </a:cubicBezTo>
                  <a:cubicBezTo>
                    <a:pt x="147" y="0"/>
                    <a:pt x="147" y="2"/>
                    <a:pt x="147" y="3"/>
                  </a:cubicBezTo>
                  <a:cubicBezTo>
                    <a:pt x="147" y="4"/>
                    <a:pt x="146" y="5"/>
                    <a:pt x="145" y="6"/>
                  </a:cubicBezTo>
                  <a:cubicBezTo>
                    <a:pt x="145" y="6"/>
                    <a:pt x="143" y="8"/>
                    <a:pt x="144" y="9"/>
                  </a:cubicBezTo>
                  <a:cubicBezTo>
                    <a:pt x="144" y="9"/>
                    <a:pt x="146" y="9"/>
                    <a:pt x="145" y="10"/>
                  </a:cubicBezTo>
                  <a:cubicBezTo>
                    <a:pt x="144" y="10"/>
                    <a:pt x="143" y="15"/>
                    <a:pt x="143" y="16"/>
                  </a:cubicBezTo>
                  <a:cubicBezTo>
                    <a:pt x="144" y="18"/>
                    <a:pt x="144" y="20"/>
                    <a:pt x="144" y="22"/>
                  </a:cubicBezTo>
                  <a:cubicBezTo>
                    <a:pt x="143" y="26"/>
                    <a:pt x="143" y="36"/>
                    <a:pt x="137" y="36"/>
                  </a:cubicBezTo>
                  <a:cubicBezTo>
                    <a:pt x="133" y="36"/>
                    <a:pt x="133" y="32"/>
                    <a:pt x="130" y="31"/>
                  </a:cubicBezTo>
                  <a:cubicBezTo>
                    <a:pt x="128" y="30"/>
                    <a:pt x="126" y="30"/>
                    <a:pt x="124" y="28"/>
                  </a:cubicBezTo>
                  <a:cubicBezTo>
                    <a:pt x="123" y="27"/>
                    <a:pt x="112" y="21"/>
                    <a:pt x="113" y="20"/>
                  </a:cubicBezTo>
                  <a:cubicBezTo>
                    <a:pt x="113" y="19"/>
                    <a:pt x="114" y="18"/>
                    <a:pt x="115" y="17"/>
                  </a:cubicBezTo>
                  <a:cubicBezTo>
                    <a:pt x="115" y="16"/>
                    <a:pt x="117" y="16"/>
                    <a:pt x="117" y="15"/>
                  </a:cubicBezTo>
                  <a:cubicBezTo>
                    <a:pt x="117" y="15"/>
                    <a:pt x="116" y="14"/>
                    <a:pt x="116" y="13"/>
                  </a:cubicBezTo>
                  <a:cubicBezTo>
                    <a:pt x="117" y="12"/>
                    <a:pt x="117" y="12"/>
                    <a:pt x="118" y="11"/>
                  </a:cubicBezTo>
                  <a:cubicBezTo>
                    <a:pt x="118" y="10"/>
                    <a:pt x="120" y="9"/>
                    <a:pt x="121" y="8"/>
                  </a:cubicBezTo>
                  <a:cubicBezTo>
                    <a:pt x="121" y="7"/>
                    <a:pt x="119" y="5"/>
                    <a:pt x="118" y="6"/>
                  </a:cubicBezTo>
                  <a:cubicBezTo>
                    <a:pt x="118" y="6"/>
                    <a:pt x="117" y="8"/>
                    <a:pt x="117" y="8"/>
                  </a:cubicBezTo>
                  <a:cubicBezTo>
                    <a:pt x="116" y="7"/>
                    <a:pt x="116" y="7"/>
                    <a:pt x="115" y="6"/>
                  </a:cubicBezTo>
                  <a:cubicBezTo>
                    <a:pt x="115" y="5"/>
                    <a:pt x="113" y="7"/>
                    <a:pt x="112" y="7"/>
                  </a:cubicBezTo>
                  <a:cubicBezTo>
                    <a:pt x="111" y="8"/>
                    <a:pt x="110" y="7"/>
                    <a:pt x="109" y="7"/>
                  </a:cubicBezTo>
                  <a:cubicBezTo>
                    <a:pt x="107" y="6"/>
                    <a:pt x="104" y="5"/>
                    <a:pt x="101" y="4"/>
                  </a:cubicBezTo>
                  <a:cubicBezTo>
                    <a:pt x="99" y="4"/>
                    <a:pt x="103" y="5"/>
                    <a:pt x="101"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1" name="Freeform 404"/>
            <p:cNvSpPr>
              <a:spLocks/>
            </p:cNvSpPr>
            <p:nvPr/>
          </p:nvSpPr>
          <p:spPr bwMode="auto">
            <a:xfrm>
              <a:off x="11416698" y="5927185"/>
              <a:ext cx="372608" cy="563843"/>
            </a:xfrm>
            <a:custGeom>
              <a:avLst/>
              <a:gdLst>
                <a:gd name="T0" fmla="*/ 7 w 40"/>
                <a:gd name="T1" fmla="*/ 0 h 60"/>
                <a:gd name="T2" fmla="*/ 4 w 40"/>
                <a:gd name="T3" fmla="*/ 3 h 60"/>
                <a:gd name="T4" fmla="*/ 2 w 40"/>
                <a:gd name="T5" fmla="*/ 8 h 60"/>
                <a:gd name="T6" fmla="*/ 5 w 40"/>
                <a:gd name="T7" fmla="*/ 14 h 60"/>
                <a:gd name="T8" fmla="*/ 3 w 40"/>
                <a:gd name="T9" fmla="*/ 18 h 60"/>
                <a:gd name="T10" fmla="*/ 3 w 40"/>
                <a:gd name="T11" fmla="*/ 19 h 60"/>
                <a:gd name="T12" fmla="*/ 2 w 40"/>
                <a:gd name="T13" fmla="*/ 23 h 60"/>
                <a:gd name="T14" fmla="*/ 5 w 40"/>
                <a:gd name="T15" fmla="*/ 23 h 60"/>
                <a:gd name="T16" fmla="*/ 7 w 40"/>
                <a:gd name="T17" fmla="*/ 19 h 60"/>
                <a:gd name="T18" fmla="*/ 7 w 40"/>
                <a:gd name="T19" fmla="*/ 23 h 60"/>
                <a:gd name="T20" fmla="*/ 11 w 40"/>
                <a:gd name="T21" fmla="*/ 27 h 60"/>
                <a:gd name="T22" fmla="*/ 14 w 40"/>
                <a:gd name="T23" fmla="*/ 30 h 60"/>
                <a:gd name="T24" fmla="*/ 16 w 40"/>
                <a:gd name="T25" fmla="*/ 36 h 60"/>
                <a:gd name="T26" fmla="*/ 8 w 40"/>
                <a:gd name="T27" fmla="*/ 39 h 60"/>
                <a:gd name="T28" fmla="*/ 9 w 40"/>
                <a:gd name="T29" fmla="*/ 42 h 60"/>
                <a:gd name="T30" fmla="*/ 5 w 40"/>
                <a:gd name="T31" fmla="*/ 47 h 60"/>
                <a:gd name="T32" fmla="*/ 9 w 40"/>
                <a:gd name="T33" fmla="*/ 48 h 60"/>
                <a:gd name="T34" fmla="*/ 18 w 40"/>
                <a:gd name="T35" fmla="*/ 48 h 60"/>
                <a:gd name="T36" fmla="*/ 10 w 40"/>
                <a:gd name="T37" fmla="*/ 52 h 60"/>
                <a:gd name="T38" fmla="*/ 7 w 40"/>
                <a:gd name="T39" fmla="*/ 55 h 60"/>
                <a:gd name="T40" fmla="*/ 3 w 40"/>
                <a:gd name="T41" fmla="*/ 59 h 60"/>
                <a:gd name="T42" fmla="*/ 5 w 40"/>
                <a:gd name="T43" fmla="*/ 60 h 60"/>
                <a:gd name="T44" fmla="*/ 12 w 40"/>
                <a:gd name="T45" fmla="*/ 57 h 60"/>
                <a:gd name="T46" fmla="*/ 19 w 40"/>
                <a:gd name="T47" fmla="*/ 55 h 60"/>
                <a:gd name="T48" fmla="*/ 27 w 40"/>
                <a:gd name="T49" fmla="*/ 54 h 60"/>
                <a:gd name="T50" fmla="*/ 38 w 40"/>
                <a:gd name="T51" fmla="*/ 51 h 60"/>
                <a:gd name="T52" fmla="*/ 38 w 40"/>
                <a:gd name="T53" fmla="*/ 46 h 60"/>
                <a:gd name="T54" fmla="*/ 32 w 40"/>
                <a:gd name="T55" fmla="*/ 41 h 60"/>
                <a:gd name="T56" fmla="*/ 31 w 40"/>
                <a:gd name="T57" fmla="*/ 36 h 60"/>
                <a:gd name="T58" fmla="*/ 30 w 40"/>
                <a:gd name="T59" fmla="*/ 34 h 60"/>
                <a:gd name="T60" fmla="*/ 23 w 40"/>
                <a:gd name="T61" fmla="*/ 25 h 60"/>
                <a:gd name="T62" fmla="*/ 12 w 40"/>
                <a:gd name="T63" fmla="*/ 18 h 60"/>
                <a:gd name="T64" fmla="*/ 14 w 40"/>
                <a:gd name="T65" fmla="*/ 16 h 60"/>
                <a:gd name="T66" fmla="*/ 21 w 40"/>
                <a:gd name="T67" fmla="*/ 8 h 60"/>
                <a:gd name="T68" fmla="*/ 9 w 40"/>
                <a:gd name="T69" fmla="*/ 7 h 60"/>
                <a:gd name="T70" fmla="*/ 9 w 40"/>
                <a:gd name="T71" fmla="*/ 6 h 60"/>
                <a:gd name="T72" fmla="*/ 15 w 40"/>
                <a:gd name="T7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 h="60">
                  <a:moveTo>
                    <a:pt x="15" y="0"/>
                  </a:moveTo>
                  <a:cubicBezTo>
                    <a:pt x="12" y="0"/>
                    <a:pt x="10" y="1"/>
                    <a:pt x="7" y="0"/>
                  </a:cubicBezTo>
                  <a:cubicBezTo>
                    <a:pt x="6" y="0"/>
                    <a:pt x="5" y="0"/>
                    <a:pt x="5" y="1"/>
                  </a:cubicBezTo>
                  <a:cubicBezTo>
                    <a:pt x="6" y="3"/>
                    <a:pt x="5" y="2"/>
                    <a:pt x="4" y="3"/>
                  </a:cubicBezTo>
                  <a:cubicBezTo>
                    <a:pt x="5" y="2"/>
                    <a:pt x="5" y="4"/>
                    <a:pt x="5" y="4"/>
                  </a:cubicBezTo>
                  <a:cubicBezTo>
                    <a:pt x="4" y="6"/>
                    <a:pt x="1" y="5"/>
                    <a:pt x="2" y="8"/>
                  </a:cubicBezTo>
                  <a:cubicBezTo>
                    <a:pt x="4" y="10"/>
                    <a:pt x="3" y="11"/>
                    <a:pt x="2" y="13"/>
                  </a:cubicBezTo>
                  <a:cubicBezTo>
                    <a:pt x="2" y="15"/>
                    <a:pt x="4" y="15"/>
                    <a:pt x="5" y="14"/>
                  </a:cubicBezTo>
                  <a:cubicBezTo>
                    <a:pt x="4" y="15"/>
                    <a:pt x="5" y="15"/>
                    <a:pt x="5" y="16"/>
                  </a:cubicBezTo>
                  <a:cubicBezTo>
                    <a:pt x="5" y="15"/>
                    <a:pt x="3" y="18"/>
                    <a:pt x="3" y="18"/>
                  </a:cubicBezTo>
                  <a:cubicBezTo>
                    <a:pt x="2" y="18"/>
                    <a:pt x="0" y="18"/>
                    <a:pt x="0" y="20"/>
                  </a:cubicBezTo>
                  <a:cubicBezTo>
                    <a:pt x="1" y="20"/>
                    <a:pt x="2" y="18"/>
                    <a:pt x="3" y="19"/>
                  </a:cubicBezTo>
                  <a:cubicBezTo>
                    <a:pt x="3" y="20"/>
                    <a:pt x="3" y="21"/>
                    <a:pt x="3" y="21"/>
                  </a:cubicBezTo>
                  <a:cubicBezTo>
                    <a:pt x="2" y="22"/>
                    <a:pt x="2" y="23"/>
                    <a:pt x="2" y="23"/>
                  </a:cubicBezTo>
                  <a:cubicBezTo>
                    <a:pt x="2" y="24"/>
                    <a:pt x="3" y="22"/>
                    <a:pt x="4" y="22"/>
                  </a:cubicBezTo>
                  <a:cubicBezTo>
                    <a:pt x="4" y="21"/>
                    <a:pt x="5" y="23"/>
                    <a:pt x="5" y="23"/>
                  </a:cubicBezTo>
                  <a:cubicBezTo>
                    <a:pt x="6" y="23"/>
                    <a:pt x="5" y="19"/>
                    <a:pt x="4" y="19"/>
                  </a:cubicBezTo>
                  <a:cubicBezTo>
                    <a:pt x="5" y="19"/>
                    <a:pt x="7" y="20"/>
                    <a:pt x="7" y="19"/>
                  </a:cubicBezTo>
                  <a:cubicBezTo>
                    <a:pt x="7" y="19"/>
                    <a:pt x="6" y="20"/>
                    <a:pt x="6" y="20"/>
                  </a:cubicBezTo>
                  <a:cubicBezTo>
                    <a:pt x="6" y="21"/>
                    <a:pt x="7" y="22"/>
                    <a:pt x="7" y="23"/>
                  </a:cubicBezTo>
                  <a:cubicBezTo>
                    <a:pt x="7" y="24"/>
                    <a:pt x="4" y="27"/>
                    <a:pt x="7" y="27"/>
                  </a:cubicBezTo>
                  <a:cubicBezTo>
                    <a:pt x="7" y="27"/>
                    <a:pt x="10" y="27"/>
                    <a:pt x="11" y="27"/>
                  </a:cubicBezTo>
                  <a:cubicBezTo>
                    <a:pt x="12" y="26"/>
                    <a:pt x="15" y="26"/>
                    <a:pt x="15" y="26"/>
                  </a:cubicBezTo>
                  <a:cubicBezTo>
                    <a:pt x="14" y="28"/>
                    <a:pt x="13" y="28"/>
                    <a:pt x="14" y="30"/>
                  </a:cubicBezTo>
                  <a:cubicBezTo>
                    <a:pt x="15" y="33"/>
                    <a:pt x="15" y="31"/>
                    <a:pt x="16" y="32"/>
                  </a:cubicBezTo>
                  <a:cubicBezTo>
                    <a:pt x="16" y="33"/>
                    <a:pt x="15" y="35"/>
                    <a:pt x="16" y="36"/>
                  </a:cubicBezTo>
                  <a:cubicBezTo>
                    <a:pt x="17" y="38"/>
                    <a:pt x="14" y="38"/>
                    <a:pt x="13" y="38"/>
                  </a:cubicBezTo>
                  <a:cubicBezTo>
                    <a:pt x="11" y="39"/>
                    <a:pt x="10" y="37"/>
                    <a:pt x="8" y="39"/>
                  </a:cubicBezTo>
                  <a:cubicBezTo>
                    <a:pt x="7" y="41"/>
                    <a:pt x="12" y="40"/>
                    <a:pt x="11" y="41"/>
                  </a:cubicBezTo>
                  <a:cubicBezTo>
                    <a:pt x="11" y="41"/>
                    <a:pt x="9" y="42"/>
                    <a:pt x="9" y="42"/>
                  </a:cubicBezTo>
                  <a:cubicBezTo>
                    <a:pt x="9" y="43"/>
                    <a:pt x="10" y="43"/>
                    <a:pt x="9" y="44"/>
                  </a:cubicBezTo>
                  <a:cubicBezTo>
                    <a:pt x="8" y="45"/>
                    <a:pt x="7" y="46"/>
                    <a:pt x="5" y="47"/>
                  </a:cubicBezTo>
                  <a:cubicBezTo>
                    <a:pt x="4" y="48"/>
                    <a:pt x="6" y="49"/>
                    <a:pt x="6" y="49"/>
                  </a:cubicBezTo>
                  <a:cubicBezTo>
                    <a:pt x="7" y="49"/>
                    <a:pt x="9" y="48"/>
                    <a:pt x="9" y="48"/>
                  </a:cubicBezTo>
                  <a:cubicBezTo>
                    <a:pt x="9" y="49"/>
                    <a:pt x="12" y="49"/>
                    <a:pt x="13" y="50"/>
                  </a:cubicBezTo>
                  <a:cubicBezTo>
                    <a:pt x="15" y="50"/>
                    <a:pt x="17" y="48"/>
                    <a:pt x="18" y="48"/>
                  </a:cubicBezTo>
                  <a:cubicBezTo>
                    <a:pt x="18" y="48"/>
                    <a:pt x="16" y="53"/>
                    <a:pt x="13" y="52"/>
                  </a:cubicBezTo>
                  <a:cubicBezTo>
                    <a:pt x="12" y="51"/>
                    <a:pt x="11" y="52"/>
                    <a:pt x="10" y="52"/>
                  </a:cubicBezTo>
                  <a:cubicBezTo>
                    <a:pt x="8" y="52"/>
                    <a:pt x="9" y="51"/>
                    <a:pt x="8" y="51"/>
                  </a:cubicBezTo>
                  <a:cubicBezTo>
                    <a:pt x="8" y="51"/>
                    <a:pt x="8" y="54"/>
                    <a:pt x="7" y="55"/>
                  </a:cubicBezTo>
                  <a:cubicBezTo>
                    <a:pt x="7" y="55"/>
                    <a:pt x="6" y="56"/>
                    <a:pt x="5" y="57"/>
                  </a:cubicBezTo>
                  <a:cubicBezTo>
                    <a:pt x="5" y="57"/>
                    <a:pt x="3" y="58"/>
                    <a:pt x="3" y="59"/>
                  </a:cubicBezTo>
                  <a:cubicBezTo>
                    <a:pt x="3" y="59"/>
                    <a:pt x="5" y="59"/>
                    <a:pt x="5" y="59"/>
                  </a:cubicBezTo>
                  <a:cubicBezTo>
                    <a:pt x="5" y="59"/>
                    <a:pt x="4" y="59"/>
                    <a:pt x="5" y="60"/>
                  </a:cubicBezTo>
                  <a:cubicBezTo>
                    <a:pt x="5" y="60"/>
                    <a:pt x="7" y="57"/>
                    <a:pt x="8" y="57"/>
                  </a:cubicBezTo>
                  <a:cubicBezTo>
                    <a:pt x="9" y="57"/>
                    <a:pt x="11" y="58"/>
                    <a:pt x="12" y="57"/>
                  </a:cubicBezTo>
                  <a:cubicBezTo>
                    <a:pt x="14" y="57"/>
                    <a:pt x="13" y="55"/>
                    <a:pt x="15" y="55"/>
                  </a:cubicBezTo>
                  <a:cubicBezTo>
                    <a:pt x="16" y="54"/>
                    <a:pt x="17" y="55"/>
                    <a:pt x="19" y="55"/>
                  </a:cubicBezTo>
                  <a:cubicBezTo>
                    <a:pt x="20" y="56"/>
                    <a:pt x="21" y="54"/>
                    <a:pt x="23" y="55"/>
                  </a:cubicBezTo>
                  <a:cubicBezTo>
                    <a:pt x="24" y="56"/>
                    <a:pt x="26" y="55"/>
                    <a:pt x="27" y="54"/>
                  </a:cubicBezTo>
                  <a:cubicBezTo>
                    <a:pt x="29" y="54"/>
                    <a:pt x="32" y="54"/>
                    <a:pt x="34" y="54"/>
                  </a:cubicBezTo>
                  <a:cubicBezTo>
                    <a:pt x="34" y="54"/>
                    <a:pt x="38" y="51"/>
                    <a:pt x="38" y="51"/>
                  </a:cubicBezTo>
                  <a:cubicBezTo>
                    <a:pt x="37" y="50"/>
                    <a:pt x="33" y="51"/>
                    <a:pt x="33" y="50"/>
                  </a:cubicBezTo>
                  <a:cubicBezTo>
                    <a:pt x="33" y="49"/>
                    <a:pt x="37" y="46"/>
                    <a:pt x="38" y="46"/>
                  </a:cubicBezTo>
                  <a:cubicBezTo>
                    <a:pt x="39" y="44"/>
                    <a:pt x="40" y="40"/>
                    <a:pt x="36" y="40"/>
                  </a:cubicBezTo>
                  <a:cubicBezTo>
                    <a:pt x="35" y="40"/>
                    <a:pt x="33" y="41"/>
                    <a:pt x="32" y="41"/>
                  </a:cubicBezTo>
                  <a:cubicBezTo>
                    <a:pt x="30" y="40"/>
                    <a:pt x="32" y="40"/>
                    <a:pt x="32" y="39"/>
                  </a:cubicBezTo>
                  <a:cubicBezTo>
                    <a:pt x="32" y="38"/>
                    <a:pt x="32" y="37"/>
                    <a:pt x="31" y="36"/>
                  </a:cubicBezTo>
                  <a:cubicBezTo>
                    <a:pt x="31" y="36"/>
                    <a:pt x="27" y="35"/>
                    <a:pt x="28" y="34"/>
                  </a:cubicBezTo>
                  <a:cubicBezTo>
                    <a:pt x="28" y="34"/>
                    <a:pt x="30" y="35"/>
                    <a:pt x="30" y="34"/>
                  </a:cubicBezTo>
                  <a:cubicBezTo>
                    <a:pt x="31" y="33"/>
                    <a:pt x="30" y="32"/>
                    <a:pt x="29" y="31"/>
                  </a:cubicBezTo>
                  <a:cubicBezTo>
                    <a:pt x="26" y="29"/>
                    <a:pt x="25" y="29"/>
                    <a:pt x="23" y="25"/>
                  </a:cubicBezTo>
                  <a:cubicBezTo>
                    <a:pt x="22" y="23"/>
                    <a:pt x="21" y="21"/>
                    <a:pt x="18" y="19"/>
                  </a:cubicBezTo>
                  <a:cubicBezTo>
                    <a:pt x="17" y="18"/>
                    <a:pt x="13" y="20"/>
                    <a:pt x="12" y="18"/>
                  </a:cubicBezTo>
                  <a:cubicBezTo>
                    <a:pt x="12" y="18"/>
                    <a:pt x="18" y="17"/>
                    <a:pt x="17" y="16"/>
                  </a:cubicBezTo>
                  <a:cubicBezTo>
                    <a:pt x="17" y="16"/>
                    <a:pt x="15" y="17"/>
                    <a:pt x="14" y="16"/>
                  </a:cubicBezTo>
                  <a:cubicBezTo>
                    <a:pt x="14" y="16"/>
                    <a:pt x="18" y="15"/>
                    <a:pt x="18" y="15"/>
                  </a:cubicBezTo>
                  <a:cubicBezTo>
                    <a:pt x="19" y="14"/>
                    <a:pt x="22" y="9"/>
                    <a:pt x="21" y="8"/>
                  </a:cubicBezTo>
                  <a:cubicBezTo>
                    <a:pt x="20" y="6"/>
                    <a:pt x="17" y="6"/>
                    <a:pt x="15" y="6"/>
                  </a:cubicBezTo>
                  <a:cubicBezTo>
                    <a:pt x="14" y="7"/>
                    <a:pt x="9" y="7"/>
                    <a:pt x="9" y="7"/>
                  </a:cubicBezTo>
                  <a:cubicBezTo>
                    <a:pt x="9" y="7"/>
                    <a:pt x="11" y="6"/>
                    <a:pt x="11" y="6"/>
                  </a:cubicBezTo>
                  <a:cubicBezTo>
                    <a:pt x="11" y="6"/>
                    <a:pt x="9" y="5"/>
                    <a:pt x="9" y="6"/>
                  </a:cubicBezTo>
                  <a:cubicBezTo>
                    <a:pt x="9" y="5"/>
                    <a:pt x="18" y="1"/>
                    <a:pt x="15" y="0"/>
                  </a:cubicBezTo>
                  <a:cubicBezTo>
                    <a:pt x="14" y="0"/>
                    <a:pt x="17" y="1"/>
                    <a:pt x="15"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2" name="Freeform 405"/>
            <p:cNvSpPr>
              <a:spLocks/>
            </p:cNvSpPr>
            <p:nvPr/>
          </p:nvSpPr>
          <p:spPr bwMode="auto">
            <a:xfrm>
              <a:off x="10566383" y="5337859"/>
              <a:ext cx="503184" cy="245291"/>
            </a:xfrm>
            <a:custGeom>
              <a:avLst/>
              <a:gdLst>
                <a:gd name="T0" fmla="*/ 53 w 54"/>
                <a:gd name="T1" fmla="*/ 10 h 26"/>
                <a:gd name="T2" fmla="*/ 49 w 54"/>
                <a:gd name="T3" fmla="*/ 9 h 26"/>
                <a:gd name="T4" fmla="*/ 50 w 54"/>
                <a:gd name="T5" fmla="*/ 8 h 26"/>
                <a:gd name="T6" fmla="*/ 48 w 54"/>
                <a:gd name="T7" fmla="*/ 7 h 26"/>
                <a:gd name="T8" fmla="*/ 49 w 54"/>
                <a:gd name="T9" fmla="*/ 6 h 26"/>
                <a:gd name="T10" fmla="*/ 46 w 54"/>
                <a:gd name="T11" fmla="*/ 5 h 26"/>
                <a:gd name="T12" fmla="*/ 48 w 54"/>
                <a:gd name="T13" fmla="*/ 3 h 26"/>
                <a:gd name="T14" fmla="*/ 43 w 54"/>
                <a:gd name="T15" fmla="*/ 3 h 26"/>
                <a:gd name="T16" fmla="*/ 39 w 54"/>
                <a:gd name="T17" fmla="*/ 1 h 26"/>
                <a:gd name="T18" fmla="*/ 39 w 54"/>
                <a:gd name="T19" fmla="*/ 4 h 26"/>
                <a:gd name="T20" fmla="*/ 36 w 54"/>
                <a:gd name="T21" fmla="*/ 5 h 26"/>
                <a:gd name="T22" fmla="*/ 32 w 54"/>
                <a:gd name="T23" fmla="*/ 5 h 26"/>
                <a:gd name="T24" fmla="*/ 32 w 54"/>
                <a:gd name="T25" fmla="*/ 9 h 26"/>
                <a:gd name="T26" fmla="*/ 26 w 54"/>
                <a:gd name="T27" fmla="*/ 5 h 26"/>
                <a:gd name="T28" fmla="*/ 25 w 54"/>
                <a:gd name="T29" fmla="*/ 8 h 26"/>
                <a:gd name="T30" fmla="*/ 21 w 54"/>
                <a:gd name="T31" fmla="*/ 5 h 26"/>
                <a:gd name="T32" fmla="*/ 21 w 54"/>
                <a:gd name="T33" fmla="*/ 9 h 26"/>
                <a:gd name="T34" fmla="*/ 19 w 54"/>
                <a:gd name="T35" fmla="*/ 9 h 26"/>
                <a:gd name="T36" fmla="*/ 17 w 54"/>
                <a:gd name="T37" fmla="*/ 12 h 26"/>
                <a:gd name="T38" fmla="*/ 14 w 54"/>
                <a:gd name="T39" fmla="*/ 8 h 26"/>
                <a:gd name="T40" fmla="*/ 16 w 54"/>
                <a:gd name="T41" fmla="*/ 8 h 26"/>
                <a:gd name="T42" fmla="*/ 14 w 54"/>
                <a:gd name="T43" fmla="*/ 5 h 26"/>
                <a:gd name="T44" fmla="*/ 7 w 54"/>
                <a:gd name="T45" fmla="*/ 2 h 26"/>
                <a:gd name="T46" fmla="*/ 9 w 54"/>
                <a:gd name="T47" fmla="*/ 4 h 26"/>
                <a:gd name="T48" fmla="*/ 8 w 54"/>
                <a:gd name="T49" fmla="*/ 4 h 26"/>
                <a:gd name="T50" fmla="*/ 10 w 54"/>
                <a:gd name="T51" fmla="*/ 8 h 26"/>
                <a:gd name="T52" fmla="*/ 5 w 54"/>
                <a:gd name="T53" fmla="*/ 6 h 26"/>
                <a:gd name="T54" fmla="*/ 3 w 54"/>
                <a:gd name="T55" fmla="*/ 6 h 26"/>
                <a:gd name="T56" fmla="*/ 5 w 54"/>
                <a:gd name="T57" fmla="*/ 7 h 26"/>
                <a:gd name="T58" fmla="*/ 5 w 54"/>
                <a:gd name="T59" fmla="*/ 8 h 26"/>
                <a:gd name="T60" fmla="*/ 2 w 54"/>
                <a:gd name="T61" fmla="*/ 7 h 26"/>
                <a:gd name="T62" fmla="*/ 1 w 54"/>
                <a:gd name="T63" fmla="*/ 9 h 26"/>
                <a:gd name="T64" fmla="*/ 8 w 54"/>
                <a:gd name="T65" fmla="*/ 10 h 26"/>
                <a:gd name="T66" fmla="*/ 13 w 54"/>
                <a:gd name="T67" fmla="*/ 11 h 26"/>
                <a:gd name="T68" fmla="*/ 11 w 54"/>
                <a:gd name="T69" fmla="*/ 12 h 26"/>
                <a:gd name="T70" fmla="*/ 12 w 54"/>
                <a:gd name="T71" fmla="*/ 13 h 26"/>
                <a:gd name="T72" fmla="*/ 8 w 54"/>
                <a:gd name="T73" fmla="*/ 14 h 26"/>
                <a:gd name="T74" fmla="*/ 3 w 54"/>
                <a:gd name="T75" fmla="*/ 15 h 26"/>
                <a:gd name="T76" fmla="*/ 10 w 54"/>
                <a:gd name="T77" fmla="*/ 16 h 26"/>
                <a:gd name="T78" fmla="*/ 12 w 54"/>
                <a:gd name="T79" fmla="*/ 18 h 26"/>
                <a:gd name="T80" fmla="*/ 15 w 54"/>
                <a:gd name="T81" fmla="*/ 17 h 26"/>
                <a:gd name="T82" fmla="*/ 13 w 54"/>
                <a:gd name="T83" fmla="*/ 18 h 26"/>
                <a:gd name="T84" fmla="*/ 15 w 54"/>
                <a:gd name="T85" fmla="*/ 18 h 26"/>
                <a:gd name="T86" fmla="*/ 10 w 54"/>
                <a:gd name="T87" fmla="*/ 23 h 26"/>
                <a:gd name="T88" fmla="*/ 15 w 54"/>
                <a:gd name="T89" fmla="*/ 23 h 26"/>
                <a:gd name="T90" fmla="*/ 21 w 54"/>
                <a:gd name="T91" fmla="*/ 24 h 26"/>
                <a:gd name="T92" fmla="*/ 20 w 54"/>
                <a:gd name="T93" fmla="*/ 24 h 26"/>
                <a:gd name="T94" fmla="*/ 22 w 54"/>
                <a:gd name="T95" fmla="*/ 25 h 26"/>
                <a:gd name="T96" fmla="*/ 29 w 54"/>
                <a:gd name="T97" fmla="*/ 26 h 26"/>
                <a:gd name="T98" fmla="*/ 33 w 54"/>
                <a:gd name="T99" fmla="*/ 25 h 26"/>
                <a:gd name="T100" fmla="*/ 39 w 54"/>
                <a:gd name="T101" fmla="*/ 23 h 26"/>
                <a:gd name="T102" fmla="*/ 46 w 54"/>
                <a:gd name="T103" fmla="*/ 19 h 26"/>
                <a:gd name="T104" fmla="*/ 52 w 54"/>
                <a:gd name="T105" fmla="*/ 16 h 26"/>
                <a:gd name="T106" fmla="*/ 52 w 54"/>
                <a:gd name="T107" fmla="*/ 14 h 26"/>
                <a:gd name="T108" fmla="*/ 54 w 54"/>
                <a:gd name="T109" fmla="*/ 13 h 26"/>
                <a:gd name="T110" fmla="*/ 52 w 54"/>
                <a:gd name="T111" fmla="*/ 12 h 26"/>
                <a:gd name="T112" fmla="*/ 53 w 54"/>
                <a:gd name="T113" fmla="*/ 10 h 26"/>
                <a:gd name="T114" fmla="*/ 53 w 54"/>
                <a:gd name="T11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26">
                  <a:moveTo>
                    <a:pt x="53" y="10"/>
                  </a:moveTo>
                  <a:cubicBezTo>
                    <a:pt x="53" y="10"/>
                    <a:pt x="49" y="9"/>
                    <a:pt x="49" y="9"/>
                  </a:cubicBezTo>
                  <a:cubicBezTo>
                    <a:pt x="49" y="9"/>
                    <a:pt x="50" y="8"/>
                    <a:pt x="50" y="8"/>
                  </a:cubicBezTo>
                  <a:cubicBezTo>
                    <a:pt x="49" y="8"/>
                    <a:pt x="47" y="8"/>
                    <a:pt x="48" y="7"/>
                  </a:cubicBezTo>
                  <a:cubicBezTo>
                    <a:pt x="48" y="7"/>
                    <a:pt x="49" y="6"/>
                    <a:pt x="49" y="6"/>
                  </a:cubicBezTo>
                  <a:cubicBezTo>
                    <a:pt x="48" y="5"/>
                    <a:pt x="46" y="5"/>
                    <a:pt x="46" y="5"/>
                  </a:cubicBezTo>
                  <a:cubicBezTo>
                    <a:pt x="46" y="4"/>
                    <a:pt x="48" y="3"/>
                    <a:pt x="48" y="3"/>
                  </a:cubicBezTo>
                  <a:cubicBezTo>
                    <a:pt x="48" y="3"/>
                    <a:pt x="44" y="4"/>
                    <a:pt x="43" y="3"/>
                  </a:cubicBezTo>
                  <a:cubicBezTo>
                    <a:pt x="42" y="2"/>
                    <a:pt x="41" y="1"/>
                    <a:pt x="39" y="1"/>
                  </a:cubicBezTo>
                  <a:cubicBezTo>
                    <a:pt x="38" y="1"/>
                    <a:pt x="40" y="3"/>
                    <a:pt x="39" y="4"/>
                  </a:cubicBezTo>
                  <a:cubicBezTo>
                    <a:pt x="38" y="5"/>
                    <a:pt x="37" y="4"/>
                    <a:pt x="36" y="5"/>
                  </a:cubicBezTo>
                  <a:cubicBezTo>
                    <a:pt x="35" y="6"/>
                    <a:pt x="34" y="5"/>
                    <a:pt x="32" y="5"/>
                  </a:cubicBezTo>
                  <a:cubicBezTo>
                    <a:pt x="30" y="4"/>
                    <a:pt x="33" y="8"/>
                    <a:pt x="32" y="9"/>
                  </a:cubicBezTo>
                  <a:cubicBezTo>
                    <a:pt x="32" y="9"/>
                    <a:pt x="28" y="2"/>
                    <a:pt x="26" y="5"/>
                  </a:cubicBezTo>
                  <a:cubicBezTo>
                    <a:pt x="25" y="5"/>
                    <a:pt x="26" y="7"/>
                    <a:pt x="25" y="8"/>
                  </a:cubicBezTo>
                  <a:cubicBezTo>
                    <a:pt x="25" y="9"/>
                    <a:pt x="22" y="5"/>
                    <a:pt x="21" y="5"/>
                  </a:cubicBezTo>
                  <a:cubicBezTo>
                    <a:pt x="20" y="5"/>
                    <a:pt x="23" y="9"/>
                    <a:pt x="21" y="9"/>
                  </a:cubicBezTo>
                  <a:cubicBezTo>
                    <a:pt x="20" y="9"/>
                    <a:pt x="20" y="9"/>
                    <a:pt x="19" y="9"/>
                  </a:cubicBezTo>
                  <a:cubicBezTo>
                    <a:pt x="18" y="9"/>
                    <a:pt x="17" y="11"/>
                    <a:pt x="17" y="12"/>
                  </a:cubicBezTo>
                  <a:cubicBezTo>
                    <a:pt x="17" y="11"/>
                    <a:pt x="14" y="9"/>
                    <a:pt x="14" y="8"/>
                  </a:cubicBezTo>
                  <a:cubicBezTo>
                    <a:pt x="14" y="8"/>
                    <a:pt x="16" y="8"/>
                    <a:pt x="16" y="8"/>
                  </a:cubicBezTo>
                  <a:cubicBezTo>
                    <a:pt x="16" y="7"/>
                    <a:pt x="14" y="5"/>
                    <a:pt x="14" y="5"/>
                  </a:cubicBezTo>
                  <a:cubicBezTo>
                    <a:pt x="13" y="5"/>
                    <a:pt x="8" y="0"/>
                    <a:pt x="7" y="2"/>
                  </a:cubicBezTo>
                  <a:cubicBezTo>
                    <a:pt x="7" y="3"/>
                    <a:pt x="10" y="3"/>
                    <a:pt x="9" y="4"/>
                  </a:cubicBezTo>
                  <a:cubicBezTo>
                    <a:pt x="9" y="4"/>
                    <a:pt x="9" y="4"/>
                    <a:pt x="8" y="4"/>
                  </a:cubicBezTo>
                  <a:cubicBezTo>
                    <a:pt x="10" y="3"/>
                    <a:pt x="11" y="7"/>
                    <a:pt x="10" y="8"/>
                  </a:cubicBezTo>
                  <a:cubicBezTo>
                    <a:pt x="10" y="8"/>
                    <a:pt x="2" y="1"/>
                    <a:pt x="5" y="6"/>
                  </a:cubicBezTo>
                  <a:cubicBezTo>
                    <a:pt x="5" y="6"/>
                    <a:pt x="3" y="6"/>
                    <a:pt x="3" y="6"/>
                  </a:cubicBezTo>
                  <a:cubicBezTo>
                    <a:pt x="3" y="7"/>
                    <a:pt x="5" y="7"/>
                    <a:pt x="5" y="7"/>
                  </a:cubicBezTo>
                  <a:cubicBezTo>
                    <a:pt x="5" y="6"/>
                    <a:pt x="5" y="8"/>
                    <a:pt x="5" y="8"/>
                  </a:cubicBezTo>
                  <a:cubicBezTo>
                    <a:pt x="5" y="8"/>
                    <a:pt x="3" y="7"/>
                    <a:pt x="2" y="7"/>
                  </a:cubicBezTo>
                  <a:cubicBezTo>
                    <a:pt x="3" y="7"/>
                    <a:pt x="0" y="10"/>
                    <a:pt x="1" y="9"/>
                  </a:cubicBezTo>
                  <a:cubicBezTo>
                    <a:pt x="0" y="11"/>
                    <a:pt x="8" y="10"/>
                    <a:pt x="8" y="10"/>
                  </a:cubicBezTo>
                  <a:cubicBezTo>
                    <a:pt x="9" y="10"/>
                    <a:pt x="13" y="11"/>
                    <a:pt x="13" y="11"/>
                  </a:cubicBezTo>
                  <a:cubicBezTo>
                    <a:pt x="12" y="11"/>
                    <a:pt x="11" y="11"/>
                    <a:pt x="11" y="12"/>
                  </a:cubicBezTo>
                  <a:cubicBezTo>
                    <a:pt x="11" y="12"/>
                    <a:pt x="12" y="13"/>
                    <a:pt x="12" y="13"/>
                  </a:cubicBezTo>
                  <a:cubicBezTo>
                    <a:pt x="11" y="14"/>
                    <a:pt x="9" y="14"/>
                    <a:pt x="8" y="14"/>
                  </a:cubicBezTo>
                  <a:cubicBezTo>
                    <a:pt x="8" y="14"/>
                    <a:pt x="2" y="15"/>
                    <a:pt x="3" y="15"/>
                  </a:cubicBezTo>
                  <a:cubicBezTo>
                    <a:pt x="5" y="16"/>
                    <a:pt x="8" y="15"/>
                    <a:pt x="10" y="16"/>
                  </a:cubicBezTo>
                  <a:cubicBezTo>
                    <a:pt x="11" y="17"/>
                    <a:pt x="11" y="18"/>
                    <a:pt x="12" y="18"/>
                  </a:cubicBezTo>
                  <a:cubicBezTo>
                    <a:pt x="12" y="18"/>
                    <a:pt x="14" y="17"/>
                    <a:pt x="15" y="17"/>
                  </a:cubicBezTo>
                  <a:cubicBezTo>
                    <a:pt x="14" y="17"/>
                    <a:pt x="13" y="18"/>
                    <a:pt x="13" y="18"/>
                  </a:cubicBezTo>
                  <a:cubicBezTo>
                    <a:pt x="13" y="19"/>
                    <a:pt x="15" y="18"/>
                    <a:pt x="15" y="18"/>
                  </a:cubicBezTo>
                  <a:cubicBezTo>
                    <a:pt x="16" y="19"/>
                    <a:pt x="8" y="23"/>
                    <a:pt x="10" y="23"/>
                  </a:cubicBezTo>
                  <a:cubicBezTo>
                    <a:pt x="12" y="24"/>
                    <a:pt x="14" y="23"/>
                    <a:pt x="15" y="23"/>
                  </a:cubicBezTo>
                  <a:cubicBezTo>
                    <a:pt x="17" y="23"/>
                    <a:pt x="19" y="23"/>
                    <a:pt x="21" y="24"/>
                  </a:cubicBezTo>
                  <a:cubicBezTo>
                    <a:pt x="20" y="23"/>
                    <a:pt x="20" y="24"/>
                    <a:pt x="20" y="24"/>
                  </a:cubicBezTo>
                  <a:cubicBezTo>
                    <a:pt x="21" y="25"/>
                    <a:pt x="22" y="25"/>
                    <a:pt x="22" y="25"/>
                  </a:cubicBezTo>
                  <a:cubicBezTo>
                    <a:pt x="24" y="26"/>
                    <a:pt x="27" y="26"/>
                    <a:pt x="29" y="26"/>
                  </a:cubicBezTo>
                  <a:cubicBezTo>
                    <a:pt x="31" y="26"/>
                    <a:pt x="31" y="25"/>
                    <a:pt x="33" y="25"/>
                  </a:cubicBezTo>
                  <a:cubicBezTo>
                    <a:pt x="35" y="24"/>
                    <a:pt x="37" y="24"/>
                    <a:pt x="39" y="23"/>
                  </a:cubicBezTo>
                  <a:cubicBezTo>
                    <a:pt x="42" y="21"/>
                    <a:pt x="43" y="20"/>
                    <a:pt x="46" y="19"/>
                  </a:cubicBezTo>
                  <a:cubicBezTo>
                    <a:pt x="48" y="19"/>
                    <a:pt x="49" y="16"/>
                    <a:pt x="52" y="16"/>
                  </a:cubicBezTo>
                  <a:cubicBezTo>
                    <a:pt x="52" y="15"/>
                    <a:pt x="53" y="15"/>
                    <a:pt x="52" y="14"/>
                  </a:cubicBezTo>
                  <a:cubicBezTo>
                    <a:pt x="51" y="13"/>
                    <a:pt x="53" y="13"/>
                    <a:pt x="54" y="13"/>
                  </a:cubicBezTo>
                  <a:cubicBezTo>
                    <a:pt x="54" y="13"/>
                    <a:pt x="52" y="12"/>
                    <a:pt x="52" y="12"/>
                  </a:cubicBezTo>
                  <a:cubicBezTo>
                    <a:pt x="52" y="11"/>
                    <a:pt x="54" y="10"/>
                    <a:pt x="53" y="10"/>
                  </a:cubicBezTo>
                  <a:cubicBezTo>
                    <a:pt x="51" y="9"/>
                    <a:pt x="54" y="10"/>
                    <a:pt x="53" y="1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3" name="Freeform 406"/>
            <p:cNvSpPr>
              <a:spLocks/>
            </p:cNvSpPr>
            <p:nvPr/>
          </p:nvSpPr>
          <p:spPr bwMode="auto">
            <a:xfrm>
              <a:off x="14085476" y="4439530"/>
              <a:ext cx="840762" cy="579773"/>
            </a:xfrm>
            <a:custGeom>
              <a:avLst/>
              <a:gdLst>
                <a:gd name="T0" fmla="*/ 77 w 90"/>
                <a:gd name="T1" fmla="*/ 2 h 62"/>
                <a:gd name="T2" fmla="*/ 66 w 90"/>
                <a:gd name="T3" fmla="*/ 6 h 62"/>
                <a:gd name="T4" fmla="*/ 51 w 90"/>
                <a:gd name="T5" fmla="*/ 8 h 62"/>
                <a:gd name="T6" fmla="*/ 48 w 90"/>
                <a:gd name="T7" fmla="*/ 9 h 62"/>
                <a:gd name="T8" fmla="*/ 39 w 90"/>
                <a:gd name="T9" fmla="*/ 11 h 62"/>
                <a:gd name="T10" fmla="*/ 32 w 90"/>
                <a:gd name="T11" fmla="*/ 14 h 62"/>
                <a:gd name="T12" fmla="*/ 26 w 90"/>
                <a:gd name="T13" fmla="*/ 19 h 62"/>
                <a:gd name="T14" fmla="*/ 26 w 90"/>
                <a:gd name="T15" fmla="*/ 21 h 62"/>
                <a:gd name="T16" fmla="*/ 27 w 90"/>
                <a:gd name="T17" fmla="*/ 23 h 62"/>
                <a:gd name="T18" fmla="*/ 23 w 90"/>
                <a:gd name="T19" fmla="*/ 25 h 62"/>
                <a:gd name="T20" fmla="*/ 21 w 90"/>
                <a:gd name="T21" fmla="*/ 28 h 62"/>
                <a:gd name="T22" fmla="*/ 21 w 90"/>
                <a:gd name="T23" fmla="*/ 29 h 62"/>
                <a:gd name="T24" fmla="*/ 14 w 90"/>
                <a:gd name="T25" fmla="*/ 31 h 62"/>
                <a:gd name="T26" fmla="*/ 19 w 90"/>
                <a:gd name="T27" fmla="*/ 34 h 62"/>
                <a:gd name="T28" fmla="*/ 9 w 90"/>
                <a:gd name="T29" fmla="*/ 38 h 62"/>
                <a:gd name="T30" fmla="*/ 6 w 90"/>
                <a:gd name="T31" fmla="*/ 41 h 62"/>
                <a:gd name="T32" fmla="*/ 5 w 90"/>
                <a:gd name="T33" fmla="*/ 47 h 62"/>
                <a:gd name="T34" fmla="*/ 4 w 90"/>
                <a:gd name="T35" fmla="*/ 53 h 62"/>
                <a:gd name="T36" fmla="*/ 12 w 90"/>
                <a:gd name="T37" fmla="*/ 55 h 62"/>
                <a:gd name="T38" fmla="*/ 12 w 90"/>
                <a:gd name="T39" fmla="*/ 56 h 62"/>
                <a:gd name="T40" fmla="*/ 16 w 90"/>
                <a:gd name="T41" fmla="*/ 62 h 62"/>
                <a:gd name="T42" fmla="*/ 26 w 90"/>
                <a:gd name="T43" fmla="*/ 61 h 62"/>
                <a:gd name="T44" fmla="*/ 26 w 90"/>
                <a:gd name="T45" fmla="*/ 59 h 62"/>
                <a:gd name="T46" fmla="*/ 20 w 90"/>
                <a:gd name="T47" fmla="*/ 48 h 62"/>
                <a:gd name="T48" fmla="*/ 20 w 90"/>
                <a:gd name="T49" fmla="*/ 42 h 62"/>
                <a:gd name="T50" fmla="*/ 22 w 90"/>
                <a:gd name="T51" fmla="*/ 40 h 62"/>
                <a:gd name="T52" fmla="*/ 21 w 90"/>
                <a:gd name="T53" fmla="*/ 36 h 62"/>
                <a:gd name="T54" fmla="*/ 27 w 90"/>
                <a:gd name="T55" fmla="*/ 34 h 62"/>
                <a:gd name="T56" fmla="*/ 27 w 90"/>
                <a:gd name="T57" fmla="*/ 32 h 62"/>
                <a:gd name="T58" fmla="*/ 32 w 90"/>
                <a:gd name="T59" fmla="*/ 31 h 62"/>
                <a:gd name="T60" fmla="*/ 35 w 90"/>
                <a:gd name="T61" fmla="*/ 29 h 62"/>
                <a:gd name="T62" fmla="*/ 35 w 90"/>
                <a:gd name="T63" fmla="*/ 26 h 62"/>
                <a:gd name="T64" fmla="*/ 42 w 90"/>
                <a:gd name="T65" fmla="*/ 24 h 62"/>
                <a:gd name="T66" fmla="*/ 45 w 90"/>
                <a:gd name="T67" fmla="*/ 22 h 62"/>
                <a:gd name="T68" fmla="*/ 58 w 90"/>
                <a:gd name="T69" fmla="*/ 15 h 62"/>
                <a:gd name="T70" fmla="*/ 81 w 90"/>
                <a:gd name="T71" fmla="*/ 8 h 62"/>
                <a:gd name="T72" fmla="*/ 84 w 90"/>
                <a:gd name="T73"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62">
                  <a:moveTo>
                    <a:pt x="84" y="1"/>
                  </a:moveTo>
                  <a:cubicBezTo>
                    <a:pt x="81" y="1"/>
                    <a:pt x="80" y="0"/>
                    <a:pt x="77" y="2"/>
                  </a:cubicBezTo>
                  <a:cubicBezTo>
                    <a:pt x="76" y="2"/>
                    <a:pt x="72" y="3"/>
                    <a:pt x="73" y="4"/>
                  </a:cubicBezTo>
                  <a:cubicBezTo>
                    <a:pt x="72" y="4"/>
                    <a:pt x="68" y="6"/>
                    <a:pt x="66" y="6"/>
                  </a:cubicBezTo>
                  <a:cubicBezTo>
                    <a:pt x="64" y="6"/>
                    <a:pt x="61" y="7"/>
                    <a:pt x="59" y="8"/>
                  </a:cubicBezTo>
                  <a:cubicBezTo>
                    <a:pt x="56" y="8"/>
                    <a:pt x="54" y="8"/>
                    <a:pt x="51" y="8"/>
                  </a:cubicBezTo>
                  <a:cubicBezTo>
                    <a:pt x="51" y="8"/>
                    <a:pt x="45" y="8"/>
                    <a:pt x="46" y="9"/>
                  </a:cubicBezTo>
                  <a:cubicBezTo>
                    <a:pt x="46" y="9"/>
                    <a:pt x="48" y="9"/>
                    <a:pt x="48" y="9"/>
                  </a:cubicBezTo>
                  <a:cubicBezTo>
                    <a:pt x="47" y="10"/>
                    <a:pt x="45" y="10"/>
                    <a:pt x="44" y="11"/>
                  </a:cubicBezTo>
                  <a:cubicBezTo>
                    <a:pt x="43" y="11"/>
                    <a:pt x="41" y="11"/>
                    <a:pt x="39" y="11"/>
                  </a:cubicBezTo>
                  <a:cubicBezTo>
                    <a:pt x="38" y="11"/>
                    <a:pt x="38" y="11"/>
                    <a:pt x="36" y="12"/>
                  </a:cubicBezTo>
                  <a:cubicBezTo>
                    <a:pt x="35" y="15"/>
                    <a:pt x="34" y="14"/>
                    <a:pt x="32" y="14"/>
                  </a:cubicBezTo>
                  <a:cubicBezTo>
                    <a:pt x="30" y="15"/>
                    <a:pt x="31" y="17"/>
                    <a:pt x="28" y="17"/>
                  </a:cubicBezTo>
                  <a:cubicBezTo>
                    <a:pt x="26" y="17"/>
                    <a:pt x="27" y="19"/>
                    <a:pt x="26" y="19"/>
                  </a:cubicBezTo>
                  <a:cubicBezTo>
                    <a:pt x="25" y="20"/>
                    <a:pt x="22" y="18"/>
                    <a:pt x="23" y="19"/>
                  </a:cubicBezTo>
                  <a:cubicBezTo>
                    <a:pt x="23" y="20"/>
                    <a:pt x="26" y="21"/>
                    <a:pt x="26" y="21"/>
                  </a:cubicBezTo>
                  <a:cubicBezTo>
                    <a:pt x="26" y="21"/>
                    <a:pt x="22" y="22"/>
                    <a:pt x="22" y="22"/>
                  </a:cubicBezTo>
                  <a:cubicBezTo>
                    <a:pt x="22" y="23"/>
                    <a:pt x="27" y="23"/>
                    <a:pt x="27" y="23"/>
                  </a:cubicBezTo>
                  <a:cubicBezTo>
                    <a:pt x="27" y="24"/>
                    <a:pt x="20" y="24"/>
                    <a:pt x="21" y="25"/>
                  </a:cubicBezTo>
                  <a:cubicBezTo>
                    <a:pt x="21" y="24"/>
                    <a:pt x="23" y="25"/>
                    <a:pt x="23" y="25"/>
                  </a:cubicBezTo>
                  <a:cubicBezTo>
                    <a:pt x="21" y="26"/>
                    <a:pt x="20" y="25"/>
                    <a:pt x="20" y="26"/>
                  </a:cubicBezTo>
                  <a:cubicBezTo>
                    <a:pt x="19" y="27"/>
                    <a:pt x="21" y="28"/>
                    <a:pt x="21" y="28"/>
                  </a:cubicBezTo>
                  <a:cubicBezTo>
                    <a:pt x="20" y="28"/>
                    <a:pt x="19" y="28"/>
                    <a:pt x="18" y="28"/>
                  </a:cubicBezTo>
                  <a:cubicBezTo>
                    <a:pt x="18" y="28"/>
                    <a:pt x="20" y="29"/>
                    <a:pt x="21" y="29"/>
                  </a:cubicBezTo>
                  <a:cubicBezTo>
                    <a:pt x="19" y="29"/>
                    <a:pt x="18" y="29"/>
                    <a:pt x="17" y="30"/>
                  </a:cubicBezTo>
                  <a:cubicBezTo>
                    <a:pt x="16" y="31"/>
                    <a:pt x="15" y="31"/>
                    <a:pt x="14" y="31"/>
                  </a:cubicBezTo>
                  <a:cubicBezTo>
                    <a:pt x="12" y="32"/>
                    <a:pt x="12" y="33"/>
                    <a:pt x="14" y="33"/>
                  </a:cubicBezTo>
                  <a:cubicBezTo>
                    <a:pt x="15" y="33"/>
                    <a:pt x="18" y="34"/>
                    <a:pt x="19" y="34"/>
                  </a:cubicBezTo>
                  <a:cubicBezTo>
                    <a:pt x="17" y="35"/>
                    <a:pt x="15" y="33"/>
                    <a:pt x="15" y="36"/>
                  </a:cubicBezTo>
                  <a:cubicBezTo>
                    <a:pt x="15" y="37"/>
                    <a:pt x="10" y="37"/>
                    <a:pt x="9" y="38"/>
                  </a:cubicBezTo>
                  <a:cubicBezTo>
                    <a:pt x="8" y="39"/>
                    <a:pt x="9" y="39"/>
                    <a:pt x="9" y="40"/>
                  </a:cubicBezTo>
                  <a:cubicBezTo>
                    <a:pt x="9" y="40"/>
                    <a:pt x="6" y="41"/>
                    <a:pt x="6" y="41"/>
                  </a:cubicBezTo>
                  <a:cubicBezTo>
                    <a:pt x="2" y="42"/>
                    <a:pt x="7" y="42"/>
                    <a:pt x="7" y="43"/>
                  </a:cubicBezTo>
                  <a:cubicBezTo>
                    <a:pt x="8" y="44"/>
                    <a:pt x="5" y="47"/>
                    <a:pt x="5" y="47"/>
                  </a:cubicBezTo>
                  <a:cubicBezTo>
                    <a:pt x="3" y="49"/>
                    <a:pt x="0" y="47"/>
                    <a:pt x="0" y="51"/>
                  </a:cubicBezTo>
                  <a:cubicBezTo>
                    <a:pt x="0" y="55"/>
                    <a:pt x="2" y="53"/>
                    <a:pt x="4" y="53"/>
                  </a:cubicBezTo>
                  <a:cubicBezTo>
                    <a:pt x="6" y="54"/>
                    <a:pt x="7" y="55"/>
                    <a:pt x="9" y="54"/>
                  </a:cubicBezTo>
                  <a:cubicBezTo>
                    <a:pt x="9" y="54"/>
                    <a:pt x="11" y="56"/>
                    <a:pt x="12" y="55"/>
                  </a:cubicBezTo>
                  <a:cubicBezTo>
                    <a:pt x="12" y="55"/>
                    <a:pt x="10" y="55"/>
                    <a:pt x="10" y="56"/>
                  </a:cubicBezTo>
                  <a:cubicBezTo>
                    <a:pt x="11" y="56"/>
                    <a:pt x="12" y="56"/>
                    <a:pt x="12" y="56"/>
                  </a:cubicBezTo>
                  <a:cubicBezTo>
                    <a:pt x="12" y="56"/>
                    <a:pt x="10" y="60"/>
                    <a:pt x="10" y="60"/>
                  </a:cubicBezTo>
                  <a:cubicBezTo>
                    <a:pt x="12" y="61"/>
                    <a:pt x="14" y="61"/>
                    <a:pt x="16" y="62"/>
                  </a:cubicBezTo>
                  <a:cubicBezTo>
                    <a:pt x="19" y="62"/>
                    <a:pt x="20" y="62"/>
                    <a:pt x="23" y="62"/>
                  </a:cubicBezTo>
                  <a:cubicBezTo>
                    <a:pt x="24" y="61"/>
                    <a:pt x="25" y="61"/>
                    <a:pt x="26" y="61"/>
                  </a:cubicBezTo>
                  <a:cubicBezTo>
                    <a:pt x="27" y="62"/>
                    <a:pt x="28" y="62"/>
                    <a:pt x="30" y="62"/>
                  </a:cubicBezTo>
                  <a:cubicBezTo>
                    <a:pt x="31" y="62"/>
                    <a:pt x="27" y="59"/>
                    <a:pt x="26" y="59"/>
                  </a:cubicBezTo>
                  <a:cubicBezTo>
                    <a:pt x="24" y="57"/>
                    <a:pt x="23" y="55"/>
                    <a:pt x="22" y="53"/>
                  </a:cubicBezTo>
                  <a:cubicBezTo>
                    <a:pt x="20" y="51"/>
                    <a:pt x="21" y="50"/>
                    <a:pt x="20" y="48"/>
                  </a:cubicBezTo>
                  <a:cubicBezTo>
                    <a:pt x="19" y="45"/>
                    <a:pt x="18" y="45"/>
                    <a:pt x="20" y="43"/>
                  </a:cubicBezTo>
                  <a:cubicBezTo>
                    <a:pt x="21" y="43"/>
                    <a:pt x="20" y="43"/>
                    <a:pt x="20" y="42"/>
                  </a:cubicBezTo>
                  <a:cubicBezTo>
                    <a:pt x="21" y="41"/>
                    <a:pt x="24" y="42"/>
                    <a:pt x="24" y="41"/>
                  </a:cubicBezTo>
                  <a:cubicBezTo>
                    <a:pt x="24" y="41"/>
                    <a:pt x="22" y="40"/>
                    <a:pt x="22" y="40"/>
                  </a:cubicBezTo>
                  <a:cubicBezTo>
                    <a:pt x="23" y="39"/>
                    <a:pt x="26" y="40"/>
                    <a:pt x="26" y="39"/>
                  </a:cubicBezTo>
                  <a:cubicBezTo>
                    <a:pt x="26" y="38"/>
                    <a:pt x="21" y="37"/>
                    <a:pt x="21" y="36"/>
                  </a:cubicBezTo>
                  <a:cubicBezTo>
                    <a:pt x="21" y="36"/>
                    <a:pt x="29" y="37"/>
                    <a:pt x="29" y="37"/>
                  </a:cubicBezTo>
                  <a:cubicBezTo>
                    <a:pt x="29" y="36"/>
                    <a:pt x="27" y="35"/>
                    <a:pt x="27" y="34"/>
                  </a:cubicBezTo>
                  <a:cubicBezTo>
                    <a:pt x="27" y="33"/>
                    <a:pt x="30" y="35"/>
                    <a:pt x="31" y="34"/>
                  </a:cubicBezTo>
                  <a:cubicBezTo>
                    <a:pt x="31" y="33"/>
                    <a:pt x="27" y="31"/>
                    <a:pt x="27" y="32"/>
                  </a:cubicBezTo>
                  <a:cubicBezTo>
                    <a:pt x="27" y="31"/>
                    <a:pt x="31" y="33"/>
                    <a:pt x="32" y="32"/>
                  </a:cubicBezTo>
                  <a:cubicBezTo>
                    <a:pt x="32" y="32"/>
                    <a:pt x="33" y="31"/>
                    <a:pt x="32" y="31"/>
                  </a:cubicBezTo>
                  <a:cubicBezTo>
                    <a:pt x="32" y="31"/>
                    <a:pt x="30" y="29"/>
                    <a:pt x="30" y="29"/>
                  </a:cubicBezTo>
                  <a:cubicBezTo>
                    <a:pt x="32" y="29"/>
                    <a:pt x="33" y="30"/>
                    <a:pt x="35" y="29"/>
                  </a:cubicBezTo>
                  <a:cubicBezTo>
                    <a:pt x="35" y="28"/>
                    <a:pt x="37" y="27"/>
                    <a:pt x="37" y="27"/>
                  </a:cubicBezTo>
                  <a:cubicBezTo>
                    <a:pt x="37" y="26"/>
                    <a:pt x="35" y="26"/>
                    <a:pt x="35" y="26"/>
                  </a:cubicBezTo>
                  <a:cubicBezTo>
                    <a:pt x="36" y="26"/>
                    <a:pt x="39" y="26"/>
                    <a:pt x="39" y="24"/>
                  </a:cubicBezTo>
                  <a:cubicBezTo>
                    <a:pt x="39" y="22"/>
                    <a:pt x="41" y="25"/>
                    <a:pt x="42" y="24"/>
                  </a:cubicBezTo>
                  <a:cubicBezTo>
                    <a:pt x="42" y="24"/>
                    <a:pt x="41" y="23"/>
                    <a:pt x="41" y="23"/>
                  </a:cubicBezTo>
                  <a:cubicBezTo>
                    <a:pt x="42" y="22"/>
                    <a:pt x="45" y="23"/>
                    <a:pt x="45" y="22"/>
                  </a:cubicBezTo>
                  <a:cubicBezTo>
                    <a:pt x="46" y="21"/>
                    <a:pt x="45" y="20"/>
                    <a:pt x="44" y="20"/>
                  </a:cubicBezTo>
                  <a:cubicBezTo>
                    <a:pt x="49" y="18"/>
                    <a:pt x="53" y="16"/>
                    <a:pt x="58" y="15"/>
                  </a:cubicBezTo>
                  <a:cubicBezTo>
                    <a:pt x="61" y="14"/>
                    <a:pt x="65" y="13"/>
                    <a:pt x="68" y="12"/>
                  </a:cubicBezTo>
                  <a:cubicBezTo>
                    <a:pt x="73" y="11"/>
                    <a:pt x="77" y="10"/>
                    <a:pt x="81" y="8"/>
                  </a:cubicBezTo>
                  <a:cubicBezTo>
                    <a:pt x="83" y="8"/>
                    <a:pt x="86" y="6"/>
                    <a:pt x="88" y="4"/>
                  </a:cubicBezTo>
                  <a:cubicBezTo>
                    <a:pt x="90" y="2"/>
                    <a:pt x="86" y="1"/>
                    <a:pt x="84" y="1"/>
                  </a:cubicBezTo>
                  <a:cubicBezTo>
                    <a:pt x="82" y="1"/>
                    <a:pt x="86" y="1"/>
                    <a:pt x="84"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4" name="Freeform 407"/>
            <p:cNvSpPr>
              <a:spLocks/>
            </p:cNvSpPr>
            <p:nvPr/>
          </p:nvSpPr>
          <p:spPr bwMode="auto">
            <a:xfrm>
              <a:off x="16241522" y="4197428"/>
              <a:ext cx="299362" cy="149721"/>
            </a:xfrm>
            <a:custGeom>
              <a:avLst/>
              <a:gdLst>
                <a:gd name="T0" fmla="*/ 16 w 32"/>
                <a:gd name="T1" fmla="*/ 6 h 16"/>
                <a:gd name="T2" fmla="*/ 19 w 32"/>
                <a:gd name="T3" fmla="*/ 1 h 16"/>
                <a:gd name="T4" fmla="*/ 16 w 32"/>
                <a:gd name="T5" fmla="*/ 0 h 16"/>
                <a:gd name="T6" fmla="*/ 15 w 32"/>
                <a:gd name="T7" fmla="*/ 2 h 16"/>
                <a:gd name="T8" fmla="*/ 10 w 32"/>
                <a:gd name="T9" fmla="*/ 2 h 16"/>
                <a:gd name="T10" fmla="*/ 9 w 32"/>
                <a:gd name="T11" fmla="*/ 4 h 16"/>
                <a:gd name="T12" fmla="*/ 12 w 32"/>
                <a:gd name="T13" fmla="*/ 4 h 16"/>
                <a:gd name="T14" fmla="*/ 10 w 32"/>
                <a:gd name="T15" fmla="*/ 8 h 16"/>
                <a:gd name="T16" fmla="*/ 5 w 32"/>
                <a:gd name="T17" fmla="*/ 10 h 16"/>
                <a:gd name="T18" fmla="*/ 1 w 32"/>
                <a:gd name="T19" fmla="*/ 15 h 16"/>
                <a:gd name="T20" fmla="*/ 8 w 32"/>
                <a:gd name="T21" fmla="*/ 15 h 16"/>
                <a:gd name="T22" fmla="*/ 17 w 32"/>
                <a:gd name="T23" fmla="*/ 14 h 16"/>
                <a:gd name="T24" fmla="*/ 28 w 32"/>
                <a:gd name="T25" fmla="*/ 12 h 16"/>
                <a:gd name="T26" fmla="*/ 29 w 32"/>
                <a:gd name="T27" fmla="*/ 7 h 16"/>
                <a:gd name="T28" fmla="*/ 22 w 32"/>
                <a:gd name="T29" fmla="*/ 3 h 16"/>
                <a:gd name="T30" fmla="*/ 16 w 32"/>
                <a:gd name="T31" fmla="*/ 6 h 16"/>
                <a:gd name="T32" fmla="*/ 16 w 32"/>
                <a:gd name="T33"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6">
                  <a:moveTo>
                    <a:pt x="16" y="6"/>
                  </a:moveTo>
                  <a:cubicBezTo>
                    <a:pt x="16" y="6"/>
                    <a:pt x="19" y="2"/>
                    <a:pt x="19" y="1"/>
                  </a:cubicBezTo>
                  <a:cubicBezTo>
                    <a:pt x="18" y="0"/>
                    <a:pt x="17" y="0"/>
                    <a:pt x="16" y="0"/>
                  </a:cubicBezTo>
                  <a:cubicBezTo>
                    <a:pt x="15" y="0"/>
                    <a:pt x="15" y="2"/>
                    <a:pt x="15" y="2"/>
                  </a:cubicBezTo>
                  <a:cubicBezTo>
                    <a:pt x="13" y="2"/>
                    <a:pt x="12" y="0"/>
                    <a:pt x="10" y="2"/>
                  </a:cubicBezTo>
                  <a:cubicBezTo>
                    <a:pt x="10" y="2"/>
                    <a:pt x="8" y="3"/>
                    <a:pt x="9" y="4"/>
                  </a:cubicBezTo>
                  <a:cubicBezTo>
                    <a:pt x="10" y="4"/>
                    <a:pt x="11" y="5"/>
                    <a:pt x="12" y="4"/>
                  </a:cubicBezTo>
                  <a:cubicBezTo>
                    <a:pt x="10" y="5"/>
                    <a:pt x="5" y="6"/>
                    <a:pt x="10" y="8"/>
                  </a:cubicBezTo>
                  <a:cubicBezTo>
                    <a:pt x="7" y="7"/>
                    <a:pt x="6" y="8"/>
                    <a:pt x="5" y="10"/>
                  </a:cubicBezTo>
                  <a:cubicBezTo>
                    <a:pt x="4" y="11"/>
                    <a:pt x="0" y="15"/>
                    <a:pt x="1" y="15"/>
                  </a:cubicBezTo>
                  <a:cubicBezTo>
                    <a:pt x="3" y="16"/>
                    <a:pt x="6" y="16"/>
                    <a:pt x="8" y="15"/>
                  </a:cubicBezTo>
                  <a:cubicBezTo>
                    <a:pt x="11" y="13"/>
                    <a:pt x="14" y="13"/>
                    <a:pt x="17" y="14"/>
                  </a:cubicBezTo>
                  <a:cubicBezTo>
                    <a:pt x="21" y="14"/>
                    <a:pt x="24" y="13"/>
                    <a:pt x="28" y="12"/>
                  </a:cubicBezTo>
                  <a:cubicBezTo>
                    <a:pt x="30" y="11"/>
                    <a:pt x="32" y="8"/>
                    <a:pt x="29" y="7"/>
                  </a:cubicBezTo>
                  <a:cubicBezTo>
                    <a:pt x="27" y="6"/>
                    <a:pt x="24" y="2"/>
                    <a:pt x="22" y="3"/>
                  </a:cubicBezTo>
                  <a:cubicBezTo>
                    <a:pt x="20" y="3"/>
                    <a:pt x="18" y="6"/>
                    <a:pt x="16" y="6"/>
                  </a:cubicBezTo>
                  <a:cubicBezTo>
                    <a:pt x="15" y="6"/>
                    <a:pt x="17" y="6"/>
                    <a:pt x="16" y="6"/>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5" name="Freeform 408"/>
            <p:cNvSpPr>
              <a:spLocks/>
            </p:cNvSpPr>
            <p:nvPr/>
          </p:nvSpPr>
          <p:spPr bwMode="auto">
            <a:xfrm>
              <a:off x="15999483" y="4111419"/>
              <a:ext cx="280254" cy="149721"/>
            </a:xfrm>
            <a:custGeom>
              <a:avLst/>
              <a:gdLst>
                <a:gd name="T0" fmla="*/ 26 w 30"/>
                <a:gd name="T1" fmla="*/ 10 h 16"/>
                <a:gd name="T2" fmla="*/ 28 w 30"/>
                <a:gd name="T3" fmla="*/ 7 h 16"/>
                <a:gd name="T4" fmla="*/ 29 w 30"/>
                <a:gd name="T5" fmla="*/ 5 h 16"/>
                <a:gd name="T6" fmla="*/ 26 w 30"/>
                <a:gd name="T7" fmla="*/ 3 h 16"/>
                <a:gd name="T8" fmla="*/ 22 w 30"/>
                <a:gd name="T9" fmla="*/ 3 h 16"/>
                <a:gd name="T10" fmla="*/ 17 w 30"/>
                <a:gd name="T11" fmla="*/ 4 h 16"/>
                <a:gd name="T12" fmla="*/ 18 w 30"/>
                <a:gd name="T13" fmla="*/ 1 h 16"/>
                <a:gd name="T14" fmla="*/ 12 w 30"/>
                <a:gd name="T15" fmla="*/ 1 h 16"/>
                <a:gd name="T16" fmla="*/ 5 w 30"/>
                <a:gd name="T17" fmla="*/ 4 h 16"/>
                <a:gd name="T18" fmla="*/ 7 w 30"/>
                <a:gd name="T19" fmla="*/ 4 h 16"/>
                <a:gd name="T20" fmla="*/ 0 w 30"/>
                <a:gd name="T21" fmla="*/ 8 h 16"/>
                <a:gd name="T22" fmla="*/ 4 w 30"/>
                <a:gd name="T23" fmla="*/ 9 h 16"/>
                <a:gd name="T24" fmla="*/ 7 w 30"/>
                <a:gd name="T25" fmla="*/ 12 h 16"/>
                <a:gd name="T26" fmla="*/ 12 w 30"/>
                <a:gd name="T27" fmla="*/ 13 h 16"/>
                <a:gd name="T28" fmla="*/ 19 w 30"/>
                <a:gd name="T29" fmla="*/ 16 h 16"/>
                <a:gd name="T30" fmla="*/ 28 w 30"/>
                <a:gd name="T31" fmla="*/ 15 h 16"/>
                <a:gd name="T32" fmla="*/ 26 w 30"/>
                <a:gd name="T33" fmla="*/ 10 h 16"/>
                <a:gd name="T34" fmla="*/ 26 w 30"/>
                <a:gd name="T3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6">
                  <a:moveTo>
                    <a:pt x="26" y="10"/>
                  </a:moveTo>
                  <a:cubicBezTo>
                    <a:pt x="29" y="11"/>
                    <a:pt x="27" y="9"/>
                    <a:pt x="28" y="7"/>
                  </a:cubicBezTo>
                  <a:cubicBezTo>
                    <a:pt x="28" y="6"/>
                    <a:pt x="29" y="6"/>
                    <a:pt x="29" y="5"/>
                  </a:cubicBezTo>
                  <a:cubicBezTo>
                    <a:pt x="29" y="4"/>
                    <a:pt x="27" y="3"/>
                    <a:pt x="26" y="3"/>
                  </a:cubicBezTo>
                  <a:cubicBezTo>
                    <a:pt x="25" y="2"/>
                    <a:pt x="23" y="2"/>
                    <a:pt x="22" y="3"/>
                  </a:cubicBezTo>
                  <a:cubicBezTo>
                    <a:pt x="22" y="3"/>
                    <a:pt x="17" y="4"/>
                    <a:pt x="17" y="4"/>
                  </a:cubicBezTo>
                  <a:cubicBezTo>
                    <a:pt x="17" y="4"/>
                    <a:pt x="21" y="2"/>
                    <a:pt x="18" y="1"/>
                  </a:cubicBezTo>
                  <a:cubicBezTo>
                    <a:pt x="16" y="0"/>
                    <a:pt x="14" y="1"/>
                    <a:pt x="12" y="1"/>
                  </a:cubicBezTo>
                  <a:cubicBezTo>
                    <a:pt x="11" y="1"/>
                    <a:pt x="6" y="2"/>
                    <a:pt x="5" y="4"/>
                  </a:cubicBezTo>
                  <a:cubicBezTo>
                    <a:pt x="5" y="4"/>
                    <a:pt x="7" y="4"/>
                    <a:pt x="7" y="4"/>
                  </a:cubicBezTo>
                  <a:cubicBezTo>
                    <a:pt x="7" y="4"/>
                    <a:pt x="0" y="7"/>
                    <a:pt x="0" y="8"/>
                  </a:cubicBezTo>
                  <a:cubicBezTo>
                    <a:pt x="0" y="8"/>
                    <a:pt x="4" y="9"/>
                    <a:pt x="4" y="9"/>
                  </a:cubicBezTo>
                  <a:cubicBezTo>
                    <a:pt x="5" y="9"/>
                    <a:pt x="6" y="11"/>
                    <a:pt x="7" y="12"/>
                  </a:cubicBezTo>
                  <a:cubicBezTo>
                    <a:pt x="9" y="13"/>
                    <a:pt x="10" y="13"/>
                    <a:pt x="12" y="13"/>
                  </a:cubicBezTo>
                  <a:cubicBezTo>
                    <a:pt x="14" y="14"/>
                    <a:pt x="17" y="16"/>
                    <a:pt x="19" y="16"/>
                  </a:cubicBezTo>
                  <a:cubicBezTo>
                    <a:pt x="22" y="16"/>
                    <a:pt x="25" y="16"/>
                    <a:pt x="28" y="15"/>
                  </a:cubicBezTo>
                  <a:cubicBezTo>
                    <a:pt x="30" y="15"/>
                    <a:pt x="26" y="10"/>
                    <a:pt x="26" y="10"/>
                  </a:cubicBezTo>
                  <a:cubicBezTo>
                    <a:pt x="27" y="10"/>
                    <a:pt x="25" y="10"/>
                    <a:pt x="26" y="1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6" name="Freeform 409"/>
            <p:cNvSpPr>
              <a:spLocks/>
            </p:cNvSpPr>
            <p:nvPr/>
          </p:nvSpPr>
          <p:spPr bwMode="auto">
            <a:xfrm>
              <a:off x="15916681" y="4120974"/>
              <a:ext cx="140126" cy="47786"/>
            </a:xfrm>
            <a:custGeom>
              <a:avLst/>
              <a:gdLst>
                <a:gd name="T0" fmla="*/ 9 w 15"/>
                <a:gd name="T1" fmla="*/ 1 h 5"/>
                <a:gd name="T2" fmla="*/ 4 w 15"/>
                <a:gd name="T3" fmla="*/ 1 h 5"/>
                <a:gd name="T4" fmla="*/ 0 w 15"/>
                <a:gd name="T5" fmla="*/ 1 h 5"/>
                <a:gd name="T6" fmla="*/ 1 w 15"/>
                <a:gd name="T7" fmla="*/ 3 h 5"/>
                <a:gd name="T8" fmla="*/ 6 w 15"/>
                <a:gd name="T9" fmla="*/ 5 h 5"/>
                <a:gd name="T10" fmla="*/ 9 w 15"/>
                <a:gd name="T11" fmla="*/ 1 h 5"/>
                <a:gd name="T12" fmla="*/ 9 w 15"/>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5" h="5">
                  <a:moveTo>
                    <a:pt x="9" y="1"/>
                  </a:moveTo>
                  <a:cubicBezTo>
                    <a:pt x="8" y="1"/>
                    <a:pt x="6" y="1"/>
                    <a:pt x="4" y="1"/>
                  </a:cubicBezTo>
                  <a:cubicBezTo>
                    <a:pt x="3" y="1"/>
                    <a:pt x="1" y="0"/>
                    <a:pt x="0" y="1"/>
                  </a:cubicBezTo>
                  <a:cubicBezTo>
                    <a:pt x="0" y="1"/>
                    <a:pt x="0" y="3"/>
                    <a:pt x="1" y="3"/>
                  </a:cubicBezTo>
                  <a:cubicBezTo>
                    <a:pt x="3" y="4"/>
                    <a:pt x="4" y="5"/>
                    <a:pt x="6" y="5"/>
                  </a:cubicBezTo>
                  <a:cubicBezTo>
                    <a:pt x="8" y="5"/>
                    <a:pt x="15" y="2"/>
                    <a:pt x="9" y="1"/>
                  </a:cubicBezTo>
                  <a:cubicBezTo>
                    <a:pt x="8" y="1"/>
                    <a:pt x="10" y="2"/>
                    <a:pt x="9"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7" name="Freeform 410"/>
            <p:cNvSpPr>
              <a:spLocks/>
            </p:cNvSpPr>
            <p:nvPr/>
          </p:nvSpPr>
          <p:spPr bwMode="auto">
            <a:xfrm>
              <a:off x="15942158" y="3990368"/>
              <a:ext cx="235666" cy="149721"/>
            </a:xfrm>
            <a:custGeom>
              <a:avLst/>
              <a:gdLst>
                <a:gd name="T0" fmla="*/ 7 w 25"/>
                <a:gd name="T1" fmla="*/ 15 h 16"/>
                <a:gd name="T2" fmla="*/ 3 w 25"/>
                <a:gd name="T3" fmla="*/ 13 h 16"/>
                <a:gd name="T4" fmla="*/ 4 w 25"/>
                <a:gd name="T5" fmla="*/ 12 h 16"/>
                <a:gd name="T6" fmla="*/ 0 w 25"/>
                <a:gd name="T7" fmla="*/ 12 h 16"/>
                <a:gd name="T8" fmla="*/ 3 w 25"/>
                <a:gd name="T9" fmla="*/ 11 h 16"/>
                <a:gd name="T10" fmla="*/ 2 w 25"/>
                <a:gd name="T11" fmla="*/ 10 h 16"/>
                <a:gd name="T12" fmla="*/ 6 w 25"/>
                <a:gd name="T13" fmla="*/ 6 h 16"/>
                <a:gd name="T14" fmla="*/ 5 w 25"/>
                <a:gd name="T15" fmla="*/ 6 h 16"/>
                <a:gd name="T16" fmla="*/ 11 w 25"/>
                <a:gd name="T17" fmla="*/ 3 h 16"/>
                <a:gd name="T18" fmla="*/ 18 w 25"/>
                <a:gd name="T19" fmla="*/ 0 h 16"/>
                <a:gd name="T20" fmla="*/ 20 w 25"/>
                <a:gd name="T21" fmla="*/ 4 h 16"/>
                <a:gd name="T22" fmla="*/ 25 w 25"/>
                <a:gd name="T23" fmla="*/ 7 h 16"/>
                <a:gd name="T24" fmla="*/ 21 w 25"/>
                <a:gd name="T25" fmla="*/ 9 h 16"/>
                <a:gd name="T26" fmla="*/ 23 w 25"/>
                <a:gd name="T27" fmla="*/ 12 h 16"/>
                <a:gd name="T28" fmla="*/ 19 w 25"/>
                <a:gd name="T29" fmla="*/ 13 h 16"/>
                <a:gd name="T30" fmla="*/ 7 w 25"/>
                <a:gd name="T31" fmla="*/ 15 h 16"/>
                <a:gd name="T32" fmla="*/ 7 w 25"/>
                <a:gd name="T33"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6">
                  <a:moveTo>
                    <a:pt x="7" y="15"/>
                  </a:moveTo>
                  <a:cubicBezTo>
                    <a:pt x="6" y="14"/>
                    <a:pt x="4" y="14"/>
                    <a:pt x="3" y="13"/>
                  </a:cubicBezTo>
                  <a:cubicBezTo>
                    <a:pt x="2" y="12"/>
                    <a:pt x="4" y="12"/>
                    <a:pt x="4" y="12"/>
                  </a:cubicBezTo>
                  <a:cubicBezTo>
                    <a:pt x="4" y="12"/>
                    <a:pt x="0" y="13"/>
                    <a:pt x="0" y="12"/>
                  </a:cubicBezTo>
                  <a:cubicBezTo>
                    <a:pt x="0" y="10"/>
                    <a:pt x="3" y="11"/>
                    <a:pt x="3" y="11"/>
                  </a:cubicBezTo>
                  <a:cubicBezTo>
                    <a:pt x="3" y="10"/>
                    <a:pt x="2" y="10"/>
                    <a:pt x="2" y="10"/>
                  </a:cubicBezTo>
                  <a:cubicBezTo>
                    <a:pt x="2" y="10"/>
                    <a:pt x="7" y="7"/>
                    <a:pt x="6" y="6"/>
                  </a:cubicBezTo>
                  <a:cubicBezTo>
                    <a:pt x="6" y="6"/>
                    <a:pt x="5" y="6"/>
                    <a:pt x="5" y="6"/>
                  </a:cubicBezTo>
                  <a:cubicBezTo>
                    <a:pt x="6" y="4"/>
                    <a:pt x="9" y="4"/>
                    <a:pt x="11" y="3"/>
                  </a:cubicBezTo>
                  <a:cubicBezTo>
                    <a:pt x="13" y="2"/>
                    <a:pt x="16" y="1"/>
                    <a:pt x="18" y="0"/>
                  </a:cubicBezTo>
                  <a:cubicBezTo>
                    <a:pt x="18" y="0"/>
                    <a:pt x="19" y="3"/>
                    <a:pt x="20" y="4"/>
                  </a:cubicBezTo>
                  <a:cubicBezTo>
                    <a:pt x="20" y="4"/>
                    <a:pt x="25" y="6"/>
                    <a:pt x="25" y="7"/>
                  </a:cubicBezTo>
                  <a:cubicBezTo>
                    <a:pt x="25" y="8"/>
                    <a:pt x="20" y="7"/>
                    <a:pt x="21" y="9"/>
                  </a:cubicBezTo>
                  <a:cubicBezTo>
                    <a:pt x="21" y="9"/>
                    <a:pt x="23" y="10"/>
                    <a:pt x="23" y="12"/>
                  </a:cubicBezTo>
                  <a:cubicBezTo>
                    <a:pt x="22" y="12"/>
                    <a:pt x="20" y="12"/>
                    <a:pt x="19" y="13"/>
                  </a:cubicBezTo>
                  <a:cubicBezTo>
                    <a:pt x="16" y="14"/>
                    <a:pt x="10" y="16"/>
                    <a:pt x="7" y="15"/>
                  </a:cubicBezTo>
                  <a:cubicBezTo>
                    <a:pt x="6" y="14"/>
                    <a:pt x="9" y="16"/>
                    <a:pt x="7" y="1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8" name="Freeform 411"/>
            <p:cNvSpPr>
              <a:spLocks/>
            </p:cNvSpPr>
            <p:nvPr/>
          </p:nvSpPr>
          <p:spPr bwMode="auto">
            <a:xfrm>
              <a:off x="18426226" y="4579694"/>
              <a:ext cx="235666" cy="76452"/>
            </a:xfrm>
            <a:custGeom>
              <a:avLst/>
              <a:gdLst>
                <a:gd name="T0" fmla="*/ 5 w 25"/>
                <a:gd name="T1" fmla="*/ 3 h 8"/>
                <a:gd name="T2" fmla="*/ 3 w 25"/>
                <a:gd name="T3" fmla="*/ 1 h 8"/>
                <a:gd name="T4" fmla="*/ 1 w 25"/>
                <a:gd name="T5" fmla="*/ 2 h 8"/>
                <a:gd name="T6" fmla="*/ 2 w 25"/>
                <a:gd name="T7" fmla="*/ 4 h 8"/>
                <a:gd name="T8" fmla="*/ 5 w 25"/>
                <a:gd name="T9" fmla="*/ 6 h 8"/>
                <a:gd name="T10" fmla="*/ 16 w 25"/>
                <a:gd name="T11" fmla="*/ 8 h 8"/>
                <a:gd name="T12" fmla="*/ 24 w 25"/>
                <a:gd name="T13" fmla="*/ 5 h 8"/>
                <a:gd name="T14" fmla="*/ 23 w 25"/>
                <a:gd name="T15" fmla="*/ 6 h 8"/>
                <a:gd name="T16" fmla="*/ 20 w 25"/>
                <a:gd name="T17" fmla="*/ 4 h 8"/>
                <a:gd name="T18" fmla="*/ 15 w 25"/>
                <a:gd name="T19" fmla="*/ 4 h 8"/>
                <a:gd name="T20" fmla="*/ 10 w 25"/>
                <a:gd name="T21" fmla="*/ 2 h 8"/>
                <a:gd name="T22" fmla="*/ 5 w 25"/>
                <a:gd name="T2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8">
                  <a:moveTo>
                    <a:pt x="5" y="3"/>
                  </a:moveTo>
                  <a:cubicBezTo>
                    <a:pt x="4" y="3"/>
                    <a:pt x="4" y="1"/>
                    <a:pt x="3" y="1"/>
                  </a:cubicBezTo>
                  <a:cubicBezTo>
                    <a:pt x="3" y="0"/>
                    <a:pt x="1" y="2"/>
                    <a:pt x="1" y="2"/>
                  </a:cubicBezTo>
                  <a:cubicBezTo>
                    <a:pt x="0" y="4"/>
                    <a:pt x="1" y="4"/>
                    <a:pt x="2" y="4"/>
                  </a:cubicBezTo>
                  <a:cubicBezTo>
                    <a:pt x="3" y="4"/>
                    <a:pt x="4" y="6"/>
                    <a:pt x="5" y="6"/>
                  </a:cubicBezTo>
                  <a:cubicBezTo>
                    <a:pt x="9" y="7"/>
                    <a:pt x="12" y="8"/>
                    <a:pt x="16" y="8"/>
                  </a:cubicBezTo>
                  <a:cubicBezTo>
                    <a:pt x="17" y="8"/>
                    <a:pt x="25" y="7"/>
                    <a:pt x="24" y="5"/>
                  </a:cubicBezTo>
                  <a:cubicBezTo>
                    <a:pt x="23" y="5"/>
                    <a:pt x="23" y="6"/>
                    <a:pt x="23" y="6"/>
                  </a:cubicBezTo>
                  <a:cubicBezTo>
                    <a:pt x="22" y="6"/>
                    <a:pt x="21" y="5"/>
                    <a:pt x="20" y="4"/>
                  </a:cubicBezTo>
                  <a:cubicBezTo>
                    <a:pt x="19" y="4"/>
                    <a:pt x="17" y="3"/>
                    <a:pt x="15" y="4"/>
                  </a:cubicBezTo>
                  <a:cubicBezTo>
                    <a:pt x="14" y="4"/>
                    <a:pt x="12" y="2"/>
                    <a:pt x="10" y="2"/>
                  </a:cubicBezTo>
                  <a:cubicBezTo>
                    <a:pt x="8" y="2"/>
                    <a:pt x="7" y="3"/>
                    <a:pt x="5"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9" name="Freeform 412"/>
            <p:cNvSpPr>
              <a:spLocks/>
            </p:cNvSpPr>
            <p:nvPr/>
          </p:nvSpPr>
          <p:spPr bwMode="auto">
            <a:xfrm>
              <a:off x="18126864" y="4729415"/>
              <a:ext cx="197451" cy="76452"/>
            </a:xfrm>
            <a:custGeom>
              <a:avLst/>
              <a:gdLst>
                <a:gd name="T0" fmla="*/ 2 w 21"/>
                <a:gd name="T1" fmla="*/ 6 h 8"/>
                <a:gd name="T2" fmla="*/ 8 w 21"/>
                <a:gd name="T3" fmla="*/ 6 h 8"/>
                <a:gd name="T4" fmla="*/ 14 w 21"/>
                <a:gd name="T5" fmla="*/ 8 h 8"/>
                <a:gd name="T6" fmla="*/ 19 w 21"/>
                <a:gd name="T7" fmla="*/ 7 h 8"/>
                <a:gd name="T8" fmla="*/ 17 w 21"/>
                <a:gd name="T9" fmla="*/ 4 h 8"/>
                <a:gd name="T10" fmla="*/ 7 w 21"/>
                <a:gd name="T11" fmla="*/ 2 h 8"/>
                <a:gd name="T12" fmla="*/ 4 w 21"/>
                <a:gd name="T13" fmla="*/ 5 h 8"/>
                <a:gd name="T14" fmla="*/ 2 w 21"/>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8">
                  <a:moveTo>
                    <a:pt x="2" y="6"/>
                  </a:moveTo>
                  <a:cubicBezTo>
                    <a:pt x="5" y="6"/>
                    <a:pt x="6" y="6"/>
                    <a:pt x="8" y="6"/>
                  </a:cubicBezTo>
                  <a:cubicBezTo>
                    <a:pt x="10" y="7"/>
                    <a:pt x="12" y="7"/>
                    <a:pt x="14" y="8"/>
                  </a:cubicBezTo>
                  <a:cubicBezTo>
                    <a:pt x="16" y="8"/>
                    <a:pt x="18" y="8"/>
                    <a:pt x="19" y="7"/>
                  </a:cubicBezTo>
                  <a:cubicBezTo>
                    <a:pt x="21" y="6"/>
                    <a:pt x="18" y="5"/>
                    <a:pt x="17" y="4"/>
                  </a:cubicBezTo>
                  <a:cubicBezTo>
                    <a:pt x="14" y="2"/>
                    <a:pt x="11" y="0"/>
                    <a:pt x="7" y="2"/>
                  </a:cubicBezTo>
                  <a:cubicBezTo>
                    <a:pt x="5" y="3"/>
                    <a:pt x="5" y="4"/>
                    <a:pt x="4" y="5"/>
                  </a:cubicBezTo>
                  <a:cubicBezTo>
                    <a:pt x="3" y="5"/>
                    <a:pt x="0" y="6"/>
                    <a:pt x="2" y="6"/>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0" name="Freeform 413"/>
            <p:cNvSpPr>
              <a:spLocks/>
            </p:cNvSpPr>
            <p:nvPr/>
          </p:nvSpPr>
          <p:spPr bwMode="auto">
            <a:xfrm>
              <a:off x="18136419" y="4694376"/>
              <a:ext cx="76432" cy="44598"/>
            </a:xfrm>
            <a:custGeom>
              <a:avLst/>
              <a:gdLst>
                <a:gd name="T0" fmla="*/ 3 w 8"/>
                <a:gd name="T1" fmla="*/ 5 h 5"/>
                <a:gd name="T2" fmla="*/ 4 w 8"/>
                <a:gd name="T3" fmla="*/ 1 h 5"/>
                <a:gd name="T4" fmla="*/ 3 w 8"/>
                <a:gd name="T5" fmla="*/ 5 h 5"/>
                <a:gd name="T6" fmla="*/ 3 w 8"/>
                <a:gd name="T7" fmla="*/ 5 h 5"/>
              </a:gdLst>
              <a:ahLst/>
              <a:cxnLst>
                <a:cxn ang="0">
                  <a:pos x="T0" y="T1"/>
                </a:cxn>
                <a:cxn ang="0">
                  <a:pos x="T2" y="T3"/>
                </a:cxn>
                <a:cxn ang="0">
                  <a:pos x="T4" y="T5"/>
                </a:cxn>
                <a:cxn ang="0">
                  <a:pos x="T6" y="T7"/>
                </a:cxn>
              </a:cxnLst>
              <a:rect l="0" t="0" r="r" b="b"/>
              <a:pathLst>
                <a:path w="8" h="5">
                  <a:moveTo>
                    <a:pt x="3" y="5"/>
                  </a:moveTo>
                  <a:cubicBezTo>
                    <a:pt x="0" y="5"/>
                    <a:pt x="1" y="0"/>
                    <a:pt x="4" y="1"/>
                  </a:cubicBezTo>
                  <a:cubicBezTo>
                    <a:pt x="8" y="2"/>
                    <a:pt x="6" y="4"/>
                    <a:pt x="3" y="5"/>
                  </a:cubicBezTo>
                  <a:cubicBezTo>
                    <a:pt x="1" y="5"/>
                    <a:pt x="5" y="5"/>
                    <a:pt x="3" y="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1" name="Freeform 414"/>
            <p:cNvSpPr>
              <a:spLocks/>
            </p:cNvSpPr>
            <p:nvPr/>
          </p:nvSpPr>
          <p:spPr bwMode="auto">
            <a:xfrm>
              <a:off x="17932597" y="4560582"/>
              <a:ext cx="28662" cy="47786"/>
            </a:xfrm>
            <a:custGeom>
              <a:avLst/>
              <a:gdLst>
                <a:gd name="T0" fmla="*/ 1 w 3"/>
                <a:gd name="T1" fmla="*/ 3 h 5"/>
                <a:gd name="T2" fmla="*/ 3 w 3"/>
                <a:gd name="T3" fmla="*/ 1 h 5"/>
                <a:gd name="T4" fmla="*/ 1 w 3"/>
                <a:gd name="T5" fmla="*/ 5 h 5"/>
                <a:gd name="T6" fmla="*/ 1 w 3"/>
                <a:gd name="T7" fmla="*/ 3 h 5"/>
                <a:gd name="T8" fmla="*/ 1 w 3"/>
                <a:gd name="T9" fmla="*/ 3 h 5"/>
              </a:gdLst>
              <a:ahLst/>
              <a:cxnLst>
                <a:cxn ang="0">
                  <a:pos x="T0" y="T1"/>
                </a:cxn>
                <a:cxn ang="0">
                  <a:pos x="T2" y="T3"/>
                </a:cxn>
                <a:cxn ang="0">
                  <a:pos x="T4" y="T5"/>
                </a:cxn>
                <a:cxn ang="0">
                  <a:pos x="T6" y="T7"/>
                </a:cxn>
                <a:cxn ang="0">
                  <a:pos x="T8" y="T9"/>
                </a:cxn>
              </a:cxnLst>
              <a:rect l="0" t="0" r="r" b="b"/>
              <a:pathLst>
                <a:path w="3" h="5">
                  <a:moveTo>
                    <a:pt x="1" y="3"/>
                  </a:moveTo>
                  <a:cubicBezTo>
                    <a:pt x="0" y="2"/>
                    <a:pt x="2" y="0"/>
                    <a:pt x="3" y="1"/>
                  </a:cubicBezTo>
                  <a:cubicBezTo>
                    <a:pt x="3" y="2"/>
                    <a:pt x="2" y="5"/>
                    <a:pt x="1" y="5"/>
                  </a:cubicBezTo>
                  <a:cubicBezTo>
                    <a:pt x="1" y="5"/>
                    <a:pt x="1" y="3"/>
                    <a:pt x="1" y="3"/>
                  </a:cubicBezTo>
                  <a:cubicBezTo>
                    <a:pt x="0" y="2"/>
                    <a:pt x="1" y="3"/>
                    <a:pt x="1"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2" name="Freeform 415"/>
            <p:cNvSpPr>
              <a:spLocks/>
            </p:cNvSpPr>
            <p:nvPr/>
          </p:nvSpPr>
          <p:spPr bwMode="auto">
            <a:xfrm>
              <a:off x="17932597" y="4700745"/>
              <a:ext cx="38217" cy="47786"/>
            </a:xfrm>
            <a:custGeom>
              <a:avLst/>
              <a:gdLst>
                <a:gd name="T0" fmla="*/ 4 w 4"/>
                <a:gd name="T1" fmla="*/ 4 h 5"/>
                <a:gd name="T2" fmla="*/ 0 w 4"/>
                <a:gd name="T3" fmla="*/ 1 h 5"/>
                <a:gd name="T4" fmla="*/ 4 w 4"/>
                <a:gd name="T5" fmla="*/ 4 h 5"/>
              </a:gdLst>
              <a:ahLst/>
              <a:cxnLst>
                <a:cxn ang="0">
                  <a:pos x="T0" y="T1"/>
                </a:cxn>
                <a:cxn ang="0">
                  <a:pos x="T2" y="T3"/>
                </a:cxn>
                <a:cxn ang="0">
                  <a:pos x="T4" y="T5"/>
                </a:cxn>
              </a:cxnLst>
              <a:rect l="0" t="0" r="r" b="b"/>
              <a:pathLst>
                <a:path w="4" h="5">
                  <a:moveTo>
                    <a:pt x="4" y="4"/>
                  </a:moveTo>
                  <a:cubicBezTo>
                    <a:pt x="4" y="3"/>
                    <a:pt x="1" y="0"/>
                    <a:pt x="0" y="1"/>
                  </a:cubicBezTo>
                  <a:cubicBezTo>
                    <a:pt x="0" y="1"/>
                    <a:pt x="3" y="5"/>
                    <a:pt x="4"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3" name="Freeform 416"/>
            <p:cNvSpPr>
              <a:spLocks/>
            </p:cNvSpPr>
            <p:nvPr/>
          </p:nvSpPr>
          <p:spPr bwMode="auto">
            <a:xfrm>
              <a:off x="17996291" y="4525541"/>
              <a:ext cx="394903" cy="149721"/>
            </a:xfrm>
            <a:custGeom>
              <a:avLst/>
              <a:gdLst>
                <a:gd name="T0" fmla="*/ 34 w 42"/>
                <a:gd name="T1" fmla="*/ 4 h 16"/>
                <a:gd name="T2" fmla="*/ 29 w 42"/>
                <a:gd name="T3" fmla="*/ 3 h 16"/>
                <a:gd name="T4" fmla="*/ 23 w 42"/>
                <a:gd name="T5" fmla="*/ 0 h 16"/>
                <a:gd name="T6" fmla="*/ 22 w 42"/>
                <a:gd name="T7" fmla="*/ 2 h 16"/>
                <a:gd name="T8" fmla="*/ 20 w 42"/>
                <a:gd name="T9" fmla="*/ 6 h 16"/>
                <a:gd name="T10" fmla="*/ 11 w 42"/>
                <a:gd name="T11" fmla="*/ 1 h 16"/>
                <a:gd name="T12" fmla="*/ 4 w 42"/>
                <a:gd name="T13" fmla="*/ 3 h 16"/>
                <a:gd name="T14" fmla="*/ 2 w 42"/>
                <a:gd name="T15" fmla="*/ 6 h 16"/>
                <a:gd name="T16" fmla="*/ 1 w 42"/>
                <a:gd name="T17" fmla="*/ 10 h 16"/>
                <a:gd name="T18" fmla="*/ 9 w 42"/>
                <a:gd name="T19" fmla="*/ 14 h 16"/>
                <a:gd name="T20" fmla="*/ 13 w 42"/>
                <a:gd name="T21" fmla="*/ 15 h 16"/>
                <a:gd name="T22" fmla="*/ 15 w 42"/>
                <a:gd name="T23" fmla="*/ 13 h 16"/>
                <a:gd name="T24" fmla="*/ 16 w 42"/>
                <a:gd name="T25" fmla="*/ 14 h 16"/>
                <a:gd name="T26" fmla="*/ 18 w 42"/>
                <a:gd name="T27" fmla="*/ 14 h 16"/>
                <a:gd name="T28" fmla="*/ 25 w 42"/>
                <a:gd name="T29" fmla="*/ 12 h 16"/>
                <a:gd name="T30" fmla="*/ 28 w 42"/>
                <a:gd name="T31" fmla="*/ 14 h 16"/>
                <a:gd name="T32" fmla="*/ 34 w 42"/>
                <a:gd name="T33" fmla="*/ 13 h 16"/>
                <a:gd name="T34" fmla="*/ 33 w 42"/>
                <a:gd name="T35" fmla="*/ 12 h 16"/>
                <a:gd name="T36" fmla="*/ 37 w 42"/>
                <a:gd name="T37" fmla="*/ 12 h 16"/>
                <a:gd name="T38" fmla="*/ 39 w 42"/>
                <a:gd name="T39" fmla="*/ 11 h 16"/>
                <a:gd name="T40" fmla="*/ 40 w 42"/>
                <a:gd name="T41" fmla="*/ 9 h 16"/>
                <a:gd name="T42" fmla="*/ 39 w 42"/>
                <a:gd name="T43" fmla="*/ 9 h 16"/>
                <a:gd name="T44" fmla="*/ 42 w 42"/>
                <a:gd name="T45" fmla="*/ 6 h 16"/>
                <a:gd name="T46" fmla="*/ 34 w 42"/>
                <a:gd name="T47" fmla="*/ 4 h 16"/>
                <a:gd name="T48" fmla="*/ 34 w 42"/>
                <a:gd name="T4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16">
                  <a:moveTo>
                    <a:pt x="34" y="4"/>
                  </a:moveTo>
                  <a:cubicBezTo>
                    <a:pt x="32" y="3"/>
                    <a:pt x="31" y="4"/>
                    <a:pt x="29" y="3"/>
                  </a:cubicBezTo>
                  <a:cubicBezTo>
                    <a:pt x="29" y="3"/>
                    <a:pt x="24" y="0"/>
                    <a:pt x="23" y="0"/>
                  </a:cubicBezTo>
                  <a:cubicBezTo>
                    <a:pt x="23" y="0"/>
                    <a:pt x="24" y="1"/>
                    <a:pt x="22" y="2"/>
                  </a:cubicBezTo>
                  <a:cubicBezTo>
                    <a:pt x="20" y="2"/>
                    <a:pt x="22" y="5"/>
                    <a:pt x="20" y="6"/>
                  </a:cubicBezTo>
                  <a:cubicBezTo>
                    <a:pt x="19" y="6"/>
                    <a:pt x="12" y="1"/>
                    <a:pt x="11" y="1"/>
                  </a:cubicBezTo>
                  <a:cubicBezTo>
                    <a:pt x="9" y="0"/>
                    <a:pt x="4" y="1"/>
                    <a:pt x="4" y="3"/>
                  </a:cubicBezTo>
                  <a:cubicBezTo>
                    <a:pt x="4" y="5"/>
                    <a:pt x="0" y="4"/>
                    <a:pt x="2" y="6"/>
                  </a:cubicBezTo>
                  <a:cubicBezTo>
                    <a:pt x="3" y="7"/>
                    <a:pt x="0" y="9"/>
                    <a:pt x="1" y="10"/>
                  </a:cubicBezTo>
                  <a:cubicBezTo>
                    <a:pt x="3" y="12"/>
                    <a:pt x="6" y="13"/>
                    <a:pt x="9" y="14"/>
                  </a:cubicBezTo>
                  <a:cubicBezTo>
                    <a:pt x="10" y="15"/>
                    <a:pt x="12" y="16"/>
                    <a:pt x="13" y="15"/>
                  </a:cubicBezTo>
                  <a:cubicBezTo>
                    <a:pt x="14" y="15"/>
                    <a:pt x="14" y="12"/>
                    <a:pt x="15" y="13"/>
                  </a:cubicBezTo>
                  <a:cubicBezTo>
                    <a:pt x="15" y="13"/>
                    <a:pt x="15" y="14"/>
                    <a:pt x="16" y="14"/>
                  </a:cubicBezTo>
                  <a:cubicBezTo>
                    <a:pt x="17" y="14"/>
                    <a:pt x="18" y="14"/>
                    <a:pt x="18" y="14"/>
                  </a:cubicBezTo>
                  <a:cubicBezTo>
                    <a:pt x="20" y="13"/>
                    <a:pt x="22" y="13"/>
                    <a:pt x="25" y="12"/>
                  </a:cubicBezTo>
                  <a:cubicBezTo>
                    <a:pt x="27" y="12"/>
                    <a:pt x="27" y="14"/>
                    <a:pt x="28" y="14"/>
                  </a:cubicBezTo>
                  <a:cubicBezTo>
                    <a:pt x="29" y="14"/>
                    <a:pt x="34" y="13"/>
                    <a:pt x="34" y="13"/>
                  </a:cubicBezTo>
                  <a:cubicBezTo>
                    <a:pt x="34" y="13"/>
                    <a:pt x="33" y="12"/>
                    <a:pt x="33" y="12"/>
                  </a:cubicBezTo>
                  <a:cubicBezTo>
                    <a:pt x="33" y="11"/>
                    <a:pt x="36" y="12"/>
                    <a:pt x="37" y="12"/>
                  </a:cubicBezTo>
                  <a:cubicBezTo>
                    <a:pt x="37" y="12"/>
                    <a:pt x="39" y="12"/>
                    <a:pt x="39" y="11"/>
                  </a:cubicBezTo>
                  <a:cubicBezTo>
                    <a:pt x="39" y="10"/>
                    <a:pt x="40" y="9"/>
                    <a:pt x="40" y="9"/>
                  </a:cubicBezTo>
                  <a:cubicBezTo>
                    <a:pt x="40" y="9"/>
                    <a:pt x="40" y="9"/>
                    <a:pt x="39" y="9"/>
                  </a:cubicBezTo>
                  <a:cubicBezTo>
                    <a:pt x="39" y="8"/>
                    <a:pt x="42" y="7"/>
                    <a:pt x="42" y="6"/>
                  </a:cubicBezTo>
                  <a:cubicBezTo>
                    <a:pt x="41" y="5"/>
                    <a:pt x="36" y="4"/>
                    <a:pt x="34" y="4"/>
                  </a:cubicBezTo>
                  <a:cubicBezTo>
                    <a:pt x="32" y="3"/>
                    <a:pt x="36" y="4"/>
                    <a:pt x="34"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4" name="Freeform 417"/>
            <p:cNvSpPr>
              <a:spLocks/>
            </p:cNvSpPr>
            <p:nvPr/>
          </p:nvSpPr>
          <p:spPr bwMode="auto">
            <a:xfrm>
              <a:off x="18222408" y="4570139"/>
              <a:ext cx="73247" cy="76452"/>
            </a:xfrm>
            <a:custGeom>
              <a:avLst/>
              <a:gdLst>
                <a:gd name="T0" fmla="*/ 7 w 8"/>
                <a:gd name="T1" fmla="*/ 6 h 8"/>
                <a:gd name="T2" fmla="*/ 4 w 8"/>
                <a:gd name="T3" fmla="*/ 0 h 8"/>
                <a:gd name="T4" fmla="*/ 6 w 8"/>
                <a:gd name="T5" fmla="*/ 2 h 8"/>
                <a:gd name="T6" fmla="*/ 7 w 8"/>
                <a:gd name="T7" fmla="*/ 6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0" y="1"/>
                    <a:pt x="4" y="0"/>
                  </a:cubicBezTo>
                  <a:cubicBezTo>
                    <a:pt x="5" y="0"/>
                    <a:pt x="8" y="0"/>
                    <a:pt x="6" y="2"/>
                  </a:cubicBezTo>
                  <a:cubicBezTo>
                    <a:pt x="3" y="4"/>
                    <a:pt x="7" y="4"/>
                    <a:pt x="7" y="6"/>
                  </a:cubicBezTo>
                  <a:cubicBezTo>
                    <a:pt x="6" y="8"/>
                    <a:pt x="7" y="5"/>
                    <a:pt x="7" y="6"/>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5" name="Freeform 418"/>
            <p:cNvSpPr>
              <a:spLocks/>
            </p:cNvSpPr>
            <p:nvPr/>
          </p:nvSpPr>
          <p:spPr bwMode="auto">
            <a:xfrm>
              <a:off x="19445331" y="5076640"/>
              <a:ext cx="101909" cy="57337"/>
            </a:xfrm>
            <a:custGeom>
              <a:avLst/>
              <a:gdLst>
                <a:gd name="T0" fmla="*/ 3 w 11"/>
                <a:gd name="T1" fmla="*/ 4 h 6"/>
                <a:gd name="T2" fmla="*/ 1 w 11"/>
                <a:gd name="T3" fmla="*/ 1 h 6"/>
                <a:gd name="T4" fmla="*/ 6 w 11"/>
                <a:gd name="T5" fmla="*/ 1 h 6"/>
                <a:gd name="T6" fmla="*/ 3 w 11"/>
                <a:gd name="T7" fmla="*/ 4 h 6"/>
                <a:gd name="T8" fmla="*/ 3 w 11"/>
                <a:gd name="T9" fmla="*/ 4 h 6"/>
              </a:gdLst>
              <a:ahLst/>
              <a:cxnLst>
                <a:cxn ang="0">
                  <a:pos x="T0" y="T1"/>
                </a:cxn>
                <a:cxn ang="0">
                  <a:pos x="T2" y="T3"/>
                </a:cxn>
                <a:cxn ang="0">
                  <a:pos x="T4" y="T5"/>
                </a:cxn>
                <a:cxn ang="0">
                  <a:pos x="T6" y="T7"/>
                </a:cxn>
                <a:cxn ang="0">
                  <a:pos x="T8" y="T9"/>
                </a:cxn>
              </a:cxnLst>
              <a:rect l="0" t="0" r="r" b="b"/>
              <a:pathLst>
                <a:path w="11" h="6">
                  <a:moveTo>
                    <a:pt x="3" y="4"/>
                  </a:moveTo>
                  <a:cubicBezTo>
                    <a:pt x="1" y="3"/>
                    <a:pt x="0" y="3"/>
                    <a:pt x="1" y="1"/>
                  </a:cubicBezTo>
                  <a:cubicBezTo>
                    <a:pt x="2" y="0"/>
                    <a:pt x="4" y="1"/>
                    <a:pt x="6" y="1"/>
                  </a:cubicBezTo>
                  <a:cubicBezTo>
                    <a:pt x="11" y="2"/>
                    <a:pt x="6" y="6"/>
                    <a:pt x="3" y="4"/>
                  </a:cubicBezTo>
                  <a:cubicBezTo>
                    <a:pt x="2" y="3"/>
                    <a:pt x="4" y="5"/>
                    <a:pt x="3"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6" name="Freeform 419"/>
            <p:cNvSpPr>
              <a:spLocks/>
            </p:cNvSpPr>
            <p:nvPr/>
          </p:nvSpPr>
          <p:spPr bwMode="auto">
            <a:xfrm>
              <a:off x="19247877" y="5898517"/>
              <a:ext cx="57323" cy="47786"/>
            </a:xfrm>
            <a:custGeom>
              <a:avLst/>
              <a:gdLst>
                <a:gd name="T0" fmla="*/ 5 w 6"/>
                <a:gd name="T1" fmla="*/ 2 h 5"/>
                <a:gd name="T2" fmla="*/ 5 w 6"/>
                <a:gd name="T3" fmla="*/ 1 h 5"/>
                <a:gd name="T4" fmla="*/ 2 w 6"/>
                <a:gd name="T5" fmla="*/ 1 h 5"/>
                <a:gd name="T6" fmla="*/ 1 w 6"/>
                <a:gd name="T7" fmla="*/ 3 h 5"/>
                <a:gd name="T8" fmla="*/ 0 w 6"/>
                <a:gd name="T9" fmla="*/ 4 h 5"/>
                <a:gd name="T10" fmla="*/ 5 w 6"/>
                <a:gd name="T11" fmla="*/ 2 h 5"/>
                <a:gd name="T12" fmla="*/ 5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2"/>
                  </a:moveTo>
                  <a:cubicBezTo>
                    <a:pt x="6" y="2"/>
                    <a:pt x="5" y="1"/>
                    <a:pt x="5" y="1"/>
                  </a:cubicBezTo>
                  <a:cubicBezTo>
                    <a:pt x="4" y="0"/>
                    <a:pt x="3" y="1"/>
                    <a:pt x="2" y="1"/>
                  </a:cubicBezTo>
                  <a:cubicBezTo>
                    <a:pt x="1" y="1"/>
                    <a:pt x="0" y="2"/>
                    <a:pt x="1" y="3"/>
                  </a:cubicBezTo>
                  <a:cubicBezTo>
                    <a:pt x="1" y="3"/>
                    <a:pt x="0" y="5"/>
                    <a:pt x="0" y="4"/>
                  </a:cubicBezTo>
                  <a:cubicBezTo>
                    <a:pt x="0" y="4"/>
                    <a:pt x="5" y="2"/>
                    <a:pt x="5" y="2"/>
                  </a:cubicBezTo>
                  <a:cubicBezTo>
                    <a:pt x="6" y="2"/>
                    <a:pt x="3" y="3"/>
                    <a:pt x="5"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7" name="Freeform 420"/>
            <p:cNvSpPr>
              <a:spLocks/>
            </p:cNvSpPr>
            <p:nvPr/>
          </p:nvSpPr>
          <p:spPr bwMode="auto">
            <a:xfrm>
              <a:off x="18005844" y="6172476"/>
              <a:ext cx="47770" cy="25483"/>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1" y="3"/>
                    <a:pt x="0" y="1"/>
                    <a:pt x="3" y="0"/>
                  </a:cubicBezTo>
                  <a:cubicBezTo>
                    <a:pt x="5" y="0"/>
                    <a:pt x="4" y="3"/>
                    <a:pt x="3"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8" name="Freeform 421"/>
            <p:cNvSpPr>
              <a:spLocks/>
            </p:cNvSpPr>
            <p:nvPr/>
          </p:nvSpPr>
          <p:spPr bwMode="auto">
            <a:xfrm>
              <a:off x="18846604" y="6452803"/>
              <a:ext cx="47770" cy="44598"/>
            </a:xfrm>
            <a:custGeom>
              <a:avLst/>
              <a:gdLst>
                <a:gd name="T0" fmla="*/ 5 w 5"/>
                <a:gd name="T1" fmla="*/ 1 h 5"/>
                <a:gd name="T2" fmla="*/ 1 w 5"/>
                <a:gd name="T3" fmla="*/ 5 h 5"/>
                <a:gd name="T4" fmla="*/ 4 w 5"/>
                <a:gd name="T5" fmla="*/ 3 h 5"/>
                <a:gd name="T6" fmla="*/ 5 w 5"/>
                <a:gd name="T7" fmla="*/ 1 h 5"/>
              </a:gdLst>
              <a:ahLst/>
              <a:cxnLst>
                <a:cxn ang="0">
                  <a:pos x="T0" y="T1"/>
                </a:cxn>
                <a:cxn ang="0">
                  <a:pos x="T2" y="T3"/>
                </a:cxn>
                <a:cxn ang="0">
                  <a:pos x="T4" y="T5"/>
                </a:cxn>
                <a:cxn ang="0">
                  <a:pos x="T6" y="T7"/>
                </a:cxn>
              </a:cxnLst>
              <a:rect l="0" t="0" r="r" b="b"/>
              <a:pathLst>
                <a:path w="5" h="5">
                  <a:moveTo>
                    <a:pt x="5" y="1"/>
                  </a:moveTo>
                  <a:cubicBezTo>
                    <a:pt x="5" y="1"/>
                    <a:pt x="0" y="5"/>
                    <a:pt x="1" y="5"/>
                  </a:cubicBezTo>
                  <a:cubicBezTo>
                    <a:pt x="2" y="5"/>
                    <a:pt x="4" y="3"/>
                    <a:pt x="4" y="3"/>
                  </a:cubicBezTo>
                  <a:cubicBezTo>
                    <a:pt x="5" y="2"/>
                    <a:pt x="5" y="0"/>
                    <a:pt x="5"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9" name="Freeform 422"/>
            <p:cNvSpPr>
              <a:spLocks/>
            </p:cNvSpPr>
            <p:nvPr/>
          </p:nvSpPr>
          <p:spPr bwMode="auto">
            <a:xfrm>
              <a:off x="18817944" y="6526070"/>
              <a:ext cx="19108" cy="9555"/>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1" y="1"/>
                    <a:pt x="2" y="0"/>
                    <a:pt x="1"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0" name="Freeform 423"/>
            <p:cNvSpPr>
              <a:spLocks/>
            </p:cNvSpPr>
            <p:nvPr/>
          </p:nvSpPr>
          <p:spPr bwMode="auto">
            <a:xfrm>
              <a:off x="18687373" y="6675791"/>
              <a:ext cx="28662" cy="9555"/>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1" y="1"/>
                    <a:pt x="3" y="0"/>
                    <a:pt x="2"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1" name="Freeform 424"/>
            <p:cNvSpPr>
              <a:spLocks/>
            </p:cNvSpPr>
            <p:nvPr/>
          </p:nvSpPr>
          <p:spPr bwMode="auto">
            <a:xfrm>
              <a:off x="18575905" y="6723575"/>
              <a:ext cx="66879" cy="38227"/>
            </a:xfrm>
            <a:custGeom>
              <a:avLst/>
              <a:gdLst>
                <a:gd name="T0" fmla="*/ 6 w 7"/>
                <a:gd name="T1" fmla="*/ 0 h 4"/>
                <a:gd name="T2" fmla="*/ 1 w 7"/>
                <a:gd name="T3" fmla="*/ 3 h 4"/>
                <a:gd name="T4" fmla="*/ 6 w 7"/>
                <a:gd name="T5" fmla="*/ 0 h 4"/>
              </a:gdLst>
              <a:ahLst/>
              <a:cxnLst>
                <a:cxn ang="0">
                  <a:pos x="T0" y="T1"/>
                </a:cxn>
                <a:cxn ang="0">
                  <a:pos x="T2" y="T3"/>
                </a:cxn>
                <a:cxn ang="0">
                  <a:pos x="T4" y="T5"/>
                </a:cxn>
              </a:cxnLst>
              <a:rect l="0" t="0" r="r" b="b"/>
              <a:pathLst>
                <a:path w="7" h="4">
                  <a:moveTo>
                    <a:pt x="6" y="0"/>
                  </a:moveTo>
                  <a:cubicBezTo>
                    <a:pt x="5" y="0"/>
                    <a:pt x="0" y="2"/>
                    <a:pt x="1" y="3"/>
                  </a:cubicBezTo>
                  <a:cubicBezTo>
                    <a:pt x="2" y="4"/>
                    <a:pt x="7" y="0"/>
                    <a:pt x="6"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2" name="Freeform 425"/>
            <p:cNvSpPr>
              <a:spLocks/>
            </p:cNvSpPr>
            <p:nvPr/>
          </p:nvSpPr>
          <p:spPr bwMode="auto">
            <a:xfrm>
              <a:off x="18502658" y="6761802"/>
              <a:ext cx="54139" cy="35042"/>
            </a:xfrm>
            <a:custGeom>
              <a:avLst/>
              <a:gdLst>
                <a:gd name="T0" fmla="*/ 5 w 6"/>
                <a:gd name="T1" fmla="*/ 0 h 4"/>
                <a:gd name="T2" fmla="*/ 1 w 6"/>
                <a:gd name="T3" fmla="*/ 3 h 4"/>
                <a:gd name="T4" fmla="*/ 5 w 6"/>
                <a:gd name="T5" fmla="*/ 0 h 4"/>
                <a:gd name="T6" fmla="*/ 5 w 6"/>
                <a:gd name="T7" fmla="*/ 0 h 4"/>
              </a:gdLst>
              <a:ahLst/>
              <a:cxnLst>
                <a:cxn ang="0">
                  <a:pos x="T0" y="T1"/>
                </a:cxn>
                <a:cxn ang="0">
                  <a:pos x="T2" y="T3"/>
                </a:cxn>
                <a:cxn ang="0">
                  <a:pos x="T4" y="T5"/>
                </a:cxn>
                <a:cxn ang="0">
                  <a:pos x="T6" y="T7"/>
                </a:cxn>
              </a:cxnLst>
              <a:rect l="0" t="0" r="r" b="b"/>
              <a:pathLst>
                <a:path w="6" h="4">
                  <a:moveTo>
                    <a:pt x="5" y="0"/>
                  </a:moveTo>
                  <a:cubicBezTo>
                    <a:pt x="5" y="0"/>
                    <a:pt x="0" y="2"/>
                    <a:pt x="1" y="3"/>
                  </a:cubicBezTo>
                  <a:cubicBezTo>
                    <a:pt x="2" y="4"/>
                    <a:pt x="5" y="0"/>
                    <a:pt x="5" y="0"/>
                  </a:cubicBezTo>
                  <a:cubicBezTo>
                    <a:pt x="5" y="0"/>
                    <a:pt x="6" y="0"/>
                    <a:pt x="5"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3" name="Freeform 426"/>
            <p:cNvSpPr>
              <a:spLocks/>
            </p:cNvSpPr>
            <p:nvPr/>
          </p:nvSpPr>
          <p:spPr bwMode="auto">
            <a:xfrm>
              <a:off x="18454890" y="6790471"/>
              <a:ext cx="47770" cy="44598"/>
            </a:xfrm>
            <a:custGeom>
              <a:avLst/>
              <a:gdLst>
                <a:gd name="T0" fmla="*/ 4 w 5"/>
                <a:gd name="T1" fmla="*/ 0 h 5"/>
                <a:gd name="T2" fmla="*/ 0 w 5"/>
                <a:gd name="T3" fmla="*/ 4 h 5"/>
                <a:gd name="T4" fmla="*/ 4 w 5"/>
                <a:gd name="T5" fmla="*/ 0 h 5"/>
                <a:gd name="T6" fmla="*/ 4 w 5"/>
                <a:gd name="T7" fmla="*/ 0 h 5"/>
              </a:gdLst>
              <a:ahLst/>
              <a:cxnLst>
                <a:cxn ang="0">
                  <a:pos x="T0" y="T1"/>
                </a:cxn>
                <a:cxn ang="0">
                  <a:pos x="T2" y="T3"/>
                </a:cxn>
                <a:cxn ang="0">
                  <a:pos x="T4" y="T5"/>
                </a:cxn>
                <a:cxn ang="0">
                  <a:pos x="T6" y="T7"/>
                </a:cxn>
              </a:cxnLst>
              <a:rect l="0" t="0" r="r" b="b"/>
              <a:pathLst>
                <a:path w="5" h="5">
                  <a:moveTo>
                    <a:pt x="4" y="0"/>
                  </a:moveTo>
                  <a:cubicBezTo>
                    <a:pt x="4" y="0"/>
                    <a:pt x="0" y="4"/>
                    <a:pt x="0" y="4"/>
                  </a:cubicBezTo>
                  <a:cubicBezTo>
                    <a:pt x="2" y="5"/>
                    <a:pt x="4" y="0"/>
                    <a:pt x="4" y="0"/>
                  </a:cubicBezTo>
                  <a:cubicBezTo>
                    <a:pt x="4" y="0"/>
                    <a:pt x="5" y="0"/>
                    <a:pt x="4"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4" name="Freeform 427"/>
            <p:cNvSpPr>
              <a:spLocks/>
            </p:cNvSpPr>
            <p:nvPr/>
          </p:nvSpPr>
          <p:spPr bwMode="auto">
            <a:xfrm>
              <a:off x="18445333" y="6854181"/>
              <a:ext cx="9553" cy="955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5" name="Freeform 428"/>
            <p:cNvSpPr>
              <a:spLocks/>
            </p:cNvSpPr>
            <p:nvPr/>
          </p:nvSpPr>
          <p:spPr bwMode="auto">
            <a:xfrm>
              <a:off x="18397562" y="6815954"/>
              <a:ext cx="47770" cy="38227"/>
            </a:xfrm>
            <a:custGeom>
              <a:avLst/>
              <a:gdLst>
                <a:gd name="T0" fmla="*/ 4 w 5"/>
                <a:gd name="T1" fmla="*/ 1 h 4"/>
                <a:gd name="T2" fmla="*/ 0 w 5"/>
                <a:gd name="T3" fmla="*/ 4 h 4"/>
                <a:gd name="T4" fmla="*/ 4 w 5"/>
                <a:gd name="T5" fmla="*/ 1 h 4"/>
                <a:gd name="T6" fmla="*/ 4 w 5"/>
                <a:gd name="T7" fmla="*/ 1 h 4"/>
              </a:gdLst>
              <a:ahLst/>
              <a:cxnLst>
                <a:cxn ang="0">
                  <a:pos x="T0" y="T1"/>
                </a:cxn>
                <a:cxn ang="0">
                  <a:pos x="T2" y="T3"/>
                </a:cxn>
                <a:cxn ang="0">
                  <a:pos x="T4" y="T5"/>
                </a:cxn>
                <a:cxn ang="0">
                  <a:pos x="T6" y="T7"/>
                </a:cxn>
              </a:cxnLst>
              <a:rect l="0" t="0" r="r" b="b"/>
              <a:pathLst>
                <a:path w="5" h="4">
                  <a:moveTo>
                    <a:pt x="4" y="1"/>
                  </a:moveTo>
                  <a:cubicBezTo>
                    <a:pt x="2" y="2"/>
                    <a:pt x="0" y="3"/>
                    <a:pt x="0" y="4"/>
                  </a:cubicBezTo>
                  <a:cubicBezTo>
                    <a:pt x="0" y="4"/>
                    <a:pt x="4" y="1"/>
                    <a:pt x="4" y="1"/>
                  </a:cubicBezTo>
                  <a:cubicBezTo>
                    <a:pt x="3" y="1"/>
                    <a:pt x="5" y="0"/>
                    <a:pt x="4"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6" name="Freeform 429"/>
            <p:cNvSpPr>
              <a:spLocks/>
            </p:cNvSpPr>
            <p:nvPr/>
          </p:nvSpPr>
          <p:spPr bwMode="auto">
            <a:xfrm>
              <a:off x="18053614" y="7163182"/>
              <a:ext cx="19108" cy="28670"/>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1" y="0"/>
                    <a:pt x="0" y="3"/>
                    <a:pt x="1" y="3"/>
                  </a:cubicBezTo>
                  <a:cubicBezTo>
                    <a:pt x="2" y="3"/>
                    <a:pt x="2" y="0"/>
                    <a:pt x="1"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grpSp>
          <p:nvGrpSpPr>
            <p:cNvPr id="37" name="Group 36"/>
            <p:cNvGrpSpPr/>
            <p:nvPr/>
          </p:nvGrpSpPr>
          <p:grpSpPr>
            <a:xfrm>
              <a:off x="17709670" y="6761802"/>
              <a:ext cx="697446" cy="662595"/>
              <a:chOff x="5961121" y="2686387"/>
              <a:chExt cx="288233" cy="273757"/>
            </a:xfrm>
            <a:grpFill/>
          </p:grpSpPr>
          <p:sp>
            <p:nvSpPr>
              <p:cNvPr id="402" name="Freeform 430"/>
              <p:cNvSpPr>
                <a:spLocks/>
              </p:cNvSpPr>
              <p:nvPr/>
            </p:nvSpPr>
            <p:spPr bwMode="auto">
              <a:xfrm>
                <a:off x="6130902" y="2686387"/>
                <a:ext cx="118452" cy="100026"/>
              </a:xfrm>
              <a:custGeom>
                <a:avLst/>
                <a:gdLst>
                  <a:gd name="T0" fmla="*/ 28 w 31"/>
                  <a:gd name="T1" fmla="*/ 10 h 26"/>
                  <a:gd name="T2" fmla="*/ 29 w 31"/>
                  <a:gd name="T3" fmla="*/ 7 h 26"/>
                  <a:gd name="T4" fmla="*/ 27 w 31"/>
                  <a:gd name="T5" fmla="*/ 10 h 26"/>
                  <a:gd name="T6" fmla="*/ 20 w 31"/>
                  <a:gd name="T7" fmla="*/ 8 h 26"/>
                  <a:gd name="T8" fmla="*/ 11 w 31"/>
                  <a:gd name="T9" fmla="*/ 1 h 26"/>
                  <a:gd name="T10" fmla="*/ 11 w 31"/>
                  <a:gd name="T11" fmla="*/ 5 h 26"/>
                  <a:gd name="T12" fmla="*/ 9 w 31"/>
                  <a:gd name="T13" fmla="*/ 11 h 26"/>
                  <a:gd name="T14" fmla="*/ 7 w 31"/>
                  <a:gd name="T15" fmla="*/ 14 h 26"/>
                  <a:gd name="T16" fmla="*/ 4 w 31"/>
                  <a:gd name="T17" fmla="*/ 14 h 26"/>
                  <a:gd name="T18" fmla="*/ 5 w 31"/>
                  <a:gd name="T19" fmla="*/ 16 h 26"/>
                  <a:gd name="T20" fmla="*/ 1 w 31"/>
                  <a:gd name="T21" fmla="*/ 18 h 26"/>
                  <a:gd name="T22" fmla="*/ 2 w 31"/>
                  <a:gd name="T23" fmla="*/ 23 h 26"/>
                  <a:gd name="T24" fmla="*/ 4 w 31"/>
                  <a:gd name="T25" fmla="*/ 25 h 26"/>
                  <a:gd name="T26" fmla="*/ 6 w 31"/>
                  <a:gd name="T27" fmla="*/ 23 h 26"/>
                  <a:gd name="T28" fmla="*/ 7 w 31"/>
                  <a:gd name="T29" fmla="*/ 23 h 26"/>
                  <a:gd name="T30" fmla="*/ 4 w 31"/>
                  <a:gd name="T31" fmla="*/ 20 h 26"/>
                  <a:gd name="T32" fmla="*/ 7 w 31"/>
                  <a:gd name="T33" fmla="*/ 19 h 26"/>
                  <a:gd name="T34" fmla="*/ 12 w 31"/>
                  <a:gd name="T35" fmla="*/ 18 h 26"/>
                  <a:gd name="T36" fmla="*/ 17 w 31"/>
                  <a:gd name="T37" fmla="*/ 21 h 26"/>
                  <a:gd name="T38" fmla="*/ 21 w 31"/>
                  <a:gd name="T39" fmla="*/ 16 h 26"/>
                  <a:gd name="T40" fmla="*/ 31 w 31"/>
                  <a:gd name="T41" fmla="*/ 14 h 26"/>
                  <a:gd name="T42" fmla="*/ 29 w 31"/>
                  <a:gd name="T43" fmla="*/ 12 h 26"/>
                  <a:gd name="T44" fmla="*/ 28 w 31"/>
                  <a:gd name="T45" fmla="*/ 10 h 26"/>
                  <a:gd name="T46" fmla="*/ 28 w 31"/>
                  <a:gd name="T4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6">
                    <a:moveTo>
                      <a:pt x="28" y="10"/>
                    </a:moveTo>
                    <a:cubicBezTo>
                      <a:pt x="28" y="10"/>
                      <a:pt x="29" y="8"/>
                      <a:pt x="29" y="7"/>
                    </a:cubicBezTo>
                    <a:cubicBezTo>
                      <a:pt x="29" y="8"/>
                      <a:pt x="27" y="10"/>
                      <a:pt x="27" y="10"/>
                    </a:cubicBezTo>
                    <a:cubicBezTo>
                      <a:pt x="25" y="10"/>
                      <a:pt x="21" y="9"/>
                      <a:pt x="20" y="8"/>
                    </a:cubicBezTo>
                    <a:cubicBezTo>
                      <a:pt x="17" y="7"/>
                      <a:pt x="15" y="2"/>
                      <a:pt x="11" y="1"/>
                    </a:cubicBezTo>
                    <a:cubicBezTo>
                      <a:pt x="9" y="0"/>
                      <a:pt x="10" y="4"/>
                      <a:pt x="11" y="5"/>
                    </a:cubicBezTo>
                    <a:cubicBezTo>
                      <a:pt x="11" y="7"/>
                      <a:pt x="10" y="9"/>
                      <a:pt x="9" y="11"/>
                    </a:cubicBezTo>
                    <a:cubicBezTo>
                      <a:pt x="8" y="12"/>
                      <a:pt x="10" y="15"/>
                      <a:pt x="7" y="14"/>
                    </a:cubicBezTo>
                    <a:cubicBezTo>
                      <a:pt x="7" y="14"/>
                      <a:pt x="5" y="13"/>
                      <a:pt x="4" y="14"/>
                    </a:cubicBezTo>
                    <a:cubicBezTo>
                      <a:pt x="4" y="15"/>
                      <a:pt x="5" y="16"/>
                      <a:pt x="5" y="16"/>
                    </a:cubicBezTo>
                    <a:cubicBezTo>
                      <a:pt x="5" y="16"/>
                      <a:pt x="2" y="18"/>
                      <a:pt x="1" y="18"/>
                    </a:cubicBezTo>
                    <a:cubicBezTo>
                      <a:pt x="0" y="20"/>
                      <a:pt x="3" y="21"/>
                      <a:pt x="2" y="23"/>
                    </a:cubicBezTo>
                    <a:cubicBezTo>
                      <a:pt x="1" y="24"/>
                      <a:pt x="3" y="26"/>
                      <a:pt x="4" y="25"/>
                    </a:cubicBezTo>
                    <a:cubicBezTo>
                      <a:pt x="5" y="24"/>
                      <a:pt x="5" y="23"/>
                      <a:pt x="6" y="23"/>
                    </a:cubicBezTo>
                    <a:cubicBezTo>
                      <a:pt x="6" y="23"/>
                      <a:pt x="7" y="24"/>
                      <a:pt x="7" y="23"/>
                    </a:cubicBezTo>
                    <a:cubicBezTo>
                      <a:pt x="7" y="22"/>
                      <a:pt x="5" y="21"/>
                      <a:pt x="4" y="20"/>
                    </a:cubicBezTo>
                    <a:cubicBezTo>
                      <a:pt x="3" y="18"/>
                      <a:pt x="7" y="19"/>
                      <a:pt x="7" y="19"/>
                    </a:cubicBezTo>
                    <a:cubicBezTo>
                      <a:pt x="9" y="19"/>
                      <a:pt x="10" y="17"/>
                      <a:pt x="12" y="18"/>
                    </a:cubicBezTo>
                    <a:cubicBezTo>
                      <a:pt x="14" y="19"/>
                      <a:pt x="15" y="20"/>
                      <a:pt x="17" y="21"/>
                    </a:cubicBezTo>
                    <a:cubicBezTo>
                      <a:pt x="20" y="23"/>
                      <a:pt x="19" y="17"/>
                      <a:pt x="21" y="16"/>
                    </a:cubicBezTo>
                    <a:cubicBezTo>
                      <a:pt x="21" y="16"/>
                      <a:pt x="31" y="16"/>
                      <a:pt x="31" y="14"/>
                    </a:cubicBezTo>
                    <a:cubicBezTo>
                      <a:pt x="30" y="13"/>
                      <a:pt x="27" y="15"/>
                      <a:pt x="29" y="12"/>
                    </a:cubicBezTo>
                    <a:cubicBezTo>
                      <a:pt x="30" y="11"/>
                      <a:pt x="27" y="12"/>
                      <a:pt x="28" y="10"/>
                    </a:cubicBezTo>
                    <a:cubicBezTo>
                      <a:pt x="29" y="7"/>
                      <a:pt x="28" y="11"/>
                      <a:pt x="28" y="1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403" name="Freeform 431"/>
              <p:cNvSpPr>
                <a:spLocks/>
              </p:cNvSpPr>
              <p:nvPr/>
            </p:nvSpPr>
            <p:spPr bwMode="auto">
              <a:xfrm>
                <a:off x="5961121" y="2778517"/>
                <a:ext cx="215847" cy="181627"/>
              </a:xfrm>
              <a:custGeom>
                <a:avLst/>
                <a:gdLst>
                  <a:gd name="T0" fmla="*/ 52 w 56"/>
                  <a:gd name="T1" fmla="*/ 1 h 47"/>
                  <a:gd name="T2" fmla="*/ 51 w 56"/>
                  <a:gd name="T3" fmla="*/ 1 h 47"/>
                  <a:gd name="T4" fmla="*/ 52 w 56"/>
                  <a:gd name="T5" fmla="*/ 3 h 47"/>
                  <a:gd name="T6" fmla="*/ 49 w 56"/>
                  <a:gd name="T7" fmla="*/ 3 h 47"/>
                  <a:gd name="T8" fmla="*/ 47 w 56"/>
                  <a:gd name="T9" fmla="*/ 5 h 47"/>
                  <a:gd name="T10" fmla="*/ 45 w 56"/>
                  <a:gd name="T11" fmla="*/ 6 h 47"/>
                  <a:gd name="T12" fmla="*/ 46 w 56"/>
                  <a:gd name="T13" fmla="*/ 7 h 47"/>
                  <a:gd name="T14" fmla="*/ 46 w 56"/>
                  <a:gd name="T15" fmla="*/ 10 h 47"/>
                  <a:gd name="T16" fmla="*/ 46 w 56"/>
                  <a:gd name="T17" fmla="*/ 13 h 47"/>
                  <a:gd name="T18" fmla="*/ 41 w 56"/>
                  <a:gd name="T19" fmla="*/ 22 h 47"/>
                  <a:gd name="T20" fmla="*/ 36 w 56"/>
                  <a:gd name="T21" fmla="*/ 27 h 47"/>
                  <a:gd name="T22" fmla="*/ 31 w 56"/>
                  <a:gd name="T23" fmla="*/ 27 h 47"/>
                  <a:gd name="T24" fmla="*/ 32 w 56"/>
                  <a:gd name="T25" fmla="*/ 24 h 47"/>
                  <a:gd name="T26" fmla="*/ 30 w 56"/>
                  <a:gd name="T27" fmla="*/ 25 h 47"/>
                  <a:gd name="T28" fmla="*/ 29 w 56"/>
                  <a:gd name="T29" fmla="*/ 27 h 47"/>
                  <a:gd name="T30" fmla="*/ 25 w 56"/>
                  <a:gd name="T31" fmla="*/ 33 h 47"/>
                  <a:gd name="T32" fmla="*/ 25 w 56"/>
                  <a:gd name="T33" fmla="*/ 34 h 47"/>
                  <a:gd name="T34" fmla="*/ 23 w 56"/>
                  <a:gd name="T35" fmla="*/ 36 h 47"/>
                  <a:gd name="T36" fmla="*/ 21 w 56"/>
                  <a:gd name="T37" fmla="*/ 35 h 47"/>
                  <a:gd name="T38" fmla="*/ 17 w 56"/>
                  <a:gd name="T39" fmla="*/ 35 h 47"/>
                  <a:gd name="T40" fmla="*/ 9 w 56"/>
                  <a:gd name="T41" fmla="*/ 36 h 47"/>
                  <a:gd name="T42" fmla="*/ 2 w 56"/>
                  <a:gd name="T43" fmla="*/ 42 h 47"/>
                  <a:gd name="T44" fmla="*/ 1 w 56"/>
                  <a:gd name="T45" fmla="*/ 44 h 47"/>
                  <a:gd name="T46" fmla="*/ 3 w 56"/>
                  <a:gd name="T47" fmla="*/ 43 h 47"/>
                  <a:gd name="T48" fmla="*/ 5 w 56"/>
                  <a:gd name="T49" fmla="*/ 44 h 47"/>
                  <a:gd name="T50" fmla="*/ 22 w 56"/>
                  <a:gd name="T51" fmla="*/ 40 h 47"/>
                  <a:gd name="T52" fmla="*/ 21 w 56"/>
                  <a:gd name="T53" fmla="*/ 43 h 47"/>
                  <a:gd name="T54" fmla="*/ 24 w 56"/>
                  <a:gd name="T55" fmla="*/ 47 h 47"/>
                  <a:gd name="T56" fmla="*/ 27 w 56"/>
                  <a:gd name="T57" fmla="*/ 44 h 47"/>
                  <a:gd name="T58" fmla="*/ 30 w 56"/>
                  <a:gd name="T59" fmla="*/ 43 h 47"/>
                  <a:gd name="T60" fmla="*/ 31 w 56"/>
                  <a:gd name="T61" fmla="*/ 40 h 47"/>
                  <a:gd name="T62" fmla="*/ 38 w 56"/>
                  <a:gd name="T63" fmla="*/ 39 h 47"/>
                  <a:gd name="T64" fmla="*/ 41 w 56"/>
                  <a:gd name="T65" fmla="*/ 40 h 47"/>
                  <a:gd name="T66" fmla="*/ 43 w 56"/>
                  <a:gd name="T67" fmla="*/ 37 h 47"/>
                  <a:gd name="T68" fmla="*/ 45 w 56"/>
                  <a:gd name="T69" fmla="*/ 35 h 47"/>
                  <a:gd name="T70" fmla="*/ 46 w 56"/>
                  <a:gd name="T71" fmla="*/ 38 h 47"/>
                  <a:gd name="T72" fmla="*/ 48 w 56"/>
                  <a:gd name="T73" fmla="*/ 37 h 47"/>
                  <a:gd name="T74" fmla="*/ 49 w 56"/>
                  <a:gd name="T75" fmla="*/ 35 h 47"/>
                  <a:gd name="T76" fmla="*/ 49 w 56"/>
                  <a:gd name="T77" fmla="*/ 32 h 47"/>
                  <a:gd name="T78" fmla="*/ 51 w 56"/>
                  <a:gd name="T79" fmla="*/ 26 h 47"/>
                  <a:gd name="T80" fmla="*/ 51 w 56"/>
                  <a:gd name="T81" fmla="*/ 19 h 47"/>
                  <a:gd name="T82" fmla="*/ 53 w 56"/>
                  <a:gd name="T83" fmla="*/ 19 h 47"/>
                  <a:gd name="T84" fmla="*/ 55 w 56"/>
                  <a:gd name="T85" fmla="*/ 17 h 47"/>
                  <a:gd name="T86" fmla="*/ 55 w 56"/>
                  <a:gd name="T87" fmla="*/ 9 h 47"/>
                  <a:gd name="T88" fmla="*/ 52 w 56"/>
                  <a:gd name="T89" fmla="*/ 1 h 47"/>
                  <a:gd name="T90" fmla="*/ 52 w 56"/>
                  <a:gd name="T9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47">
                    <a:moveTo>
                      <a:pt x="52" y="1"/>
                    </a:moveTo>
                    <a:cubicBezTo>
                      <a:pt x="51" y="1"/>
                      <a:pt x="51" y="0"/>
                      <a:pt x="51" y="1"/>
                    </a:cubicBezTo>
                    <a:cubicBezTo>
                      <a:pt x="49" y="2"/>
                      <a:pt x="51" y="2"/>
                      <a:pt x="52" y="3"/>
                    </a:cubicBezTo>
                    <a:cubicBezTo>
                      <a:pt x="53" y="4"/>
                      <a:pt x="50" y="5"/>
                      <a:pt x="49" y="3"/>
                    </a:cubicBezTo>
                    <a:cubicBezTo>
                      <a:pt x="48" y="1"/>
                      <a:pt x="47" y="4"/>
                      <a:pt x="47" y="5"/>
                    </a:cubicBezTo>
                    <a:cubicBezTo>
                      <a:pt x="46" y="5"/>
                      <a:pt x="45" y="6"/>
                      <a:pt x="45" y="6"/>
                    </a:cubicBezTo>
                    <a:cubicBezTo>
                      <a:pt x="45" y="8"/>
                      <a:pt x="46" y="7"/>
                      <a:pt x="46" y="7"/>
                    </a:cubicBezTo>
                    <a:cubicBezTo>
                      <a:pt x="46" y="8"/>
                      <a:pt x="46" y="9"/>
                      <a:pt x="46" y="10"/>
                    </a:cubicBezTo>
                    <a:cubicBezTo>
                      <a:pt x="46" y="11"/>
                      <a:pt x="47" y="11"/>
                      <a:pt x="46" y="13"/>
                    </a:cubicBezTo>
                    <a:cubicBezTo>
                      <a:pt x="44" y="16"/>
                      <a:pt x="43" y="19"/>
                      <a:pt x="41" y="22"/>
                    </a:cubicBezTo>
                    <a:cubicBezTo>
                      <a:pt x="40" y="23"/>
                      <a:pt x="37" y="27"/>
                      <a:pt x="36" y="27"/>
                    </a:cubicBezTo>
                    <a:cubicBezTo>
                      <a:pt x="34" y="27"/>
                      <a:pt x="32" y="28"/>
                      <a:pt x="31" y="27"/>
                    </a:cubicBezTo>
                    <a:cubicBezTo>
                      <a:pt x="30" y="26"/>
                      <a:pt x="32" y="25"/>
                      <a:pt x="32" y="24"/>
                    </a:cubicBezTo>
                    <a:cubicBezTo>
                      <a:pt x="33" y="23"/>
                      <a:pt x="30" y="25"/>
                      <a:pt x="30" y="25"/>
                    </a:cubicBezTo>
                    <a:cubicBezTo>
                      <a:pt x="29" y="26"/>
                      <a:pt x="29" y="26"/>
                      <a:pt x="29" y="27"/>
                    </a:cubicBezTo>
                    <a:cubicBezTo>
                      <a:pt x="29" y="30"/>
                      <a:pt x="26" y="31"/>
                      <a:pt x="25" y="33"/>
                    </a:cubicBezTo>
                    <a:cubicBezTo>
                      <a:pt x="25" y="33"/>
                      <a:pt x="25" y="34"/>
                      <a:pt x="25" y="34"/>
                    </a:cubicBezTo>
                    <a:cubicBezTo>
                      <a:pt x="25" y="35"/>
                      <a:pt x="23" y="36"/>
                      <a:pt x="23" y="36"/>
                    </a:cubicBezTo>
                    <a:cubicBezTo>
                      <a:pt x="22" y="36"/>
                      <a:pt x="23" y="35"/>
                      <a:pt x="21" y="35"/>
                    </a:cubicBezTo>
                    <a:cubicBezTo>
                      <a:pt x="20" y="35"/>
                      <a:pt x="19" y="35"/>
                      <a:pt x="17" y="35"/>
                    </a:cubicBezTo>
                    <a:cubicBezTo>
                      <a:pt x="14" y="36"/>
                      <a:pt x="12" y="35"/>
                      <a:pt x="9" y="36"/>
                    </a:cubicBezTo>
                    <a:cubicBezTo>
                      <a:pt x="7" y="38"/>
                      <a:pt x="4" y="40"/>
                      <a:pt x="2" y="42"/>
                    </a:cubicBezTo>
                    <a:cubicBezTo>
                      <a:pt x="0" y="42"/>
                      <a:pt x="0" y="45"/>
                      <a:pt x="1" y="44"/>
                    </a:cubicBezTo>
                    <a:cubicBezTo>
                      <a:pt x="2" y="44"/>
                      <a:pt x="2" y="43"/>
                      <a:pt x="3" y="43"/>
                    </a:cubicBezTo>
                    <a:cubicBezTo>
                      <a:pt x="4" y="44"/>
                      <a:pt x="5" y="45"/>
                      <a:pt x="5" y="44"/>
                    </a:cubicBezTo>
                    <a:cubicBezTo>
                      <a:pt x="10" y="43"/>
                      <a:pt x="17" y="39"/>
                      <a:pt x="22" y="40"/>
                    </a:cubicBezTo>
                    <a:cubicBezTo>
                      <a:pt x="23" y="41"/>
                      <a:pt x="21" y="43"/>
                      <a:pt x="21" y="43"/>
                    </a:cubicBezTo>
                    <a:cubicBezTo>
                      <a:pt x="22" y="44"/>
                      <a:pt x="23" y="47"/>
                      <a:pt x="24" y="47"/>
                    </a:cubicBezTo>
                    <a:cubicBezTo>
                      <a:pt x="25" y="46"/>
                      <a:pt x="26" y="45"/>
                      <a:pt x="27" y="44"/>
                    </a:cubicBezTo>
                    <a:cubicBezTo>
                      <a:pt x="28" y="42"/>
                      <a:pt x="28" y="43"/>
                      <a:pt x="30" y="43"/>
                    </a:cubicBezTo>
                    <a:cubicBezTo>
                      <a:pt x="29" y="43"/>
                      <a:pt x="28" y="35"/>
                      <a:pt x="31" y="40"/>
                    </a:cubicBezTo>
                    <a:cubicBezTo>
                      <a:pt x="32" y="42"/>
                      <a:pt x="37" y="40"/>
                      <a:pt x="38" y="39"/>
                    </a:cubicBezTo>
                    <a:cubicBezTo>
                      <a:pt x="40" y="36"/>
                      <a:pt x="40" y="42"/>
                      <a:pt x="41" y="40"/>
                    </a:cubicBezTo>
                    <a:cubicBezTo>
                      <a:pt x="41" y="39"/>
                      <a:pt x="42" y="37"/>
                      <a:pt x="43" y="37"/>
                    </a:cubicBezTo>
                    <a:cubicBezTo>
                      <a:pt x="44" y="36"/>
                      <a:pt x="44" y="37"/>
                      <a:pt x="45" y="35"/>
                    </a:cubicBezTo>
                    <a:cubicBezTo>
                      <a:pt x="45" y="35"/>
                      <a:pt x="45" y="39"/>
                      <a:pt x="46" y="38"/>
                    </a:cubicBezTo>
                    <a:cubicBezTo>
                      <a:pt x="46" y="38"/>
                      <a:pt x="47" y="38"/>
                      <a:pt x="48" y="37"/>
                    </a:cubicBezTo>
                    <a:cubicBezTo>
                      <a:pt x="49" y="37"/>
                      <a:pt x="48" y="36"/>
                      <a:pt x="49" y="35"/>
                    </a:cubicBezTo>
                    <a:cubicBezTo>
                      <a:pt x="51" y="34"/>
                      <a:pt x="51" y="34"/>
                      <a:pt x="49" y="32"/>
                    </a:cubicBezTo>
                    <a:cubicBezTo>
                      <a:pt x="48" y="31"/>
                      <a:pt x="51" y="28"/>
                      <a:pt x="51" y="26"/>
                    </a:cubicBezTo>
                    <a:cubicBezTo>
                      <a:pt x="52" y="24"/>
                      <a:pt x="50" y="21"/>
                      <a:pt x="51" y="19"/>
                    </a:cubicBezTo>
                    <a:cubicBezTo>
                      <a:pt x="52" y="18"/>
                      <a:pt x="52" y="19"/>
                      <a:pt x="53" y="19"/>
                    </a:cubicBezTo>
                    <a:cubicBezTo>
                      <a:pt x="54" y="19"/>
                      <a:pt x="55" y="17"/>
                      <a:pt x="55" y="17"/>
                    </a:cubicBezTo>
                    <a:cubicBezTo>
                      <a:pt x="56" y="14"/>
                      <a:pt x="56" y="11"/>
                      <a:pt x="55" y="9"/>
                    </a:cubicBezTo>
                    <a:cubicBezTo>
                      <a:pt x="55" y="8"/>
                      <a:pt x="52" y="1"/>
                      <a:pt x="52" y="1"/>
                    </a:cubicBezTo>
                    <a:cubicBezTo>
                      <a:pt x="52" y="1"/>
                      <a:pt x="52" y="1"/>
                      <a:pt x="52"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grpSp>
        <p:sp>
          <p:nvSpPr>
            <p:cNvPr id="38" name="Freeform 432"/>
            <p:cNvSpPr>
              <a:spLocks/>
            </p:cNvSpPr>
            <p:nvPr/>
          </p:nvSpPr>
          <p:spPr bwMode="auto">
            <a:xfrm>
              <a:off x="17884825" y="7370242"/>
              <a:ext cx="19108" cy="25483"/>
            </a:xfrm>
            <a:custGeom>
              <a:avLst/>
              <a:gdLst>
                <a:gd name="T0" fmla="*/ 2 w 2"/>
                <a:gd name="T1" fmla="*/ 0 h 3"/>
                <a:gd name="T2" fmla="*/ 0 w 2"/>
                <a:gd name="T3" fmla="*/ 1 h 3"/>
                <a:gd name="T4" fmla="*/ 2 w 2"/>
                <a:gd name="T5" fmla="*/ 0 h 3"/>
              </a:gdLst>
              <a:ahLst/>
              <a:cxnLst>
                <a:cxn ang="0">
                  <a:pos x="T0" y="T1"/>
                </a:cxn>
                <a:cxn ang="0">
                  <a:pos x="T2" y="T3"/>
                </a:cxn>
                <a:cxn ang="0">
                  <a:pos x="T4" y="T5"/>
                </a:cxn>
              </a:cxnLst>
              <a:rect l="0" t="0" r="r" b="b"/>
              <a:pathLst>
                <a:path w="2" h="3">
                  <a:moveTo>
                    <a:pt x="2" y="0"/>
                  </a:moveTo>
                  <a:cubicBezTo>
                    <a:pt x="2" y="0"/>
                    <a:pt x="0" y="1"/>
                    <a:pt x="0" y="1"/>
                  </a:cubicBezTo>
                  <a:cubicBezTo>
                    <a:pt x="1" y="3"/>
                    <a:pt x="2" y="1"/>
                    <a:pt x="2"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9" name="Freeform 433"/>
            <p:cNvSpPr>
              <a:spLocks/>
            </p:cNvSpPr>
            <p:nvPr/>
          </p:nvSpPr>
          <p:spPr bwMode="auto">
            <a:xfrm>
              <a:off x="17773361" y="7370242"/>
              <a:ext cx="121018" cy="92380"/>
            </a:xfrm>
            <a:custGeom>
              <a:avLst/>
              <a:gdLst>
                <a:gd name="T0" fmla="*/ 11 w 13"/>
                <a:gd name="T1" fmla="*/ 2 h 10"/>
                <a:gd name="T2" fmla="*/ 7 w 13"/>
                <a:gd name="T3" fmla="*/ 2 h 10"/>
                <a:gd name="T4" fmla="*/ 5 w 13"/>
                <a:gd name="T5" fmla="*/ 3 h 10"/>
                <a:gd name="T6" fmla="*/ 3 w 13"/>
                <a:gd name="T7" fmla="*/ 4 h 10"/>
                <a:gd name="T8" fmla="*/ 0 w 13"/>
                <a:gd name="T9" fmla="*/ 6 h 10"/>
                <a:gd name="T10" fmla="*/ 3 w 13"/>
                <a:gd name="T11" fmla="*/ 9 h 10"/>
                <a:gd name="T12" fmla="*/ 6 w 13"/>
                <a:gd name="T13" fmla="*/ 6 h 10"/>
                <a:gd name="T14" fmla="*/ 10 w 13"/>
                <a:gd name="T15" fmla="*/ 6 h 10"/>
                <a:gd name="T16" fmla="*/ 11 w 13"/>
                <a:gd name="T17" fmla="*/ 2 h 10"/>
                <a:gd name="T18" fmla="*/ 11 w 1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2"/>
                  </a:moveTo>
                  <a:cubicBezTo>
                    <a:pt x="9" y="2"/>
                    <a:pt x="9" y="0"/>
                    <a:pt x="7" y="2"/>
                  </a:cubicBezTo>
                  <a:cubicBezTo>
                    <a:pt x="6" y="2"/>
                    <a:pt x="5" y="4"/>
                    <a:pt x="5" y="3"/>
                  </a:cubicBezTo>
                  <a:cubicBezTo>
                    <a:pt x="4" y="2"/>
                    <a:pt x="3" y="4"/>
                    <a:pt x="3" y="4"/>
                  </a:cubicBezTo>
                  <a:cubicBezTo>
                    <a:pt x="2" y="6"/>
                    <a:pt x="1" y="5"/>
                    <a:pt x="0" y="6"/>
                  </a:cubicBezTo>
                  <a:cubicBezTo>
                    <a:pt x="0" y="5"/>
                    <a:pt x="2" y="9"/>
                    <a:pt x="3" y="9"/>
                  </a:cubicBezTo>
                  <a:cubicBezTo>
                    <a:pt x="3" y="10"/>
                    <a:pt x="5" y="6"/>
                    <a:pt x="6" y="6"/>
                  </a:cubicBezTo>
                  <a:cubicBezTo>
                    <a:pt x="7" y="6"/>
                    <a:pt x="9" y="7"/>
                    <a:pt x="10" y="6"/>
                  </a:cubicBezTo>
                  <a:cubicBezTo>
                    <a:pt x="11" y="6"/>
                    <a:pt x="13" y="3"/>
                    <a:pt x="11" y="2"/>
                  </a:cubicBezTo>
                  <a:cubicBezTo>
                    <a:pt x="10" y="2"/>
                    <a:pt x="11" y="2"/>
                    <a:pt x="11"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40" name="Freeform 434"/>
            <p:cNvSpPr>
              <a:spLocks/>
            </p:cNvSpPr>
            <p:nvPr/>
          </p:nvSpPr>
          <p:spPr bwMode="auto">
            <a:xfrm>
              <a:off x="17652341" y="7405284"/>
              <a:ext cx="101909" cy="149721"/>
            </a:xfrm>
            <a:custGeom>
              <a:avLst/>
              <a:gdLst>
                <a:gd name="T0" fmla="*/ 7 w 11"/>
                <a:gd name="T1" fmla="*/ 0 h 16"/>
                <a:gd name="T2" fmla="*/ 2 w 11"/>
                <a:gd name="T3" fmla="*/ 2 h 16"/>
                <a:gd name="T4" fmla="*/ 0 w 11"/>
                <a:gd name="T5" fmla="*/ 6 h 16"/>
                <a:gd name="T6" fmla="*/ 2 w 11"/>
                <a:gd name="T7" fmla="*/ 6 h 16"/>
                <a:gd name="T8" fmla="*/ 3 w 11"/>
                <a:gd name="T9" fmla="*/ 4 h 16"/>
                <a:gd name="T10" fmla="*/ 4 w 11"/>
                <a:gd name="T11" fmla="*/ 5 h 16"/>
                <a:gd name="T12" fmla="*/ 3 w 11"/>
                <a:gd name="T13" fmla="*/ 10 h 16"/>
                <a:gd name="T14" fmla="*/ 3 w 11"/>
                <a:gd name="T15" fmla="*/ 11 h 16"/>
                <a:gd name="T16" fmla="*/ 3 w 11"/>
                <a:gd name="T17" fmla="*/ 13 h 16"/>
                <a:gd name="T18" fmla="*/ 5 w 11"/>
                <a:gd name="T19" fmla="*/ 12 h 16"/>
                <a:gd name="T20" fmla="*/ 6 w 11"/>
                <a:gd name="T21" fmla="*/ 15 h 16"/>
                <a:gd name="T22" fmla="*/ 8 w 11"/>
                <a:gd name="T23" fmla="*/ 12 h 16"/>
                <a:gd name="T24" fmla="*/ 11 w 11"/>
                <a:gd name="T25" fmla="*/ 7 h 16"/>
                <a:gd name="T26" fmla="*/ 10 w 11"/>
                <a:gd name="T27" fmla="*/ 2 h 16"/>
                <a:gd name="T28" fmla="*/ 7 w 11"/>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7" y="0"/>
                  </a:moveTo>
                  <a:cubicBezTo>
                    <a:pt x="5" y="0"/>
                    <a:pt x="3" y="1"/>
                    <a:pt x="2" y="2"/>
                  </a:cubicBezTo>
                  <a:cubicBezTo>
                    <a:pt x="0" y="3"/>
                    <a:pt x="0" y="4"/>
                    <a:pt x="0" y="6"/>
                  </a:cubicBezTo>
                  <a:cubicBezTo>
                    <a:pt x="0" y="5"/>
                    <a:pt x="3" y="5"/>
                    <a:pt x="2" y="6"/>
                  </a:cubicBezTo>
                  <a:cubicBezTo>
                    <a:pt x="3" y="5"/>
                    <a:pt x="2" y="4"/>
                    <a:pt x="3" y="4"/>
                  </a:cubicBezTo>
                  <a:cubicBezTo>
                    <a:pt x="3" y="4"/>
                    <a:pt x="4" y="4"/>
                    <a:pt x="4" y="5"/>
                  </a:cubicBezTo>
                  <a:cubicBezTo>
                    <a:pt x="4" y="7"/>
                    <a:pt x="4" y="8"/>
                    <a:pt x="3" y="10"/>
                  </a:cubicBezTo>
                  <a:cubicBezTo>
                    <a:pt x="2" y="11"/>
                    <a:pt x="3" y="11"/>
                    <a:pt x="3" y="11"/>
                  </a:cubicBezTo>
                  <a:cubicBezTo>
                    <a:pt x="3" y="12"/>
                    <a:pt x="3" y="13"/>
                    <a:pt x="3" y="13"/>
                  </a:cubicBezTo>
                  <a:cubicBezTo>
                    <a:pt x="3" y="16"/>
                    <a:pt x="5" y="12"/>
                    <a:pt x="5" y="12"/>
                  </a:cubicBezTo>
                  <a:cubicBezTo>
                    <a:pt x="5" y="12"/>
                    <a:pt x="5" y="15"/>
                    <a:pt x="6" y="15"/>
                  </a:cubicBezTo>
                  <a:cubicBezTo>
                    <a:pt x="6" y="16"/>
                    <a:pt x="8" y="13"/>
                    <a:pt x="8" y="12"/>
                  </a:cubicBezTo>
                  <a:cubicBezTo>
                    <a:pt x="10" y="10"/>
                    <a:pt x="10" y="8"/>
                    <a:pt x="11" y="7"/>
                  </a:cubicBezTo>
                  <a:cubicBezTo>
                    <a:pt x="11" y="5"/>
                    <a:pt x="10" y="4"/>
                    <a:pt x="10" y="2"/>
                  </a:cubicBezTo>
                  <a:cubicBezTo>
                    <a:pt x="10" y="0"/>
                    <a:pt x="7" y="2"/>
                    <a:pt x="7"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41" name="Freeform 435"/>
            <p:cNvSpPr>
              <a:spLocks/>
            </p:cNvSpPr>
            <p:nvPr/>
          </p:nvSpPr>
          <p:spPr bwMode="auto">
            <a:xfrm>
              <a:off x="17550434" y="7771626"/>
              <a:ext cx="35032" cy="28670"/>
            </a:xfrm>
            <a:custGeom>
              <a:avLst/>
              <a:gdLst>
                <a:gd name="T0" fmla="*/ 4 w 4"/>
                <a:gd name="T1" fmla="*/ 0 h 3"/>
                <a:gd name="T2" fmla="*/ 1 w 4"/>
                <a:gd name="T3" fmla="*/ 3 h 3"/>
                <a:gd name="T4" fmla="*/ 4 w 4"/>
                <a:gd name="T5" fmla="*/ 0 h 3"/>
              </a:gdLst>
              <a:ahLst/>
              <a:cxnLst>
                <a:cxn ang="0">
                  <a:pos x="T0" y="T1"/>
                </a:cxn>
                <a:cxn ang="0">
                  <a:pos x="T2" y="T3"/>
                </a:cxn>
                <a:cxn ang="0">
                  <a:pos x="T4" y="T5"/>
                </a:cxn>
              </a:cxnLst>
              <a:rect l="0" t="0" r="r" b="b"/>
              <a:pathLst>
                <a:path w="4" h="3">
                  <a:moveTo>
                    <a:pt x="4" y="0"/>
                  </a:moveTo>
                  <a:cubicBezTo>
                    <a:pt x="3" y="0"/>
                    <a:pt x="0" y="1"/>
                    <a:pt x="1" y="3"/>
                  </a:cubicBezTo>
                  <a:cubicBezTo>
                    <a:pt x="1" y="3"/>
                    <a:pt x="4" y="0"/>
                    <a:pt x="4"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42" name="Freeform 436"/>
            <p:cNvSpPr>
              <a:spLocks/>
            </p:cNvSpPr>
            <p:nvPr/>
          </p:nvSpPr>
          <p:spPr bwMode="auto">
            <a:xfrm>
              <a:off x="17633235" y="7679243"/>
              <a:ext cx="19108" cy="15928"/>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0"/>
                    <a:pt x="0" y="1"/>
                    <a:pt x="0" y="1"/>
                  </a:cubicBezTo>
                  <a:cubicBezTo>
                    <a:pt x="0" y="2"/>
                    <a:pt x="2" y="0"/>
                    <a:pt x="2"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43" name="Freeform 437"/>
            <p:cNvSpPr>
              <a:spLocks/>
            </p:cNvSpPr>
            <p:nvPr/>
          </p:nvSpPr>
          <p:spPr bwMode="auto">
            <a:xfrm>
              <a:off x="17381642" y="7873563"/>
              <a:ext cx="19108" cy="9555"/>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44" name="Freeform 438"/>
            <p:cNvSpPr>
              <a:spLocks/>
            </p:cNvSpPr>
            <p:nvPr/>
          </p:nvSpPr>
          <p:spPr bwMode="auto">
            <a:xfrm>
              <a:off x="17203303" y="7838521"/>
              <a:ext cx="111464" cy="156094"/>
            </a:xfrm>
            <a:custGeom>
              <a:avLst/>
              <a:gdLst>
                <a:gd name="T0" fmla="*/ 8 w 12"/>
                <a:gd name="T1" fmla="*/ 1 h 17"/>
                <a:gd name="T2" fmla="*/ 0 w 12"/>
                <a:gd name="T3" fmla="*/ 8 h 17"/>
                <a:gd name="T4" fmla="*/ 1 w 12"/>
                <a:gd name="T5" fmla="*/ 14 h 17"/>
                <a:gd name="T6" fmla="*/ 3 w 12"/>
                <a:gd name="T7" fmla="*/ 17 h 17"/>
                <a:gd name="T8" fmla="*/ 8 w 12"/>
                <a:gd name="T9" fmla="*/ 1 h 17"/>
                <a:gd name="T10" fmla="*/ 8 w 12"/>
                <a:gd name="T11" fmla="*/ 1 h 17"/>
              </a:gdLst>
              <a:ahLst/>
              <a:cxnLst>
                <a:cxn ang="0">
                  <a:pos x="T0" y="T1"/>
                </a:cxn>
                <a:cxn ang="0">
                  <a:pos x="T2" y="T3"/>
                </a:cxn>
                <a:cxn ang="0">
                  <a:pos x="T4" y="T5"/>
                </a:cxn>
                <a:cxn ang="0">
                  <a:pos x="T6" y="T7"/>
                </a:cxn>
                <a:cxn ang="0">
                  <a:pos x="T8" y="T9"/>
                </a:cxn>
                <a:cxn ang="0">
                  <a:pos x="T10" y="T11"/>
                </a:cxn>
              </a:cxnLst>
              <a:rect l="0" t="0" r="r" b="b"/>
              <a:pathLst>
                <a:path w="12" h="17">
                  <a:moveTo>
                    <a:pt x="8" y="1"/>
                  </a:moveTo>
                  <a:cubicBezTo>
                    <a:pt x="5" y="0"/>
                    <a:pt x="1" y="6"/>
                    <a:pt x="0" y="8"/>
                  </a:cubicBezTo>
                  <a:cubicBezTo>
                    <a:pt x="0" y="10"/>
                    <a:pt x="0" y="12"/>
                    <a:pt x="1" y="14"/>
                  </a:cubicBezTo>
                  <a:cubicBezTo>
                    <a:pt x="1" y="14"/>
                    <a:pt x="3" y="17"/>
                    <a:pt x="3" y="17"/>
                  </a:cubicBezTo>
                  <a:cubicBezTo>
                    <a:pt x="4" y="15"/>
                    <a:pt x="12" y="2"/>
                    <a:pt x="8" y="1"/>
                  </a:cubicBezTo>
                  <a:cubicBezTo>
                    <a:pt x="7" y="1"/>
                    <a:pt x="9" y="1"/>
                    <a:pt x="8"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45" name="Freeform 439"/>
            <p:cNvSpPr>
              <a:spLocks/>
            </p:cNvSpPr>
            <p:nvPr/>
          </p:nvSpPr>
          <p:spPr bwMode="auto">
            <a:xfrm>
              <a:off x="16652349" y="8099737"/>
              <a:ext cx="130573" cy="92380"/>
            </a:xfrm>
            <a:custGeom>
              <a:avLst/>
              <a:gdLst>
                <a:gd name="T0" fmla="*/ 13 w 14"/>
                <a:gd name="T1" fmla="*/ 1 h 10"/>
                <a:gd name="T2" fmla="*/ 9 w 14"/>
                <a:gd name="T3" fmla="*/ 0 h 10"/>
                <a:gd name="T4" fmla="*/ 4 w 14"/>
                <a:gd name="T5" fmla="*/ 2 h 10"/>
                <a:gd name="T6" fmla="*/ 4 w 14"/>
                <a:gd name="T7" fmla="*/ 9 h 10"/>
                <a:gd name="T8" fmla="*/ 11 w 14"/>
                <a:gd name="T9" fmla="*/ 6 h 10"/>
                <a:gd name="T10" fmla="*/ 13 w 14"/>
                <a:gd name="T11" fmla="*/ 1 h 10"/>
              </a:gdLst>
              <a:ahLst/>
              <a:cxnLst>
                <a:cxn ang="0">
                  <a:pos x="T0" y="T1"/>
                </a:cxn>
                <a:cxn ang="0">
                  <a:pos x="T2" y="T3"/>
                </a:cxn>
                <a:cxn ang="0">
                  <a:pos x="T4" y="T5"/>
                </a:cxn>
                <a:cxn ang="0">
                  <a:pos x="T6" y="T7"/>
                </a:cxn>
                <a:cxn ang="0">
                  <a:pos x="T8" y="T9"/>
                </a:cxn>
                <a:cxn ang="0">
                  <a:pos x="T10" y="T11"/>
                </a:cxn>
              </a:cxnLst>
              <a:rect l="0" t="0" r="r" b="b"/>
              <a:pathLst>
                <a:path w="14" h="10">
                  <a:moveTo>
                    <a:pt x="13" y="1"/>
                  </a:moveTo>
                  <a:cubicBezTo>
                    <a:pt x="12" y="1"/>
                    <a:pt x="11" y="0"/>
                    <a:pt x="9" y="0"/>
                  </a:cubicBezTo>
                  <a:cubicBezTo>
                    <a:pt x="7" y="0"/>
                    <a:pt x="6" y="1"/>
                    <a:pt x="4" y="2"/>
                  </a:cubicBezTo>
                  <a:cubicBezTo>
                    <a:pt x="2" y="4"/>
                    <a:pt x="0" y="7"/>
                    <a:pt x="4" y="9"/>
                  </a:cubicBezTo>
                  <a:cubicBezTo>
                    <a:pt x="6" y="10"/>
                    <a:pt x="10" y="8"/>
                    <a:pt x="11" y="6"/>
                  </a:cubicBezTo>
                  <a:cubicBezTo>
                    <a:pt x="11" y="5"/>
                    <a:pt x="14" y="1"/>
                    <a:pt x="13"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46" name="Freeform 440"/>
            <p:cNvSpPr>
              <a:spLocks/>
            </p:cNvSpPr>
            <p:nvPr/>
          </p:nvSpPr>
          <p:spPr bwMode="auto">
            <a:xfrm>
              <a:off x="17184195" y="8163447"/>
              <a:ext cx="187896" cy="264401"/>
            </a:xfrm>
            <a:custGeom>
              <a:avLst/>
              <a:gdLst>
                <a:gd name="T0" fmla="*/ 12 w 20"/>
                <a:gd name="T1" fmla="*/ 2 h 28"/>
                <a:gd name="T2" fmla="*/ 9 w 20"/>
                <a:gd name="T3" fmla="*/ 2 h 28"/>
                <a:gd name="T4" fmla="*/ 4 w 20"/>
                <a:gd name="T5" fmla="*/ 3 h 28"/>
                <a:gd name="T6" fmla="*/ 3 w 20"/>
                <a:gd name="T7" fmla="*/ 11 h 28"/>
                <a:gd name="T8" fmla="*/ 3 w 20"/>
                <a:gd name="T9" fmla="*/ 13 h 28"/>
                <a:gd name="T10" fmla="*/ 0 w 20"/>
                <a:gd name="T11" fmla="*/ 13 h 28"/>
                <a:gd name="T12" fmla="*/ 3 w 20"/>
                <a:gd name="T13" fmla="*/ 22 h 28"/>
                <a:gd name="T14" fmla="*/ 5 w 20"/>
                <a:gd name="T15" fmla="*/ 20 h 28"/>
                <a:gd name="T16" fmla="*/ 7 w 20"/>
                <a:gd name="T17" fmla="*/ 22 h 28"/>
                <a:gd name="T18" fmla="*/ 4 w 20"/>
                <a:gd name="T19" fmla="*/ 23 h 28"/>
                <a:gd name="T20" fmla="*/ 8 w 20"/>
                <a:gd name="T21" fmla="*/ 26 h 28"/>
                <a:gd name="T22" fmla="*/ 11 w 20"/>
                <a:gd name="T23" fmla="*/ 25 h 28"/>
                <a:gd name="T24" fmla="*/ 15 w 20"/>
                <a:gd name="T25" fmla="*/ 28 h 28"/>
                <a:gd name="T26" fmla="*/ 14 w 20"/>
                <a:gd name="T27" fmla="*/ 25 h 28"/>
                <a:gd name="T28" fmla="*/ 17 w 20"/>
                <a:gd name="T29" fmla="*/ 24 h 28"/>
                <a:gd name="T30" fmla="*/ 10 w 20"/>
                <a:gd name="T31" fmla="*/ 22 h 28"/>
                <a:gd name="T32" fmla="*/ 9 w 20"/>
                <a:gd name="T33" fmla="*/ 16 h 28"/>
                <a:gd name="T34" fmla="*/ 12 w 20"/>
                <a:gd name="T35" fmla="*/ 12 h 28"/>
                <a:gd name="T36" fmla="*/ 13 w 20"/>
                <a:gd name="T37" fmla="*/ 7 h 28"/>
                <a:gd name="T38" fmla="*/ 12 w 20"/>
                <a:gd name="T39" fmla="*/ 2 h 28"/>
                <a:gd name="T40" fmla="*/ 12 w 20"/>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8">
                  <a:moveTo>
                    <a:pt x="12" y="2"/>
                  </a:moveTo>
                  <a:cubicBezTo>
                    <a:pt x="10" y="1"/>
                    <a:pt x="11" y="5"/>
                    <a:pt x="9" y="2"/>
                  </a:cubicBezTo>
                  <a:cubicBezTo>
                    <a:pt x="8" y="0"/>
                    <a:pt x="4" y="1"/>
                    <a:pt x="4" y="3"/>
                  </a:cubicBezTo>
                  <a:cubicBezTo>
                    <a:pt x="3" y="6"/>
                    <a:pt x="4" y="8"/>
                    <a:pt x="3" y="11"/>
                  </a:cubicBezTo>
                  <a:cubicBezTo>
                    <a:pt x="3" y="12"/>
                    <a:pt x="3" y="13"/>
                    <a:pt x="3" y="13"/>
                  </a:cubicBezTo>
                  <a:cubicBezTo>
                    <a:pt x="2" y="14"/>
                    <a:pt x="0" y="13"/>
                    <a:pt x="0" y="13"/>
                  </a:cubicBezTo>
                  <a:cubicBezTo>
                    <a:pt x="0" y="13"/>
                    <a:pt x="2" y="22"/>
                    <a:pt x="3" y="22"/>
                  </a:cubicBezTo>
                  <a:cubicBezTo>
                    <a:pt x="3" y="22"/>
                    <a:pt x="4" y="19"/>
                    <a:pt x="5" y="20"/>
                  </a:cubicBezTo>
                  <a:cubicBezTo>
                    <a:pt x="5" y="20"/>
                    <a:pt x="7" y="21"/>
                    <a:pt x="7" y="22"/>
                  </a:cubicBezTo>
                  <a:cubicBezTo>
                    <a:pt x="7" y="23"/>
                    <a:pt x="4" y="21"/>
                    <a:pt x="4" y="23"/>
                  </a:cubicBezTo>
                  <a:cubicBezTo>
                    <a:pt x="4" y="25"/>
                    <a:pt x="6" y="27"/>
                    <a:pt x="8" y="26"/>
                  </a:cubicBezTo>
                  <a:cubicBezTo>
                    <a:pt x="9" y="26"/>
                    <a:pt x="10" y="24"/>
                    <a:pt x="11" y="25"/>
                  </a:cubicBezTo>
                  <a:cubicBezTo>
                    <a:pt x="11" y="25"/>
                    <a:pt x="15" y="28"/>
                    <a:pt x="15" y="28"/>
                  </a:cubicBezTo>
                  <a:cubicBezTo>
                    <a:pt x="16" y="27"/>
                    <a:pt x="13" y="26"/>
                    <a:pt x="14" y="25"/>
                  </a:cubicBezTo>
                  <a:cubicBezTo>
                    <a:pt x="13" y="26"/>
                    <a:pt x="20" y="28"/>
                    <a:pt x="17" y="24"/>
                  </a:cubicBezTo>
                  <a:cubicBezTo>
                    <a:pt x="15" y="22"/>
                    <a:pt x="11" y="25"/>
                    <a:pt x="10" y="22"/>
                  </a:cubicBezTo>
                  <a:cubicBezTo>
                    <a:pt x="9" y="20"/>
                    <a:pt x="9" y="19"/>
                    <a:pt x="9" y="16"/>
                  </a:cubicBezTo>
                  <a:cubicBezTo>
                    <a:pt x="9" y="14"/>
                    <a:pt x="11" y="14"/>
                    <a:pt x="12" y="12"/>
                  </a:cubicBezTo>
                  <a:cubicBezTo>
                    <a:pt x="14" y="10"/>
                    <a:pt x="14" y="9"/>
                    <a:pt x="13" y="7"/>
                  </a:cubicBezTo>
                  <a:cubicBezTo>
                    <a:pt x="13" y="7"/>
                    <a:pt x="13" y="2"/>
                    <a:pt x="12" y="2"/>
                  </a:cubicBezTo>
                  <a:cubicBezTo>
                    <a:pt x="11" y="2"/>
                    <a:pt x="13" y="2"/>
                    <a:pt x="12"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47" name="Freeform 441"/>
            <p:cNvSpPr>
              <a:spLocks/>
            </p:cNvSpPr>
            <p:nvPr/>
          </p:nvSpPr>
          <p:spPr bwMode="auto">
            <a:xfrm>
              <a:off x="17343427" y="8389622"/>
              <a:ext cx="57323" cy="73269"/>
            </a:xfrm>
            <a:custGeom>
              <a:avLst/>
              <a:gdLst>
                <a:gd name="T0" fmla="*/ 3 w 6"/>
                <a:gd name="T1" fmla="*/ 1 h 8"/>
                <a:gd name="T2" fmla="*/ 1 w 6"/>
                <a:gd name="T3" fmla="*/ 1 h 8"/>
                <a:gd name="T4" fmla="*/ 0 w 6"/>
                <a:gd name="T5" fmla="*/ 3 h 8"/>
                <a:gd name="T6" fmla="*/ 2 w 6"/>
                <a:gd name="T7" fmla="*/ 6 h 8"/>
                <a:gd name="T8" fmla="*/ 5 w 6"/>
                <a:gd name="T9" fmla="*/ 7 h 8"/>
                <a:gd name="T10" fmla="*/ 4 w 6"/>
                <a:gd name="T11" fmla="*/ 4 h 8"/>
                <a:gd name="T12" fmla="*/ 3 w 6"/>
                <a:gd name="T13" fmla="*/ 1 h 8"/>
                <a:gd name="T14" fmla="*/ 3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1"/>
                  </a:moveTo>
                  <a:cubicBezTo>
                    <a:pt x="3" y="1"/>
                    <a:pt x="2" y="0"/>
                    <a:pt x="1" y="1"/>
                  </a:cubicBezTo>
                  <a:cubicBezTo>
                    <a:pt x="1" y="2"/>
                    <a:pt x="0" y="2"/>
                    <a:pt x="0" y="3"/>
                  </a:cubicBezTo>
                  <a:cubicBezTo>
                    <a:pt x="1" y="4"/>
                    <a:pt x="0" y="5"/>
                    <a:pt x="2" y="6"/>
                  </a:cubicBezTo>
                  <a:cubicBezTo>
                    <a:pt x="2" y="6"/>
                    <a:pt x="6" y="8"/>
                    <a:pt x="5" y="7"/>
                  </a:cubicBezTo>
                  <a:cubicBezTo>
                    <a:pt x="5" y="6"/>
                    <a:pt x="5" y="5"/>
                    <a:pt x="4" y="4"/>
                  </a:cubicBezTo>
                  <a:cubicBezTo>
                    <a:pt x="2" y="4"/>
                    <a:pt x="2" y="1"/>
                    <a:pt x="3" y="1"/>
                  </a:cubicBezTo>
                  <a:cubicBezTo>
                    <a:pt x="2" y="1"/>
                    <a:pt x="4" y="1"/>
                    <a:pt x="3"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48" name="Freeform 442"/>
            <p:cNvSpPr>
              <a:spLocks/>
            </p:cNvSpPr>
            <p:nvPr/>
          </p:nvSpPr>
          <p:spPr bwMode="auto">
            <a:xfrm>
              <a:off x="17381642" y="8453334"/>
              <a:ext cx="92356" cy="124238"/>
            </a:xfrm>
            <a:custGeom>
              <a:avLst/>
              <a:gdLst>
                <a:gd name="T0" fmla="*/ 4 w 10"/>
                <a:gd name="T1" fmla="*/ 0 h 13"/>
                <a:gd name="T2" fmla="*/ 2 w 10"/>
                <a:gd name="T3" fmla="*/ 1 h 13"/>
                <a:gd name="T4" fmla="*/ 4 w 10"/>
                <a:gd name="T5" fmla="*/ 4 h 13"/>
                <a:gd name="T6" fmla="*/ 4 w 10"/>
                <a:gd name="T7" fmla="*/ 9 h 13"/>
                <a:gd name="T8" fmla="*/ 5 w 10"/>
                <a:gd name="T9" fmla="*/ 13 h 13"/>
                <a:gd name="T10" fmla="*/ 5 w 10"/>
                <a:gd name="T11" fmla="*/ 11 h 13"/>
                <a:gd name="T12" fmla="*/ 9 w 10"/>
                <a:gd name="T13" fmla="*/ 8 h 13"/>
                <a:gd name="T14" fmla="*/ 8 w 10"/>
                <a:gd name="T15" fmla="*/ 6 h 13"/>
                <a:gd name="T16" fmla="*/ 9 w 10"/>
                <a:gd name="T17" fmla="*/ 5 h 13"/>
                <a:gd name="T18" fmla="*/ 7 w 10"/>
                <a:gd name="T19" fmla="*/ 1 h 13"/>
                <a:gd name="T20" fmla="*/ 4 w 10"/>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3">
                  <a:moveTo>
                    <a:pt x="4" y="0"/>
                  </a:moveTo>
                  <a:cubicBezTo>
                    <a:pt x="3" y="0"/>
                    <a:pt x="4" y="0"/>
                    <a:pt x="2" y="1"/>
                  </a:cubicBezTo>
                  <a:cubicBezTo>
                    <a:pt x="1" y="2"/>
                    <a:pt x="3" y="3"/>
                    <a:pt x="4" y="4"/>
                  </a:cubicBezTo>
                  <a:cubicBezTo>
                    <a:pt x="5" y="6"/>
                    <a:pt x="0" y="7"/>
                    <a:pt x="4" y="9"/>
                  </a:cubicBezTo>
                  <a:cubicBezTo>
                    <a:pt x="5" y="10"/>
                    <a:pt x="3" y="12"/>
                    <a:pt x="5" y="13"/>
                  </a:cubicBezTo>
                  <a:cubicBezTo>
                    <a:pt x="6" y="13"/>
                    <a:pt x="6" y="12"/>
                    <a:pt x="5" y="11"/>
                  </a:cubicBezTo>
                  <a:cubicBezTo>
                    <a:pt x="3" y="5"/>
                    <a:pt x="9" y="10"/>
                    <a:pt x="9" y="8"/>
                  </a:cubicBezTo>
                  <a:cubicBezTo>
                    <a:pt x="9" y="7"/>
                    <a:pt x="7" y="6"/>
                    <a:pt x="8" y="6"/>
                  </a:cubicBezTo>
                  <a:cubicBezTo>
                    <a:pt x="8" y="5"/>
                    <a:pt x="10" y="6"/>
                    <a:pt x="9" y="5"/>
                  </a:cubicBezTo>
                  <a:cubicBezTo>
                    <a:pt x="8" y="4"/>
                    <a:pt x="6" y="3"/>
                    <a:pt x="7" y="1"/>
                  </a:cubicBezTo>
                  <a:cubicBezTo>
                    <a:pt x="7" y="0"/>
                    <a:pt x="5" y="0"/>
                    <a:pt x="4"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49" name="Freeform 443"/>
            <p:cNvSpPr>
              <a:spLocks/>
            </p:cNvSpPr>
            <p:nvPr/>
          </p:nvSpPr>
          <p:spPr bwMode="auto">
            <a:xfrm>
              <a:off x="17212853" y="8399181"/>
              <a:ext cx="57323" cy="73269"/>
            </a:xfrm>
            <a:custGeom>
              <a:avLst/>
              <a:gdLst>
                <a:gd name="T0" fmla="*/ 6 w 6"/>
                <a:gd name="T1" fmla="*/ 5 h 8"/>
                <a:gd name="T2" fmla="*/ 0 w 6"/>
                <a:gd name="T3" fmla="*/ 2 h 8"/>
                <a:gd name="T4" fmla="*/ 3 w 6"/>
                <a:gd name="T5" fmla="*/ 6 h 8"/>
                <a:gd name="T6" fmla="*/ 6 w 6"/>
                <a:gd name="T7" fmla="*/ 5 h 8"/>
                <a:gd name="T8" fmla="*/ 6 w 6"/>
                <a:gd name="T9" fmla="*/ 5 h 8"/>
              </a:gdLst>
              <a:ahLst/>
              <a:cxnLst>
                <a:cxn ang="0">
                  <a:pos x="T0" y="T1"/>
                </a:cxn>
                <a:cxn ang="0">
                  <a:pos x="T2" y="T3"/>
                </a:cxn>
                <a:cxn ang="0">
                  <a:pos x="T4" y="T5"/>
                </a:cxn>
                <a:cxn ang="0">
                  <a:pos x="T6" y="T7"/>
                </a:cxn>
                <a:cxn ang="0">
                  <a:pos x="T8" y="T9"/>
                </a:cxn>
              </a:cxnLst>
              <a:rect l="0" t="0" r="r" b="b"/>
              <a:pathLst>
                <a:path w="6" h="8">
                  <a:moveTo>
                    <a:pt x="6" y="5"/>
                  </a:moveTo>
                  <a:cubicBezTo>
                    <a:pt x="5" y="4"/>
                    <a:pt x="3" y="0"/>
                    <a:pt x="0" y="2"/>
                  </a:cubicBezTo>
                  <a:cubicBezTo>
                    <a:pt x="0" y="2"/>
                    <a:pt x="3" y="5"/>
                    <a:pt x="3" y="6"/>
                  </a:cubicBezTo>
                  <a:cubicBezTo>
                    <a:pt x="3" y="8"/>
                    <a:pt x="6" y="8"/>
                    <a:pt x="6" y="5"/>
                  </a:cubicBezTo>
                  <a:cubicBezTo>
                    <a:pt x="6" y="5"/>
                    <a:pt x="6" y="6"/>
                    <a:pt x="6" y="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50" name="Freeform 444"/>
            <p:cNvSpPr>
              <a:spLocks/>
            </p:cNvSpPr>
            <p:nvPr/>
          </p:nvSpPr>
          <p:spPr bwMode="auto">
            <a:xfrm>
              <a:off x="17279735" y="8472448"/>
              <a:ext cx="82803" cy="95566"/>
            </a:xfrm>
            <a:custGeom>
              <a:avLst/>
              <a:gdLst>
                <a:gd name="T0" fmla="*/ 3 w 9"/>
                <a:gd name="T1" fmla="*/ 2 h 10"/>
                <a:gd name="T2" fmla="*/ 0 w 9"/>
                <a:gd name="T3" fmla="*/ 2 h 10"/>
                <a:gd name="T4" fmla="*/ 2 w 9"/>
                <a:gd name="T5" fmla="*/ 4 h 10"/>
                <a:gd name="T6" fmla="*/ 1 w 9"/>
                <a:gd name="T7" fmla="*/ 9 h 10"/>
                <a:gd name="T8" fmla="*/ 6 w 9"/>
                <a:gd name="T9" fmla="*/ 6 h 10"/>
                <a:gd name="T10" fmla="*/ 3 w 9"/>
                <a:gd name="T11" fmla="*/ 2 h 10"/>
                <a:gd name="T12" fmla="*/ 3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3" y="2"/>
                  </a:moveTo>
                  <a:cubicBezTo>
                    <a:pt x="2" y="1"/>
                    <a:pt x="1" y="1"/>
                    <a:pt x="0" y="2"/>
                  </a:cubicBezTo>
                  <a:cubicBezTo>
                    <a:pt x="0" y="3"/>
                    <a:pt x="2" y="3"/>
                    <a:pt x="2" y="4"/>
                  </a:cubicBezTo>
                  <a:cubicBezTo>
                    <a:pt x="3" y="5"/>
                    <a:pt x="0" y="8"/>
                    <a:pt x="1" y="9"/>
                  </a:cubicBezTo>
                  <a:cubicBezTo>
                    <a:pt x="1" y="10"/>
                    <a:pt x="5" y="6"/>
                    <a:pt x="6" y="6"/>
                  </a:cubicBezTo>
                  <a:cubicBezTo>
                    <a:pt x="9" y="6"/>
                    <a:pt x="3" y="2"/>
                    <a:pt x="3" y="2"/>
                  </a:cubicBezTo>
                  <a:cubicBezTo>
                    <a:pt x="1" y="0"/>
                    <a:pt x="3" y="2"/>
                    <a:pt x="3"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51" name="Freeform 445"/>
            <p:cNvSpPr>
              <a:spLocks/>
            </p:cNvSpPr>
            <p:nvPr/>
          </p:nvSpPr>
          <p:spPr bwMode="auto">
            <a:xfrm>
              <a:off x="17298842" y="8529785"/>
              <a:ext cx="63694" cy="101937"/>
            </a:xfrm>
            <a:custGeom>
              <a:avLst/>
              <a:gdLst>
                <a:gd name="T0" fmla="*/ 6 w 7"/>
                <a:gd name="T1" fmla="*/ 1 h 11"/>
                <a:gd name="T2" fmla="*/ 3 w 7"/>
                <a:gd name="T3" fmla="*/ 5 h 11"/>
                <a:gd name="T4" fmla="*/ 3 w 7"/>
                <a:gd name="T5" fmla="*/ 9 h 11"/>
                <a:gd name="T6" fmla="*/ 5 w 7"/>
                <a:gd name="T7" fmla="*/ 6 h 11"/>
                <a:gd name="T8" fmla="*/ 6 w 7"/>
                <a:gd name="T9" fmla="*/ 1 h 11"/>
                <a:gd name="T10" fmla="*/ 6 w 7"/>
                <a:gd name="T11" fmla="*/ 1 h 11"/>
              </a:gdLst>
              <a:ahLst/>
              <a:cxnLst>
                <a:cxn ang="0">
                  <a:pos x="T0" y="T1"/>
                </a:cxn>
                <a:cxn ang="0">
                  <a:pos x="T2" y="T3"/>
                </a:cxn>
                <a:cxn ang="0">
                  <a:pos x="T4" y="T5"/>
                </a:cxn>
                <a:cxn ang="0">
                  <a:pos x="T6" y="T7"/>
                </a:cxn>
                <a:cxn ang="0">
                  <a:pos x="T8" y="T9"/>
                </a:cxn>
                <a:cxn ang="0">
                  <a:pos x="T10" y="T11"/>
                </a:cxn>
              </a:cxnLst>
              <a:rect l="0" t="0" r="r" b="b"/>
              <a:pathLst>
                <a:path w="7" h="11">
                  <a:moveTo>
                    <a:pt x="6" y="1"/>
                  </a:moveTo>
                  <a:cubicBezTo>
                    <a:pt x="3" y="1"/>
                    <a:pt x="4" y="4"/>
                    <a:pt x="3" y="5"/>
                  </a:cubicBezTo>
                  <a:cubicBezTo>
                    <a:pt x="0" y="7"/>
                    <a:pt x="1" y="7"/>
                    <a:pt x="3" y="9"/>
                  </a:cubicBezTo>
                  <a:cubicBezTo>
                    <a:pt x="6" y="11"/>
                    <a:pt x="4" y="8"/>
                    <a:pt x="5" y="6"/>
                  </a:cubicBezTo>
                  <a:cubicBezTo>
                    <a:pt x="5" y="6"/>
                    <a:pt x="7" y="0"/>
                    <a:pt x="6" y="1"/>
                  </a:cubicBezTo>
                  <a:cubicBezTo>
                    <a:pt x="5" y="1"/>
                    <a:pt x="6" y="0"/>
                    <a:pt x="6"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52" name="Freeform 446"/>
            <p:cNvSpPr>
              <a:spLocks/>
            </p:cNvSpPr>
            <p:nvPr/>
          </p:nvSpPr>
          <p:spPr bwMode="auto">
            <a:xfrm>
              <a:off x="17352979" y="8520230"/>
              <a:ext cx="38217" cy="73269"/>
            </a:xfrm>
            <a:custGeom>
              <a:avLst/>
              <a:gdLst>
                <a:gd name="T0" fmla="*/ 3 w 4"/>
                <a:gd name="T1" fmla="*/ 1 h 8"/>
                <a:gd name="T2" fmla="*/ 0 w 4"/>
                <a:gd name="T3" fmla="*/ 8 h 8"/>
                <a:gd name="T4" fmla="*/ 3 w 4"/>
                <a:gd name="T5" fmla="*/ 5 h 8"/>
                <a:gd name="T6" fmla="*/ 3 w 4"/>
                <a:gd name="T7" fmla="*/ 1 h 8"/>
                <a:gd name="T8" fmla="*/ 3 w 4"/>
                <a:gd name="T9" fmla="*/ 1 h 8"/>
              </a:gdLst>
              <a:ahLst/>
              <a:cxnLst>
                <a:cxn ang="0">
                  <a:pos x="T0" y="T1"/>
                </a:cxn>
                <a:cxn ang="0">
                  <a:pos x="T2" y="T3"/>
                </a:cxn>
                <a:cxn ang="0">
                  <a:pos x="T4" y="T5"/>
                </a:cxn>
                <a:cxn ang="0">
                  <a:pos x="T6" y="T7"/>
                </a:cxn>
                <a:cxn ang="0">
                  <a:pos x="T8" y="T9"/>
                </a:cxn>
              </a:cxnLst>
              <a:rect l="0" t="0" r="r" b="b"/>
              <a:pathLst>
                <a:path w="4" h="8">
                  <a:moveTo>
                    <a:pt x="3" y="1"/>
                  </a:moveTo>
                  <a:cubicBezTo>
                    <a:pt x="2" y="1"/>
                    <a:pt x="0" y="7"/>
                    <a:pt x="0" y="8"/>
                  </a:cubicBezTo>
                  <a:cubicBezTo>
                    <a:pt x="0" y="8"/>
                    <a:pt x="2" y="6"/>
                    <a:pt x="3" y="5"/>
                  </a:cubicBezTo>
                  <a:cubicBezTo>
                    <a:pt x="3" y="5"/>
                    <a:pt x="4" y="0"/>
                    <a:pt x="3" y="1"/>
                  </a:cubicBezTo>
                  <a:cubicBezTo>
                    <a:pt x="2" y="1"/>
                    <a:pt x="3" y="1"/>
                    <a:pt x="3"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53" name="Freeform 447"/>
            <p:cNvSpPr>
              <a:spLocks/>
            </p:cNvSpPr>
            <p:nvPr/>
          </p:nvSpPr>
          <p:spPr bwMode="auto">
            <a:xfrm>
              <a:off x="17372089" y="8568014"/>
              <a:ext cx="57323" cy="35042"/>
            </a:xfrm>
            <a:custGeom>
              <a:avLst/>
              <a:gdLst>
                <a:gd name="T0" fmla="*/ 1 w 6"/>
                <a:gd name="T1" fmla="*/ 1 h 4"/>
                <a:gd name="T2" fmla="*/ 3 w 6"/>
                <a:gd name="T3" fmla="*/ 3 h 4"/>
                <a:gd name="T4" fmla="*/ 1 w 6"/>
                <a:gd name="T5" fmla="*/ 1 h 4"/>
                <a:gd name="T6" fmla="*/ 1 w 6"/>
                <a:gd name="T7" fmla="*/ 1 h 4"/>
              </a:gdLst>
              <a:ahLst/>
              <a:cxnLst>
                <a:cxn ang="0">
                  <a:pos x="T0" y="T1"/>
                </a:cxn>
                <a:cxn ang="0">
                  <a:pos x="T2" y="T3"/>
                </a:cxn>
                <a:cxn ang="0">
                  <a:pos x="T4" y="T5"/>
                </a:cxn>
                <a:cxn ang="0">
                  <a:pos x="T6" y="T7"/>
                </a:cxn>
              </a:cxnLst>
              <a:rect l="0" t="0" r="r" b="b"/>
              <a:pathLst>
                <a:path w="6" h="4">
                  <a:moveTo>
                    <a:pt x="1" y="1"/>
                  </a:moveTo>
                  <a:cubicBezTo>
                    <a:pt x="0" y="3"/>
                    <a:pt x="1" y="4"/>
                    <a:pt x="3" y="3"/>
                  </a:cubicBezTo>
                  <a:cubicBezTo>
                    <a:pt x="6" y="3"/>
                    <a:pt x="2" y="0"/>
                    <a:pt x="1" y="1"/>
                  </a:cubicBezTo>
                  <a:cubicBezTo>
                    <a:pt x="1" y="2"/>
                    <a:pt x="2" y="1"/>
                    <a:pt x="1"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54" name="Freeform 448"/>
            <p:cNvSpPr>
              <a:spLocks/>
            </p:cNvSpPr>
            <p:nvPr/>
          </p:nvSpPr>
          <p:spPr bwMode="auto">
            <a:xfrm>
              <a:off x="17372089" y="8593499"/>
              <a:ext cx="130573" cy="197507"/>
            </a:xfrm>
            <a:custGeom>
              <a:avLst/>
              <a:gdLst>
                <a:gd name="T0" fmla="*/ 10 w 14"/>
                <a:gd name="T1" fmla="*/ 0 h 21"/>
                <a:gd name="T2" fmla="*/ 9 w 14"/>
                <a:gd name="T3" fmla="*/ 2 h 21"/>
                <a:gd name="T4" fmla="*/ 7 w 14"/>
                <a:gd name="T5" fmla="*/ 4 h 21"/>
                <a:gd name="T6" fmla="*/ 3 w 14"/>
                <a:gd name="T7" fmla="*/ 6 h 21"/>
                <a:gd name="T8" fmla="*/ 2 w 14"/>
                <a:gd name="T9" fmla="*/ 11 h 21"/>
                <a:gd name="T10" fmla="*/ 2 w 14"/>
                <a:gd name="T11" fmla="*/ 14 h 21"/>
                <a:gd name="T12" fmla="*/ 3 w 14"/>
                <a:gd name="T13" fmla="*/ 18 h 21"/>
                <a:gd name="T14" fmla="*/ 8 w 14"/>
                <a:gd name="T15" fmla="*/ 19 h 21"/>
                <a:gd name="T16" fmla="*/ 8 w 14"/>
                <a:gd name="T17" fmla="*/ 16 h 21"/>
                <a:gd name="T18" fmla="*/ 10 w 14"/>
                <a:gd name="T19" fmla="*/ 12 h 21"/>
                <a:gd name="T20" fmla="*/ 12 w 14"/>
                <a:gd name="T21" fmla="*/ 17 h 21"/>
                <a:gd name="T22" fmla="*/ 13 w 14"/>
                <a:gd name="T23" fmla="*/ 14 h 21"/>
                <a:gd name="T24" fmla="*/ 13 w 14"/>
                <a:gd name="T25" fmla="*/ 10 h 21"/>
                <a:gd name="T26" fmla="*/ 10 w 14"/>
                <a:gd name="T27" fmla="*/ 0 h 21"/>
                <a:gd name="T28" fmla="*/ 10 w 14"/>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1">
                  <a:moveTo>
                    <a:pt x="10" y="0"/>
                  </a:moveTo>
                  <a:cubicBezTo>
                    <a:pt x="9" y="0"/>
                    <a:pt x="9" y="1"/>
                    <a:pt x="9" y="2"/>
                  </a:cubicBezTo>
                  <a:cubicBezTo>
                    <a:pt x="9" y="3"/>
                    <a:pt x="9" y="3"/>
                    <a:pt x="7" y="4"/>
                  </a:cubicBezTo>
                  <a:cubicBezTo>
                    <a:pt x="6" y="4"/>
                    <a:pt x="4" y="6"/>
                    <a:pt x="3" y="6"/>
                  </a:cubicBezTo>
                  <a:cubicBezTo>
                    <a:pt x="1" y="9"/>
                    <a:pt x="0" y="9"/>
                    <a:pt x="2" y="11"/>
                  </a:cubicBezTo>
                  <a:cubicBezTo>
                    <a:pt x="3" y="12"/>
                    <a:pt x="2" y="13"/>
                    <a:pt x="2" y="14"/>
                  </a:cubicBezTo>
                  <a:cubicBezTo>
                    <a:pt x="1" y="16"/>
                    <a:pt x="2" y="17"/>
                    <a:pt x="3" y="18"/>
                  </a:cubicBezTo>
                  <a:cubicBezTo>
                    <a:pt x="5" y="19"/>
                    <a:pt x="7" y="19"/>
                    <a:pt x="8" y="19"/>
                  </a:cubicBezTo>
                  <a:cubicBezTo>
                    <a:pt x="11" y="21"/>
                    <a:pt x="9" y="18"/>
                    <a:pt x="8" y="16"/>
                  </a:cubicBezTo>
                  <a:cubicBezTo>
                    <a:pt x="8" y="16"/>
                    <a:pt x="8" y="12"/>
                    <a:pt x="10" y="12"/>
                  </a:cubicBezTo>
                  <a:cubicBezTo>
                    <a:pt x="11" y="12"/>
                    <a:pt x="11" y="17"/>
                    <a:pt x="12" y="17"/>
                  </a:cubicBezTo>
                  <a:cubicBezTo>
                    <a:pt x="12" y="17"/>
                    <a:pt x="13" y="14"/>
                    <a:pt x="13" y="14"/>
                  </a:cubicBezTo>
                  <a:cubicBezTo>
                    <a:pt x="14" y="12"/>
                    <a:pt x="14" y="11"/>
                    <a:pt x="13" y="10"/>
                  </a:cubicBezTo>
                  <a:cubicBezTo>
                    <a:pt x="13" y="7"/>
                    <a:pt x="13" y="1"/>
                    <a:pt x="10" y="0"/>
                  </a:cubicBezTo>
                  <a:cubicBezTo>
                    <a:pt x="9" y="0"/>
                    <a:pt x="10" y="1"/>
                    <a:pt x="10"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55" name="Freeform 449"/>
            <p:cNvSpPr>
              <a:spLocks/>
            </p:cNvSpPr>
            <p:nvPr/>
          </p:nvSpPr>
          <p:spPr bwMode="auto">
            <a:xfrm>
              <a:off x="17289287" y="8631726"/>
              <a:ext cx="111464" cy="95566"/>
            </a:xfrm>
            <a:custGeom>
              <a:avLst/>
              <a:gdLst>
                <a:gd name="T0" fmla="*/ 8 w 12"/>
                <a:gd name="T1" fmla="*/ 1 h 10"/>
                <a:gd name="T2" fmla="*/ 2 w 12"/>
                <a:gd name="T3" fmla="*/ 4 h 10"/>
                <a:gd name="T4" fmla="*/ 0 w 12"/>
                <a:gd name="T5" fmla="*/ 10 h 10"/>
                <a:gd name="T6" fmla="*/ 2 w 12"/>
                <a:gd name="T7" fmla="*/ 6 h 10"/>
                <a:gd name="T8" fmla="*/ 4 w 12"/>
                <a:gd name="T9" fmla="*/ 6 h 10"/>
                <a:gd name="T10" fmla="*/ 6 w 12"/>
                <a:gd name="T11" fmla="*/ 7 h 10"/>
                <a:gd name="T12" fmla="*/ 8 w 12"/>
                <a:gd name="T13" fmla="*/ 7 h 10"/>
                <a:gd name="T14" fmla="*/ 8 w 12"/>
                <a:gd name="T15" fmla="*/ 5 h 10"/>
                <a:gd name="T16" fmla="*/ 8 w 12"/>
                <a:gd name="T17" fmla="*/ 1 h 10"/>
                <a:gd name="T18" fmla="*/ 8 w 12"/>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8" y="1"/>
                  </a:moveTo>
                  <a:cubicBezTo>
                    <a:pt x="6" y="0"/>
                    <a:pt x="5" y="4"/>
                    <a:pt x="2" y="4"/>
                  </a:cubicBezTo>
                  <a:cubicBezTo>
                    <a:pt x="0" y="5"/>
                    <a:pt x="0" y="9"/>
                    <a:pt x="0" y="10"/>
                  </a:cubicBezTo>
                  <a:cubicBezTo>
                    <a:pt x="1" y="9"/>
                    <a:pt x="1" y="7"/>
                    <a:pt x="2" y="6"/>
                  </a:cubicBezTo>
                  <a:cubicBezTo>
                    <a:pt x="2" y="6"/>
                    <a:pt x="4" y="5"/>
                    <a:pt x="4" y="6"/>
                  </a:cubicBezTo>
                  <a:cubicBezTo>
                    <a:pt x="4" y="7"/>
                    <a:pt x="6" y="7"/>
                    <a:pt x="6" y="7"/>
                  </a:cubicBezTo>
                  <a:cubicBezTo>
                    <a:pt x="7" y="7"/>
                    <a:pt x="7" y="8"/>
                    <a:pt x="8" y="7"/>
                  </a:cubicBezTo>
                  <a:cubicBezTo>
                    <a:pt x="8" y="7"/>
                    <a:pt x="8" y="5"/>
                    <a:pt x="8" y="5"/>
                  </a:cubicBezTo>
                  <a:cubicBezTo>
                    <a:pt x="9" y="3"/>
                    <a:pt x="11" y="2"/>
                    <a:pt x="8" y="1"/>
                  </a:cubicBezTo>
                  <a:cubicBezTo>
                    <a:pt x="7" y="1"/>
                    <a:pt x="12" y="3"/>
                    <a:pt x="8"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56" name="Freeform 450"/>
            <p:cNvSpPr>
              <a:spLocks/>
            </p:cNvSpPr>
            <p:nvPr/>
          </p:nvSpPr>
          <p:spPr bwMode="auto">
            <a:xfrm>
              <a:off x="17063174" y="8539344"/>
              <a:ext cx="111464" cy="111494"/>
            </a:xfrm>
            <a:custGeom>
              <a:avLst/>
              <a:gdLst>
                <a:gd name="T0" fmla="*/ 11 w 12"/>
                <a:gd name="T1" fmla="*/ 0 h 12"/>
                <a:gd name="T2" fmla="*/ 6 w 12"/>
                <a:gd name="T3" fmla="*/ 6 h 12"/>
                <a:gd name="T4" fmla="*/ 0 w 12"/>
                <a:gd name="T5" fmla="*/ 12 h 12"/>
                <a:gd name="T6" fmla="*/ 4 w 12"/>
                <a:gd name="T7" fmla="*/ 10 h 12"/>
                <a:gd name="T8" fmla="*/ 8 w 12"/>
                <a:gd name="T9" fmla="*/ 7 h 12"/>
                <a:gd name="T10" fmla="*/ 10 w 12"/>
                <a:gd name="T11" fmla="*/ 3 h 12"/>
                <a:gd name="T12" fmla="*/ 11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1" y="0"/>
                  </a:moveTo>
                  <a:cubicBezTo>
                    <a:pt x="9" y="1"/>
                    <a:pt x="7" y="4"/>
                    <a:pt x="6" y="6"/>
                  </a:cubicBezTo>
                  <a:cubicBezTo>
                    <a:pt x="5" y="7"/>
                    <a:pt x="0" y="10"/>
                    <a:pt x="0" y="12"/>
                  </a:cubicBezTo>
                  <a:cubicBezTo>
                    <a:pt x="0" y="12"/>
                    <a:pt x="3" y="11"/>
                    <a:pt x="4" y="10"/>
                  </a:cubicBezTo>
                  <a:cubicBezTo>
                    <a:pt x="5" y="10"/>
                    <a:pt x="7" y="8"/>
                    <a:pt x="8" y="7"/>
                  </a:cubicBezTo>
                  <a:cubicBezTo>
                    <a:pt x="8" y="5"/>
                    <a:pt x="9" y="4"/>
                    <a:pt x="10" y="3"/>
                  </a:cubicBezTo>
                  <a:cubicBezTo>
                    <a:pt x="11" y="3"/>
                    <a:pt x="12" y="0"/>
                    <a:pt x="11"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57" name="Freeform 451"/>
            <p:cNvSpPr>
              <a:spLocks/>
            </p:cNvSpPr>
            <p:nvPr/>
          </p:nvSpPr>
          <p:spPr bwMode="auto">
            <a:xfrm>
              <a:off x="17391199" y="8399181"/>
              <a:ext cx="19108" cy="9555"/>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0"/>
                    <a:pt x="1" y="0"/>
                  </a:cubicBezTo>
                  <a:cubicBezTo>
                    <a:pt x="0" y="0"/>
                    <a:pt x="0" y="1"/>
                    <a:pt x="0"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58" name="Freeform 452"/>
            <p:cNvSpPr>
              <a:spLocks/>
            </p:cNvSpPr>
            <p:nvPr/>
          </p:nvSpPr>
          <p:spPr bwMode="auto">
            <a:xfrm>
              <a:off x="16037698" y="8781447"/>
              <a:ext cx="522291" cy="544730"/>
            </a:xfrm>
            <a:custGeom>
              <a:avLst/>
              <a:gdLst>
                <a:gd name="T0" fmla="*/ 12 w 56"/>
                <a:gd name="T1" fmla="*/ 3 h 58"/>
                <a:gd name="T2" fmla="*/ 4 w 56"/>
                <a:gd name="T3" fmla="*/ 2 h 58"/>
                <a:gd name="T4" fmla="*/ 2 w 56"/>
                <a:gd name="T5" fmla="*/ 3 h 58"/>
                <a:gd name="T6" fmla="*/ 6 w 56"/>
                <a:gd name="T7" fmla="*/ 9 h 58"/>
                <a:gd name="T8" fmla="*/ 11 w 56"/>
                <a:gd name="T9" fmla="*/ 13 h 58"/>
                <a:gd name="T10" fmla="*/ 13 w 56"/>
                <a:gd name="T11" fmla="*/ 17 h 58"/>
                <a:gd name="T12" fmla="*/ 17 w 56"/>
                <a:gd name="T13" fmla="*/ 19 h 58"/>
                <a:gd name="T14" fmla="*/ 20 w 56"/>
                <a:gd name="T15" fmla="*/ 26 h 58"/>
                <a:gd name="T16" fmla="*/ 22 w 56"/>
                <a:gd name="T17" fmla="*/ 28 h 58"/>
                <a:gd name="T18" fmla="*/ 26 w 56"/>
                <a:gd name="T19" fmla="*/ 33 h 58"/>
                <a:gd name="T20" fmla="*/ 30 w 56"/>
                <a:gd name="T21" fmla="*/ 42 h 58"/>
                <a:gd name="T22" fmla="*/ 41 w 56"/>
                <a:gd name="T23" fmla="*/ 52 h 58"/>
                <a:gd name="T24" fmla="*/ 46 w 56"/>
                <a:gd name="T25" fmla="*/ 57 h 58"/>
                <a:gd name="T26" fmla="*/ 54 w 56"/>
                <a:gd name="T27" fmla="*/ 57 h 58"/>
                <a:gd name="T28" fmla="*/ 54 w 56"/>
                <a:gd name="T29" fmla="*/ 46 h 58"/>
                <a:gd name="T30" fmla="*/ 55 w 56"/>
                <a:gd name="T31" fmla="*/ 44 h 58"/>
                <a:gd name="T32" fmla="*/ 52 w 56"/>
                <a:gd name="T33" fmla="*/ 41 h 58"/>
                <a:gd name="T34" fmla="*/ 50 w 56"/>
                <a:gd name="T35" fmla="*/ 40 h 58"/>
                <a:gd name="T36" fmla="*/ 48 w 56"/>
                <a:gd name="T37" fmla="*/ 42 h 58"/>
                <a:gd name="T38" fmla="*/ 48 w 56"/>
                <a:gd name="T39" fmla="*/ 38 h 58"/>
                <a:gd name="T40" fmla="*/ 47 w 56"/>
                <a:gd name="T41" fmla="*/ 36 h 58"/>
                <a:gd name="T42" fmla="*/ 44 w 56"/>
                <a:gd name="T43" fmla="*/ 34 h 58"/>
                <a:gd name="T44" fmla="*/ 42 w 56"/>
                <a:gd name="T45" fmla="*/ 30 h 58"/>
                <a:gd name="T46" fmla="*/ 42 w 56"/>
                <a:gd name="T47" fmla="*/ 29 h 58"/>
                <a:gd name="T48" fmla="*/ 43 w 56"/>
                <a:gd name="T49" fmla="*/ 28 h 58"/>
                <a:gd name="T50" fmla="*/ 38 w 56"/>
                <a:gd name="T51" fmla="*/ 27 h 58"/>
                <a:gd name="T52" fmla="*/ 38 w 56"/>
                <a:gd name="T53" fmla="*/ 25 h 58"/>
                <a:gd name="T54" fmla="*/ 36 w 56"/>
                <a:gd name="T55" fmla="*/ 24 h 58"/>
                <a:gd name="T56" fmla="*/ 37 w 56"/>
                <a:gd name="T57" fmla="*/ 23 h 58"/>
                <a:gd name="T58" fmla="*/ 35 w 56"/>
                <a:gd name="T59" fmla="*/ 22 h 58"/>
                <a:gd name="T60" fmla="*/ 34 w 56"/>
                <a:gd name="T61" fmla="*/ 21 h 58"/>
                <a:gd name="T62" fmla="*/ 31 w 56"/>
                <a:gd name="T63" fmla="*/ 19 h 58"/>
                <a:gd name="T64" fmla="*/ 30 w 56"/>
                <a:gd name="T65" fmla="*/ 19 h 58"/>
                <a:gd name="T66" fmla="*/ 25 w 56"/>
                <a:gd name="T67" fmla="*/ 16 h 58"/>
                <a:gd name="T68" fmla="*/ 21 w 56"/>
                <a:gd name="T69" fmla="*/ 11 h 58"/>
                <a:gd name="T70" fmla="*/ 16 w 56"/>
                <a:gd name="T71" fmla="*/ 7 h 58"/>
                <a:gd name="T72" fmla="*/ 12 w 56"/>
                <a:gd name="T73"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8">
                  <a:moveTo>
                    <a:pt x="12" y="3"/>
                  </a:moveTo>
                  <a:cubicBezTo>
                    <a:pt x="9" y="3"/>
                    <a:pt x="7" y="3"/>
                    <a:pt x="4" y="2"/>
                  </a:cubicBezTo>
                  <a:cubicBezTo>
                    <a:pt x="2" y="1"/>
                    <a:pt x="0" y="0"/>
                    <a:pt x="2" y="3"/>
                  </a:cubicBezTo>
                  <a:cubicBezTo>
                    <a:pt x="3" y="5"/>
                    <a:pt x="4" y="8"/>
                    <a:pt x="6" y="9"/>
                  </a:cubicBezTo>
                  <a:cubicBezTo>
                    <a:pt x="8" y="10"/>
                    <a:pt x="10" y="11"/>
                    <a:pt x="11" y="13"/>
                  </a:cubicBezTo>
                  <a:cubicBezTo>
                    <a:pt x="12" y="14"/>
                    <a:pt x="12" y="16"/>
                    <a:pt x="13" y="17"/>
                  </a:cubicBezTo>
                  <a:cubicBezTo>
                    <a:pt x="15" y="18"/>
                    <a:pt x="16" y="18"/>
                    <a:pt x="17" y="19"/>
                  </a:cubicBezTo>
                  <a:cubicBezTo>
                    <a:pt x="19" y="21"/>
                    <a:pt x="19" y="24"/>
                    <a:pt x="20" y="26"/>
                  </a:cubicBezTo>
                  <a:cubicBezTo>
                    <a:pt x="21" y="27"/>
                    <a:pt x="22" y="28"/>
                    <a:pt x="22" y="28"/>
                  </a:cubicBezTo>
                  <a:cubicBezTo>
                    <a:pt x="24" y="30"/>
                    <a:pt x="25" y="31"/>
                    <a:pt x="26" y="33"/>
                  </a:cubicBezTo>
                  <a:cubicBezTo>
                    <a:pt x="28" y="36"/>
                    <a:pt x="28" y="39"/>
                    <a:pt x="30" y="42"/>
                  </a:cubicBezTo>
                  <a:cubicBezTo>
                    <a:pt x="34" y="45"/>
                    <a:pt x="37" y="49"/>
                    <a:pt x="41" y="52"/>
                  </a:cubicBezTo>
                  <a:cubicBezTo>
                    <a:pt x="43" y="54"/>
                    <a:pt x="44" y="55"/>
                    <a:pt x="46" y="57"/>
                  </a:cubicBezTo>
                  <a:cubicBezTo>
                    <a:pt x="47" y="57"/>
                    <a:pt x="53" y="58"/>
                    <a:pt x="54" y="57"/>
                  </a:cubicBezTo>
                  <a:cubicBezTo>
                    <a:pt x="55" y="56"/>
                    <a:pt x="53" y="48"/>
                    <a:pt x="54" y="46"/>
                  </a:cubicBezTo>
                  <a:cubicBezTo>
                    <a:pt x="54" y="45"/>
                    <a:pt x="56" y="45"/>
                    <a:pt x="55" y="44"/>
                  </a:cubicBezTo>
                  <a:cubicBezTo>
                    <a:pt x="54" y="43"/>
                    <a:pt x="53" y="42"/>
                    <a:pt x="52" y="41"/>
                  </a:cubicBezTo>
                  <a:cubicBezTo>
                    <a:pt x="52" y="41"/>
                    <a:pt x="51" y="40"/>
                    <a:pt x="50" y="40"/>
                  </a:cubicBezTo>
                  <a:cubicBezTo>
                    <a:pt x="49" y="40"/>
                    <a:pt x="49" y="42"/>
                    <a:pt x="48" y="42"/>
                  </a:cubicBezTo>
                  <a:cubicBezTo>
                    <a:pt x="49" y="42"/>
                    <a:pt x="48" y="38"/>
                    <a:pt x="48" y="38"/>
                  </a:cubicBezTo>
                  <a:cubicBezTo>
                    <a:pt x="47" y="37"/>
                    <a:pt x="47" y="37"/>
                    <a:pt x="47" y="36"/>
                  </a:cubicBezTo>
                  <a:cubicBezTo>
                    <a:pt x="47" y="35"/>
                    <a:pt x="45" y="34"/>
                    <a:pt x="44" y="34"/>
                  </a:cubicBezTo>
                  <a:cubicBezTo>
                    <a:pt x="43" y="33"/>
                    <a:pt x="41" y="32"/>
                    <a:pt x="42" y="30"/>
                  </a:cubicBezTo>
                  <a:cubicBezTo>
                    <a:pt x="42" y="30"/>
                    <a:pt x="41" y="29"/>
                    <a:pt x="42" y="29"/>
                  </a:cubicBezTo>
                  <a:cubicBezTo>
                    <a:pt x="42" y="28"/>
                    <a:pt x="43" y="29"/>
                    <a:pt x="43" y="28"/>
                  </a:cubicBezTo>
                  <a:cubicBezTo>
                    <a:pt x="44" y="26"/>
                    <a:pt x="38" y="26"/>
                    <a:pt x="38" y="27"/>
                  </a:cubicBezTo>
                  <a:cubicBezTo>
                    <a:pt x="38" y="26"/>
                    <a:pt x="42" y="25"/>
                    <a:pt x="38" y="25"/>
                  </a:cubicBezTo>
                  <a:cubicBezTo>
                    <a:pt x="37" y="25"/>
                    <a:pt x="36" y="24"/>
                    <a:pt x="36" y="24"/>
                  </a:cubicBezTo>
                  <a:cubicBezTo>
                    <a:pt x="36" y="23"/>
                    <a:pt x="37" y="23"/>
                    <a:pt x="37" y="23"/>
                  </a:cubicBezTo>
                  <a:cubicBezTo>
                    <a:pt x="37" y="22"/>
                    <a:pt x="35" y="22"/>
                    <a:pt x="35" y="22"/>
                  </a:cubicBezTo>
                  <a:cubicBezTo>
                    <a:pt x="35" y="22"/>
                    <a:pt x="36" y="21"/>
                    <a:pt x="34" y="21"/>
                  </a:cubicBezTo>
                  <a:cubicBezTo>
                    <a:pt x="33" y="20"/>
                    <a:pt x="32" y="20"/>
                    <a:pt x="31" y="19"/>
                  </a:cubicBezTo>
                  <a:cubicBezTo>
                    <a:pt x="28" y="15"/>
                    <a:pt x="30" y="19"/>
                    <a:pt x="30" y="19"/>
                  </a:cubicBezTo>
                  <a:cubicBezTo>
                    <a:pt x="29" y="19"/>
                    <a:pt x="26" y="16"/>
                    <a:pt x="25" y="16"/>
                  </a:cubicBezTo>
                  <a:cubicBezTo>
                    <a:pt x="24" y="14"/>
                    <a:pt x="23" y="12"/>
                    <a:pt x="21" y="11"/>
                  </a:cubicBezTo>
                  <a:cubicBezTo>
                    <a:pt x="19" y="10"/>
                    <a:pt x="18" y="9"/>
                    <a:pt x="16" y="7"/>
                  </a:cubicBezTo>
                  <a:cubicBezTo>
                    <a:pt x="15" y="6"/>
                    <a:pt x="14" y="3"/>
                    <a:pt x="12"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59" name="Freeform 453"/>
            <p:cNvSpPr>
              <a:spLocks/>
            </p:cNvSpPr>
            <p:nvPr/>
          </p:nvSpPr>
          <p:spPr bwMode="auto">
            <a:xfrm>
              <a:off x="16130054" y="8978954"/>
              <a:ext cx="47770" cy="47786"/>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60" name="Freeform 454"/>
            <p:cNvSpPr>
              <a:spLocks/>
            </p:cNvSpPr>
            <p:nvPr/>
          </p:nvSpPr>
          <p:spPr bwMode="auto">
            <a:xfrm>
              <a:off x="16196936" y="9090448"/>
              <a:ext cx="44586" cy="47786"/>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61" name="Freeform 455"/>
            <p:cNvSpPr>
              <a:spLocks/>
            </p:cNvSpPr>
            <p:nvPr/>
          </p:nvSpPr>
          <p:spPr bwMode="auto">
            <a:xfrm>
              <a:off x="16512221" y="9119115"/>
              <a:ext cx="66879" cy="66896"/>
            </a:xfrm>
            <a:custGeom>
              <a:avLst/>
              <a:gdLst>
                <a:gd name="T0" fmla="*/ 7 w 7"/>
                <a:gd name="T1" fmla="*/ 7 h 7"/>
                <a:gd name="T2" fmla="*/ 5 w 7"/>
                <a:gd name="T3" fmla="*/ 3 h 7"/>
                <a:gd name="T4" fmla="*/ 0 w 7"/>
                <a:gd name="T5" fmla="*/ 1 h 7"/>
                <a:gd name="T6" fmla="*/ 1 w 7"/>
                <a:gd name="T7" fmla="*/ 3 h 7"/>
                <a:gd name="T8" fmla="*/ 3 w 7"/>
                <a:gd name="T9" fmla="*/ 5 h 7"/>
                <a:gd name="T10" fmla="*/ 7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7" y="7"/>
                  </a:moveTo>
                  <a:cubicBezTo>
                    <a:pt x="7" y="5"/>
                    <a:pt x="5" y="5"/>
                    <a:pt x="5" y="3"/>
                  </a:cubicBezTo>
                  <a:cubicBezTo>
                    <a:pt x="5" y="1"/>
                    <a:pt x="2" y="0"/>
                    <a:pt x="0" y="1"/>
                  </a:cubicBezTo>
                  <a:cubicBezTo>
                    <a:pt x="0" y="2"/>
                    <a:pt x="0" y="3"/>
                    <a:pt x="1" y="3"/>
                  </a:cubicBezTo>
                  <a:cubicBezTo>
                    <a:pt x="3" y="3"/>
                    <a:pt x="2" y="4"/>
                    <a:pt x="3" y="5"/>
                  </a:cubicBezTo>
                  <a:cubicBezTo>
                    <a:pt x="3" y="6"/>
                    <a:pt x="7" y="7"/>
                    <a:pt x="7" y="7"/>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62" name="Freeform 456"/>
            <p:cNvSpPr>
              <a:spLocks/>
            </p:cNvSpPr>
            <p:nvPr/>
          </p:nvSpPr>
          <p:spPr bwMode="auto">
            <a:xfrm>
              <a:off x="16617316" y="9166901"/>
              <a:ext cx="35032" cy="35042"/>
            </a:xfrm>
            <a:custGeom>
              <a:avLst/>
              <a:gdLst>
                <a:gd name="T0" fmla="*/ 2 w 4"/>
                <a:gd name="T1" fmla="*/ 3 h 4"/>
                <a:gd name="T2" fmla="*/ 2 w 4"/>
                <a:gd name="T3" fmla="*/ 0 h 4"/>
                <a:gd name="T4" fmla="*/ 2 w 4"/>
                <a:gd name="T5" fmla="*/ 3 h 4"/>
                <a:gd name="T6" fmla="*/ 2 w 4"/>
                <a:gd name="T7" fmla="*/ 3 h 4"/>
              </a:gdLst>
              <a:ahLst/>
              <a:cxnLst>
                <a:cxn ang="0">
                  <a:pos x="T0" y="T1"/>
                </a:cxn>
                <a:cxn ang="0">
                  <a:pos x="T2" y="T3"/>
                </a:cxn>
                <a:cxn ang="0">
                  <a:pos x="T4" y="T5"/>
                </a:cxn>
                <a:cxn ang="0">
                  <a:pos x="T6" y="T7"/>
                </a:cxn>
              </a:cxnLst>
              <a:rect l="0" t="0" r="r" b="b"/>
              <a:pathLst>
                <a:path w="4" h="4">
                  <a:moveTo>
                    <a:pt x="2" y="3"/>
                  </a:moveTo>
                  <a:cubicBezTo>
                    <a:pt x="0" y="4"/>
                    <a:pt x="0" y="1"/>
                    <a:pt x="2" y="0"/>
                  </a:cubicBezTo>
                  <a:cubicBezTo>
                    <a:pt x="4" y="0"/>
                    <a:pt x="4" y="3"/>
                    <a:pt x="2" y="3"/>
                  </a:cubicBezTo>
                  <a:cubicBezTo>
                    <a:pt x="1" y="4"/>
                    <a:pt x="3" y="3"/>
                    <a:pt x="2"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63" name="Freeform 457"/>
            <p:cNvSpPr>
              <a:spLocks/>
            </p:cNvSpPr>
            <p:nvPr/>
          </p:nvSpPr>
          <p:spPr bwMode="auto">
            <a:xfrm>
              <a:off x="16521772" y="9326177"/>
              <a:ext cx="429935" cy="140164"/>
            </a:xfrm>
            <a:custGeom>
              <a:avLst/>
              <a:gdLst>
                <a:gd name="T0" fmla="*/ 9 w 46"/>
                <a:gd name="T1" fmla="*/ 0 h 15"/>
                <a:gd name="T2" fmla="*/ 3 w 46"/>
                <a:gd name="T3" fmla="*/ 0 h 15"/>
                <a:gd name="T4" fmla="*/ 0 w 46"/>
                <a:gd name="T5" fmla="*/ 4 h 15"/>
                <a:gd name="T6" fmla="*/ 5 w 46"/>
                <a:gd name="T7" fmla="*/ 6 h 15"/>
                <a:gd name="T8" fmla="*/ 11 w 46"/>
                <a:gd name="T9" fmla="*/ 9 h 15"/>
                <a:gd name="T10" fmla="*/ 15 w 46"/>
                <a:gd name="T11" fmla="*/ 9 h 15"/>
                <a:gd name="T12" fmla="*/ 24 w 46"/>
                <a:gd name="T13" fmla="*/ 11 h 15"/>
                <a:gd name="T14" fmla="*/ 40 w 46"/>
                <a:gd name="T15" fmla="*/ 13 h 15"/>
                <a:gd name="T16" fmla="*/ 45 w 46"/>
                <a:gd name="T17" fmla="*/ 13 h 15"/>
                <a:gd name="T18" fmla="*/ 43 w 46"/>
                <a:gd name="T19" fmla="*/ 9 h 15"/>
                <a:gd name="T20" fmla="*/ 41 w 46"/>
                <a:gd name="T21" fmla="*/ 9 h 15"/>
                <a:gd name="T22" fmla="*/ 37 w 46"/>
                <a:gd name="T23" fmla="*/ 9 h 15"/>
                <a:gd name="T24" fmla="*/ 35 w 46"/>
                <a:gd name="T25" fmla="*/ 6 h 15"/>
                <a:gd name="T26" fmla="*/ 32 w 46"/>
                <a:gd name="T27" fmla="*/ 4 h 15"/>
                <a:gd name="T28" fmla="*/ 27 w 46"/>
                <a:gd name="T29" fmla="*/ 3 h 15"/>
                <a:gd name="T30" fmla="*/ 25 w 46"/>
                <a:gd name="T31" fmla="*/ 4 h 15"/>
                <a:gd name="T32" fmla="*/ 21 w 46"/>
                <a:gd name="T33" fmla="*/ 5 h 15"/>
                <a:gd name="T34" fmla="*/ 15 w 46"/>
                <a:gd name="T35" fmla="*/ 3 h 15"/>
                <a:gd name="T36" fmla="*/ 11 w 46"/>
                <a:gd name="T37" fmla="*/ 2 h 15"/>
                <a:gd name="T38" fmla="*/ 9 w 46"/>
                <a:gd name="T39" fmla="*/ 0 h 15"/>
                <a:gd name="T40" fmla="*/ 9 w 46"/>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5">
                  <a:moveTo>
                    <a:pt x="9" y="0"/>
                  </a:moveTo>
                  <a:cubicBezTo>
                    <a:pt x="7" y="1"/>
                    <a:pt x="6" y="0"/>
                    <a:pt x="3" y="0"/>
                  </a:cubicBezTo>
                  <a:cubicBezTo>
                    <a:pt x="3" y="0"/>
                    <a:pt x="0" y="3"/>
                    <a:pt x="0" y="4"/>
                  </a:cubicBezTo>
                  <a:cubicBezTo>
                    <a:pt x="0" y="5"/>
                    <a:pt x="4" y="4"/>
                    <a:pt x="5" y="6"/>
                  </a:cubicBezTo>
                  <a:cubicBezTo>
                    <a:pt x="6" y="8"/>
                    <a:pt x="9" y="8"/>
                    <a:pt x="11" y="9"/>
                  </a:cubicBezTo>
                  <a:cubicBezTo>
                    <a:pt x="13" y="9"/>
                    <a:pt x="14" y="9"/>
                    <a:pt x="15" y="9"/>
                  </a:cubicBezTo>
                  <a:cubicBezTo>
                    <a:pt x="18" y="9"/>
                    <a:pt x="21" y="10"/>
                    <a:pt x="24" y="11"/>
                  </a:cubicBezTo>
                  <a:cubicBezTo>
                    <a:pt x="29" y="12"/>
                    <a:pt x="35" y="11"/>
                    <a:pt x="40" y="13"/>
                  </a:cubicBezTo>
                  <a:cubicBezTo>
                    <a:pt x="41" y="13"/>
                    <a:pt x="44" y="15"/>
                    <a:pt x="45" y="13"/>
                  </a:cubicBezTo>
                  <a:cubicBezTo>
                    <a:pt x="46" y="13"/>
                    <a:pt x="44" y="9"/>
                    <a:pt x="43" y="9"/>
                  </a:cubicBezTo>
                  <a:cubicBezTo>
                    <a:pt x="42" y="8"/>
                    <a:pt x="42" y="9"/>
                    <a:pt x="41" y="9"/>
                  </a:cubicBezTo>
                  <a:cubicBezTo>
                    <a:pt x="39" y="10"/>
                    <a:pt x="38" y="9"/>
                    <a:pt x="37" y="9"/>
                  </a:cubicBezTo>
                  <a:cubicBezTo>
                    <a:pt x="36" y="8"/>
                    <a:pt x="36" y="7"/>
                    <a:pt x="35" y="6"/>
                  </a:cubicBezTo>
                  <a:cubicBezTo>
                    <a:pt x="35" y="5"/>
                    <a:pt x="33" y="5"/>
                    <a:pt x="32" y="4"/>
                  </a:cubicBezTo>
                  <a:cubicBezTo>
                    <a:pt x="31" y="4"/>
                    <a:pt x="28" y="3"/>
                    <a:pt x="27" y="3"/>
                  </a:cubicBezTo>
                  <a:cubicBezTo>
                    <a:pt x="26" y="3"/>
                    <a:pt x="25" y="4"/>
                    <a:pt x="25" y="4"/>
                  </a:cubicBezTo>
                  <a:cubicBezTo>
                    <a:pt x="24" y="5"/>
                    <a:pt x="23" y="5"/>
                    <a:pt x="21" y="5"/>
                  </a:cubicBezTo>
                  <a:cubicBezTo>
                    <a:pt x="19" y="5"/>
                    <a:pt x="17" y="4"/>
                    <a:pt x="15" y="3"/>
                  </a:cubicBezTo>
                  <a:cubicBezTo>
                    <a:pt x="14" y="2"/>
                    <a:pt x="12" y="2"/>
                    <a:pt x="11" y="2"/>
                  </a:cubicBezTo>
                  <a:cubicBezTo>
                    <a:pt x="11" y="2"/>
                    <a:pt x="10" y="0"/>
                    <a:pt x="9" y="0"/>
                  </a:cubicBezTo>
                  <a:cubicBezTo>
                    <a:pt x="8" y="1"/>
                    <a:pt x="10" y="0"/>
                    <a:pt x="9"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64" name="Freeform 458"/>
            <p:cNvSpPr>
              <a:spLocks/>
            </p:cNvSpPr>
            <p:nvPr/>
          </p:nvSpPr>
          <p:spPr bwMode="auto">
            <a:xfrm>
              <a:off x="16840245" y="9361218"/>
              <a:ext cx="73247" cy="28670"/>
            </a:xfrm>
            <a:custGeom>
              <a:avLst/>
              <a:gdLst>
                <a:gd name="T0" fmla="*/ 3 w 8"/>
                <a:gd name="T1" fmla="*/ 3 h 3"/>
                <a:gd name="T2" fmla="*/ 8 w 8"/>
                <a:gd name="T3" fmla="*/ 1 h 3"/>
                <a:gd name="T4" fmla="*/ 3 w 8"/>
                <a:gd name="T5" fmla="*/ 3 h 3"/>
                <a:gd name="T6" fmla="*/ 3 w 8"/>
                <a:gd name="T7" fmla="*/ 3 h 3"/>
              </a:gdLst>
              <a:ahLst/>
              <a:cxnLst>
                <a:cxn ang="0">
                  <a:pos x="T0" y="T1"/>
                </a:cxn>
                <a:cxn ang="0">
                  <a:pos x="T2" y="T3"/>
                </a:cxn>
                <a:cxn ang="0">
                  <a:pos x="T4" y="T5"/>
                </a:cxn>
                <a:cxn ang="0">
                  <a:pos x="T6" y="T7"/>
                </a:cxn>
              </a:cxnLst>
              <a:rect l="0" t="0" r="r" b="b"/>
              <a:pathLst>
                <a:path w="8" h="3">
                  <a:moveTo>
                    <a:pt x="3" y="3"/>
                  </a:moveTo>
                  <a:cubicBezTo>
                    <a:pt x="0" y="2"/>
                    <a:pt x="7" y="0"/>
                    <a:pt x="8" y="1"/>
                  </a:cubicBezTo>
                  <a:cubicBezTo>
                    <a:pt x="8" y="2"/>
                    <a:pt x="4" y="3"/>
                    <a:pt x="3" y="3"/>
                  </a:cubicBezTo>
                  <a:cubicBezTo>
                    <a:pt x="2" y="3"/>
                    <a:pt x="4" y="3"/>
                    <a:pt x="3"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65" name="Freeform 459"/>
            <p:cNvSpPr>
              <a:spLocks/>
            </p:cNvSpPr>
            <p:nvPr/>
          </p:nvSpPr>
          <p:spPr bwMode="auto">
            <a:xfrm>
              <a:off x="16942154" y="9428114"/>
              <a:ext cx="57323" cy="38227"/>
            </a:xfrm>
            <a:custGeom>
              <a:avLst/>
              <a:gdLst>
                <a:gd name="T0" fmla="*/ 3 w 6"/>
                <a:gd name="T1" fmla="*/ 0 h 4"/>
                <a:gd name="T2" fmla="*/ 1 w 6"/>
                <a:gd name="T3" fmla="*/ 1 h 4"/>
                <a:gd name="T4" fmla="*/ 3 w 6"/>
                <a:gd name="T5" fmla="*/ 4 h 4"/>
                <a:gd name="T6" fmla="*/ 3 w 6"/>
                <a:gd name="T7" fmla="*/ 0 h 4"/>
              </a:gdLst>
              <a:ahLst/>
              <a:cxnLst>
                <a:cxn ang="0">
                  <a:pos x="T0" y="T1"/>
                </a:cxn>
                <a:cxn ang="0">
                  <a:pos x="T2" y="T3"/>
                </a:cxn>
                <a:cxn ang="0">
                  <a:pos x="T4" y="T5"/>
                </a:cxn>
                <a:cxn ang="0">
                  <a:pos x="T6" y="T7"/>
                </a:cxn>
              </a:cxnLst>
              <a:rect l="0" t="0" r="r" b="b"/>
              <a:pathLst>
                <a:path w="6" h="4">
                  <a:moveTo>
                    <a:pt x="3" y="0"/>
                  </a:moveTo>
                  <a:cubicBezTo>
                    <a:pt x="2" y="0"/>
                    <a:pt x="0" y="0"/>
                    <a:pt x="1" y="1"/>
                  </a:cubicBezTo>
                  <a:cubicBezTo>
                    <a:pt x="1" y="1"/>
                    <a:pt x="3" y="4"/>
                    <a:pt x="3" y="4"/>
                  </a:cubicBezTo>
                  <a:cubicBezTo>
                    <a:pt x="5" y="4"/>
                    <a:pt x="6" y="0"/>
                    <a:pt x="3"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66" name="Freeform 460"/>
            <p:cNvSpPr>
              <a:spLocks/>
            </p:cNvSpPr>
            <p:nvPr/>
          </p:nvSpPr>
          <p:spPr bwMode="auto">
            <a:xfrm>
              <a:off x="16999479" y="9437669"/>
              <a:ext cx="44586" cy="28670"/>
            </a:xfrm>
            <a:custGeom>
              <a:avLst/>
              <a:gdLst>
                <a:gd name="T0" fmla="*/ 4 w 5"/>
                <a:gd name="T1" fmla="*/ 1 h 3"/>
                <a:gd name="T2" fmla="*/ 2 w 5"/>
                <a:gd name="T3" fmla="*/ 0 h 3"/>
                <a:gd name="T4" fmla="*/ 1 w 5"/>
                <a:gd name="T5" fmla="*/ 2 h 3"/>
                <a:gd name="T6" fmla="*/ 2 w 5"/>
                <a:gd name="T7" fmla="*/ 2 h 3"/>
                <a:gd name="T8" fmla="*/ 4 w 5"/>
                <a:gd name="T9" fmla="*/ 1 h 3"/>
                <a:gd name="T10" fmla="*/ 4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4" y="1"/>
                  </a:moveTo>
                  <a:cubicBezTo>
                    <a:pt x="4" y="1"/>
                    <a:pt x="3" y="0"/>
                    <a:pt x="2" y="0"/>
                  </a:cubicBezTo>
                  <a:cubicBezTo>
                    <a:pt x="2" y="1"/>
                    <a:pt x="0" y="2"/>
                    <a:pt x="1" y="2"/>
                  </a:cubicBezTo>
                  <a:cubicBezTo>
                    <a:pt x="1" y="2"/>
                    <a:pt x="2" y="3"/>
                    <a:pt x="2" y="2"/>
                  </a:cubicBezTo>
                  <a:cubicBezTo>
                    <a:pt x="3" y="2"/>
                    <a:pt x="5" y="2"/>
                    <a:pt x="4" y="1"/>
                  </a:cubicBezTo>
                  <a:cubicBezTo>
                    <a:pt x="4" y="1"/>
                    <a:pt x="5" y="2"/>
                    <a:pt x="4"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67" name="Freeform 461"/>
            <p:cNvSpPr>
              <a:spLocks/>
            </p:cNvSpPr>
            <p:nvPr/>
          </p:nvSpPr>
          <p:spPr bwMode="auto">
            <a:xfrm>
              <a:off x="17034510" y="9437669"/>
              <a:ext cx="66879" cy="38227"/>
            </a:xfrm>
            <a:custGeom>
              <a:avLst/>
              <a:gdLst>
                <a:gd name="T0" fmla="*/ 2 w 7"/>
                <a:gd name="T1" fmla="*/ 1 h 4"/>
                <a:gd name="T2" fmla="*/ 2 w 7"/>
                <a:gd name="T3" fmla="*/ 4 h 4"/>
                <a:gd name="T4" fmla="*/ 6 w 7"/>
                <a:gd name="T5" fmla="*/ 3 h 4"/>
                <a:gd name="T6" fmla="*/ 5 w 7"/>
                <a:gd name="T7" fmla="*/ 1 h 4"/>
                <a:gd name="T8" fmla="*/ 2 w 7"/>
                <a:gd name="T9" fmla="*/ 1 h 4"/>
              </a:gdLst>
              <a:ahLst/>
              <a:cxnLst>
                <a:cxn ang="0">
                  <a:pos x="T0" y="T1"/>
                </a:cxn>
                <a:cxn ang="0">
                  <a:pos x="T2" y="T3"/>
                </a:cxn>
                <a:cxn ang="0">
                  <a:pos x="T4" y="T5"/>
                </a:cxn>
                <a:cxn ang="0">
                  <a:pos x="T6" y="T7"/>
                </a:cxn>
                <a:cxn ang="0">
                  <a:pos x="T8" y="T9"/>
                </a:cxn>
              </a:cxnLst>
              <a:rect l="0" t="0" r="r" b="b"/>
              <a:pathLst>
                <a:path w="7" h="4">
                  <a:moveTo>
                    <a:pt x="2" y="1"/>
                  </a:moveTo>
                  <a:cubicBezTo>
                    <a:pt x="1" y="2"/>
                    <a:pt x="0" y="4"/>
                    <a:pt x="2" y="4"/>
                  </a:cubicBezTo>
                  <a:cubicBezTo>
                    <a:pt x="4" y="4"/>
                    <a:pt x="5" y="4"/>
                    <a:pt x="6" y="3"/>
                  </a:cubicBezTo>
                  <a:cubicBezTo>
                    <a:pt x="7" y="3"/>
                    <a:pt x="5" y="2"/>
                    <a:pt x="5" y="1"/>
                  </a:cubicBezTo>
                  <a:cubicBezTo>
                    <a:pt x="4" y="0"/>
                    <a:pt x="3" y="0"/>
                    <a:pt x="2"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68" name="Freeform 462"/>
            <p:cNvSpPr>
              <a:spLocks/>
            </p:cNvSpPr>
            <p:nvPr/>
          </p:nvSpPr>
          <p:spPr bwMode="auto">
            <a:xfrm>
              <a:off x="17082280" y="9428114"/>
              <a:ext cx="76432" cy="47786"/>
            </a:xfrm>
            <a:custGeom>
              <a:avLst/>
              <a:gdLst>
                <a:gd name="T0" fmla="*/ 1 w 8"/>
                <a:gd name="T1" fmla="*/ 0 h 5"/>
                <a:gd name="T2" fmla="*/ 0 w 8"/>
                <a:gd name="T3" fmla="*/ 1 h 5"/>
                <a:gd name="T4" fmla="*/ 2 w 8"/>
                <a:gd name="T5" fmla="*/ 2 h 5"/>
                <a:gd name="T6" fmla="*/ 2 w 8"/>
                <a:gd name="T7" fmla="*/ 3 h 5"/>
                <a:gd name="T8" fmla="*/ 7 w 8"/>
                <a:gd name="T9" fmla="*/ 4 h 5"/>
                <a:gd name="T10" fmla="*/ 7 w 8"/>
                <a:gd name="T11" fmla="*/ 1 h 5"/>
                <a:gd name="T12" fmla="*/ 1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0"/>
                  </a:moveTo>
                  <a:cubicBezTo>
                    <a:pt x="0" y="0"/>
                    <a:pt x="0" y="0"/>
                    <a:pt x="0" y="1"/>
                  </a:cubicBezTo>
                  <a:cubicBezTo>
                    <a:pt x="0" y="1"/>
                    <a:pt x="2" y="1"/>
                    <a:pt x="2" y="2"/>
                  </a:cubicBezTo>
                  <a:cubicBezTo>
                    <a:pt x="2" y="2"/>
                    <a:pt x="2" y="3"/>
                    <a:pt x="2" y="3"/>
                  </a:cubicBezTo>
                  <a:cubicBezTo>
                    <a:pt x="2" y="4"/>
                    <a:pt x="6" y="5"/>
                    <a:pt x="7" y="4"/>
                  </a:cubicBezTo>
                  <a:cubicBezTo>
                    <a:pt x="8" y="3"/>
                    <a:pt x="8" y="2"/>
                    <a:pt x="7" y="1"/>
                  </a:cubicBezTo>
                  <a:cubicBezTo>
                    <a:pt x="5" y="1"/>
                    <a:pt x="3" y="1"/>
                    <a:pt x="1"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69" name="Freeform 463"/>
            <p:cNvSpPr>
              <a:spLocks/>
            </p:cNvSpPr>
            <p:nvPr/>
          </p:nvSpPr>
          <p:spPr bwMode="auto">
            <a:xfrm>
              <a:off x="17184195" y="9437669"/>
              <a:ext cx="114649" cy="38227"/>
            </a:xfrm>
            <a:custGeom>
              <a:avLst/>
              <a:gdLst>
                <a:gd name="T0" fmla="*/ 2 w 12"/>
                <a:gd name="T1" fmla="*/ 0 h 4"/>
                <a:gd name="T2" fmla="*/ 0 w 12"/>
                <a:gd name="T3" fmla="*/ 2 h 4"/>
                <a:gd name="T4" fmla="*/ 12 w 12"/>
                <a:gd name="T5" fmla="*/ 2 h 4"/>
                <a:gd name="T6" fmla="*/ 9 w 12"/>
                <a:gd name="T7" fmla="*/ 2 h 4"/>
                <a:gd name="T8" fmla="*/ 2 w 12"/>
                <a:gd name="T9" fmla="*/ 0 h 4"/>
                <a:gd name="T10" fmla="*/ 2 w 12"/>
                <a:gd name="T11" fmla="*/ 0 h 4"/>
              </a:gdLst>
              <a:ahLst/>
              <a:cxnLst>
                <a:cxn ang="0">
                  <a:pos x="T0" y="T1"/>
                </a:cxn>
                <a:cxn ang="0">
                  <a:pos x="T2" y="T3"/>
                </a:cxn>
                <a:cxn ang="0">
                  <a:pos x="T4" y="T5"/>
                </a:cxn>
                <a:cxn ang="0">
                  <a:pos x="T6" y="T7"/>
                </a:cxn>
                <a:cxn ang="0">
                  <a:pos x="T8" y="T9"/>
                </a:cxn>
                <a:cxn ang="0">
                  <a:pos x="T10" y="T11"/>
                </a:cxn>
              </a:cxnLst>
              <a:rect l="0" t="0" r="r" b="b"/>
              <a:pathLst>
                <a:path w="12" h="4">
                  <a:moveTo>
                    <a:pt x="2" y="0"/>
                  </a:moveTo>
                  <a:cubicBezTo>
                    <a:pt x="2" y="0"/>
                    <a:pt x="0" y="1"/>
                    <a:pt x="0" y="2"/>
                  </a:cubicBezTo>
                  <a:cubicBezTo>
                    <a:pt x="0" y="2"/>
                    <a:pt x="11" y="4"/>
                    <a:pt x="12" y="2"/>
                  </a:cubicBezTo>
                  <a:cubicBezTo>
                    <a:pt x="12" y="1"/>
                    <a:pt x="9" y="2"/>
                    <a:pt x="9" y="2"/>
                  </a:cubicBezTo>
                  <a:cubicBezTo>
                    <a:pt x="7" y="2"/>
                    <a:pt x="4" y="1"/>
                    <a:pt x="2" y="0"/>
                  </a:cubicBezTo>
                  <a:cubicBezTo>
                    <a:pt x="2" y="0"/>
                    <a:pt x="3" y="0"/>
                    <a:pt x="2"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70" name="Freeform 464"/>
            <p:cNvSpPr>
              <a:spLocks/>
            </p:cNvSpPr>
            <p:nvPr/>
          </p:nvSpPr>
          <p:spPr bwMode="auto">
            <a:xfrm>
              <a:off x="17149161" y="9491826"/>
              <a:ext cx="101909" cy="57337"/>
            </a:xfrm>
            <a:custGeom>
              <a:avLst/>
              <a:gdLst>
                <a:gd name="T0" fmla="*/ 0 w 11"/>
                <a:gd name="T1" fmla="*/ 0 h 6"/>
                <a:gd name="T2" fmla="*/ 8 w 11"/>
                <a:gd name="T3" fmla="*/ 4 h 6"/>
                <a:gd name="T4" fmla="*/ 0 w 11"/>
                <a:gd name="T5" fmla="*/ 0 h 6"/>
              </a:gdLst>
              <a:ahLst/>
              <a:cxnLst>
                <a:cxn ang="0">
                  <a:pos x="T0" y="T1"/>
                </a:cxn>
                <a:cxn ang="0">
                  <a:pos x="T2" y="T3"/>
                </a:cxn>
                <a:cxn ang="0">
                  <a:pos x="T4" y="T5"/>
                </a:cxn>
              </a:cxnLst>
              <a:rect l="0" t="0" r="r" b="b"/>
              <a:pathLst>
                <a:path w="11" h="6">
                  <a:moveTo>
                    <a:pt x="0" y="0"/>
                  </a:moveTo>
                  <a:cubicBezTo>
                    <a:pt x="1" y="0"/>
                    <a:pt x="7" y="6"/>
                    <a:pt x="8" y="4"/>
                  </a:cubicBezTo>
                  <a:cubicBezTo>
                    <a:pt x="11" y="1"/>
                    <a:pt x="1" y="0"/>
                    <a:pt x="0"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71" name="Freeform 465"/>
            <p:cNvSpPr>
              <a:spLocks/>
            </p:cNvSpPr>
            <p:nvPr/>
          </p:nvSpPr>
          <p:spPr bwMode="auto">
            <a:xfrm>
              <a:off x="17473998" y="9192384"/>
              <a:ext cx="57323" cy="38227"/>
            </a:xfrm>
            <a:custGeom>
              <a:avLst/>
              <a:gdLst>
                <a:gd name="T0" fmla="*/ 3 w 6"/>
                <a:gd name="T1" fmla="*/ 3 h 4"/>
                <a:gd name="T2" fmla="*/ 4 w 6"/>
                <a:gd name="T3" fmla="*/ 0 h 4"/>
                <a:gd name="T4" fmla="*/ 3 w 6"/>
                <a:gd name="T5" fmla="*/ 3 h 4"/>
                <a:gd name="T6" fmla="*/ 3 w 6"/>
                <a:gd name="T7" fmla="*/ 3 h 4"/>
              </a:gdLst>
              <a:ahLst/>
              <a:cxnLst>
                <a:cxn ang="0">
                  <a:pos x="T0" y="T1"/>
                </a:cxn>
                <a:cxn ang="0">
                  <a:pos x="T2" y="T3"/>
                </a:cxn>
                <a:cxn ang="0">
                  <a:pos x="T4" y="T5"/>
                </a:cxn>
                <a:cxn ang="0">
                  <a:pos x="T6" y="T7"/>
                </a:cxn>
              </a:cxnLst>
              <a:rect l="0" t="0" r="r" b="b"/>
              <a:pathLst>
                <a:path w="6" h="4">
                  <a:moveTo>
                    <a:pt x="3" y="3"/>
                  </a:moveTo>
                  <a:cubicBezTo>
                    <a:pt x="0" y="4"/>
                    <a:pt x="1" y="0"/>
                    <a:pt x="4" y="0"/>
                  </a:cubicBezTo>
                  <a:cubicBezTo>
                    <a:pt x="6" y="0"/>
                    <a:pt x="5" y="3"/>
                    <a:pt x="3" y="3"/>
                  </a:cubicBezTo>
                  <a:cubicBezTo>
                    <a:pt x="2" y="4"/>
                    <a:pt x="5" y="3"/>
                    <a:pt x="3"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72" name="Freeform 466"/>
            <p:cNvSpPr>
              <a:spLocks/>
            </p:cNvSpPr>
            <p:nvPr/>
          </p:nvSpPr>
          <p:spPr bwMode="auto">
            <a:xfrm>
              <a:off x="17569542" y="9186014"/>
              <a:ext cx="140126" cy="44598"/>
            </a:xfrm>
            <a:custGeom>
              <a:avLst/>
              <a:gdLst>
                <a:gd name="T0" fmla="*/ 2 w 15"/>
                <a:gd name="T1" fmla="*/ 3 h 5"/>
                <a:gd name="T2" fmla="*/ 1 w 15"/>
                <a:gd name="T3" fmla="*/ 1 h 5"/>
                <a:gd name="T4" fmla="*/ 5 w 15"/>
                <a:gd name="T5" fmla="*/ 0 h 5"/>
                <a:gd name="T6" fmla="*/ 13 w 15"/>
                <a:gd name="T7" fmla="*/ 2 h 5"/>
                <a:gd name="T8" fmla="*/ 15 w 15"/>
                <a:gd name="T9" fmla="*/ 5 h 5"/>
                <a:gd name="T10" fmla="*/ 11 w 15"/>
                <a:gd name="T11" fmla="*/ 3 h 5"/>
                <a:gd name="T12" fmla="*/ 2 w 15"/>
                <a:gd name="T13" fmla="*/ 3 h 5"/>
                <a:gd name="T14" fmla="*/ 2 w 1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2" y="3"/>
                  </a:moveTo>
                  <a:cubicBezTo>
                    <a:pt x="1" y="3"/>
                    <a:pt x="0" y="2"/>
                    <a:pt x="1" y="1"/>
                  </a:cubicBezTo>
                  <a:cubicBezTo>
                    <a:pt x="2" y="0"/>
                    <a:pt x="3" y="0"/>
                    <a:pt x="5" y="0"/>
                  </a:cubicBezTo>
                  <a:cubicBezTo>
                    <a:pt x="8" y="0"/>
                    <a:pt x="10" y="0"/>
                    <a:pt x="13" y="2"/>
                  </a:cubicBezTo>
                  <a:cubicBezTo>
                    <a:pt x="14" y="3"/>
                    <a:pt x="15" y="4"/>
                    <a:pt x="15" y="5"/>
                  </a:cubicBezTo>
                  <a:cubicBezTo>
                    <a:pt x="14" y="5"/>
                    <a:pt x="11" y="3"/>
                    <a:pt x="11" y="3"/>
                  </a:cubicBezTo>
                  <a:cubicBezTo>
                    <a:pt x="8" y="2"/>
                    <a:pt x="5" y="3"/>
                    <a:pt x="2" y="3"/>
                  </a:cubicBezTo>
                  <a:cubicBezTo>
                    <a:pt x="1" y="3"/>
                    <a:pt x="3" y="3"/>
                    <a:pt x="2"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73" name="Freeform 467"/>
            <p:cNvSpPr>
              <a:spLocks/>
            </p:cNvSpPr>
            <p:nvPr/>
          </p:nvSpPr>
          <p:spPr bwMode="auto">
            <a:xfrm>
              <a:off x="17139605" y="8969393"/>
              <a:ext cx="299362" cy="337668"/>
            </a:xfrm>
            <a:custGeom>
              <a:avLst/>
              <a:gdLst>
                <a:gd name="T0" fmla="*/ 13 w 32"/>
                <a:gd name="T1" fmla="*/ 32 h 36"/>
                <a:gd name="T2" fmla="*/ 14 w 32"/>
                <a:gd name="T3" fmla="*/ 30 h 36"/>
                <a:gd name="T4" fmla="*/ 11 w 32"/>
                <a:gd name="T5" fmla="*/ 28 h 36"/>
                <a:gd name="T6" fmla="*/ 12 w 32"/>
                <a:gd name="T7" fmla="*/ 23 h 36"/>
                <a:gd name="T8" fmla="*/ 8 w 32"/>
                <a:gd name="T9" fmla="*/ 23 h 36"/>
                <a:gd name="T10" fmla="*/ 8 w 32"/>
                <a:gd name="T11" fmla="*/ 29 h 36"/>
                <a:gd name="T12" fmla="*/ 8 w 32"/>
                <a:gd name="T13" fmla="*/ 30 h 36"/>
                <a:gd name="T14" fmla="*/ 7 w 32"/>
                <a:gd name="T15" fmla="*/ 34 h 36"/>
                <a:gd name="T16" fmla="*/ 4 w 32"/>
                <a:gd name="T17" fmla="*/ 36 h 36"/>
                <a:gd name="T18" fmla="*/ 4 w 32"/>
                <a:gd name="T19" fmla="*/ 31 h 36"/>
                <a:gd name="T20" fmla="*/ 2 w 32"/>
                <a:gd name="T21" fmla="*/ 26 h 36"/>
                <a:gd name="T22" fmla="*/ 1 w 32"/>
                <a:gd name="T23" fmla="*/ 21 h 36"/>
                <a:gd name="T24" fmla="*/ 3 w 32"/>
                <a:gd name="T25" fmla="*/ 14 h 36"/>
                <a:gd name="T26" fmla="*/ 9 w 32"/>
                <a:gd name="T27" fmla="*/ 5 h 36"/>
                <a:gd name="T28" fmla="*/ 11 w 32"/>
                <a:gd name="T29" fmla="*/ 2 h 36"/>
                <a:gd name="T30" fmla="*/ 18 w 32"/>
                <a:gd name="T31" fmla="*/ 4 h 36"/>
                <a:gd name="T32" fmla="*/ 25 w 32"/>
                <a:gd name="T33" fmla="*/ 4 h 36"/>
                <a:gd name="T34" fmla="*/ 32 w 32"/>
                <a:gd name="T35" fmla="*/ 1 h 36"/>
                <a:gd name="T36" fmla="*/ 29 w 32"/>
                <a:gd name="T37" fmla="*/ 6 h 36"/>
                <a:gd name="T38" fmla="*/ 23 w 32"/>
                <a:gd name="T39" fmla="*/ 7 h 36"/>
                <a:gd name="T40" fmla="*/ 10 w 32"/>
                <a:gd name="T41" fmla="*/ 7 h 36"/>
                <a:gd name="T42" fmla="*/ 6 w 32"/>
                <a:gd name="T43" fmla="*/ 10 h 36"/>
                <a:gd name="T44" fmla="*/ 10 w 32"/>
                <a:gd name="T45" fmla="*/ 15 h 36"/>
                <a:gd name="T46" fmla="*/ 13 w 32"/>
                <a:gd name="T47" fmla="*/ 14 h 36"/>
                <a:gd name="T48" fmla="*/ 20 w 32"/>
                <a:gd name="T49" fmla="*/ 13 h 36"/>
                <a:gd name="T50" fmla="*/ 17 w 32"/>
                <a:gd name="T51" fmla="*/ 16 h 36"/>
                <a:gd name="T52" fmla="*/ 13 w 32"/>
                <a:gd name="T53" fmla="*/ 17 h 36"/>
                <a:gd name="T54" fmla="*/ 14 w 32"/>
                <a:gd name="T55" fmla="*/ 20 h 36"/>
                <a:gd name="T56" fmla="*/ 18 w 32"/>
                <a:gd name="T57" fmla="*/ 25 h 36"/>
                <a:gd name="T58" fmla="*/ 19 w 32"/>
                <a:gd name="T59" fmla="*/ 28 h 36"/>
                <a:gd name="T60" fmla="*/ 22 w 32"/>
                <a:gd name="T61" fmla="*/ 30 h 36"/>
                <a:gd name="T62" fmla="*/ 13 w 32"/>
                <a:gd name="T63" fmla="*/ 32 h 36"/>
                <a:gd name="T64" fmla="*/ 13 w 32"/>
                <a:gd name="T65"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6">
                  <a:moveTo>
                    <a:pt x="13" y="32"/>
                  </a:moveTo>
                  <a:cubicBezTo>
                    <a:pt x="13" y="31"/>
                    <a:pt x="14" y="31"/>
                    <a:pt x="14" y="30"/>
                  </a:cubicBezTo>
                  <a:cubicBezTo>
                    <a:pt x="14" y="29"/>
                    <a:pt x="12" y="28"/>
                    <a:pt x="11" y="28"/>
                  </a:cubicBezTo>
                  <a:cubicBezTo>
                    <a:pt x="10" y="26"/>
                    <a:pt x="12" y="25"/>
                    <a:pt x="12" y="23"/>
                  </a:cubicBezTo>
                  <a:cubicBezTo>
                    <a:pt x="12" y="22"/>
                    <a:pt x="8" y="22"/>
                    <a:pt x="8" y="23"/>
                  </a:cubicBezTo>
                  <a:cubicBezTo>
                    <a:pt x="7" y="25"/>
                    <a:pt x="8" y="27"/>
                    <a:pt x="8" y="29"/>
                  </a:cubicBezTo>
                  <a:cubicBezTo>
                    <a:pt x="7" y="29"/>
                    <a:pt x="8" y="30"/>
                    <a:pt x="8" y="30"/>
                  </a:cubicBezTo>
                  <a:cubicBezTo>
                    <a:pt x="8" y="32"/>
                    <a:pt x="7" y="33"/>
                    <a:pt x="7" y="34"/>
                  </a:cubicBezTo>
                  <a:cubicBezTo>
                    <a:pt x="6" y="36"/>
                    <a:pt x="7" y="36"/>
                    <a:pt x="4" y="36"/>
                  </a:cubicBezTo>
                  <a:cubicBezTo>
                    <a:pt x="1" y="36"/>
                    <a:pt x="4" y="32"/>
                    <a:pt x="4" y="31"/>
                  </a:cubicBezTo>
                  <a:cubicBezTo>
                    <a:pt x="5" y="30"/>
                    <a:pt x="4" y="27"/>
                    <a:pt x="2" y="26"/>
                  </a:cubicBezTo>
                  <a:cubicBezTo>
                    <a:pt x="0" y="25"/>
                    <a:pt x="0" y="23"/>
                    <a:pt x="1" y="21"/>
                  </a:cubicBezTo>
                  <a:cubicBezTo>
                    <a:pt x="2" y="19"/>
                    <a:pt x="2" y="16"/>
                    <a:pt x="3" y="14"/>
                  </a:cubicBezTo>
                  <a:cubicBezTo>
                    <a:pt x="5" y="11"/>
                    <a:pt x="4" y="5"/>
                    <a:pt x="9" y="5"/>
                  </a:cubicBezTo>
                  <a:cubicBezTo>
                    <a:pt x="10" y="5"/>
                    <a:pt x="9" y="2"/>
                    <a:pt x="11" y="2"/>
                  </a:cubicBezTo>
                  <a:cubicBezTo>
                    <a:pt x="14" y="3"/>
                    <a:pt x="16" y="4"/>
                    <a:pt x="18" y="4"/>
                  </a:cubicBezTo>
                  <a:cubicBezTo>
                    <a:pt x="20" y="4"/>
                    <a:pt x="23" y="5"/>
                    <a:pt x="25" y="4"/>
                  </a:cubicBezTo>
                  <a:cubicBezTo>
                    <a:pt x="26" y="4"/>
                    <a:pt x="32" y="0"/>
                    <a:pt x="32" y="1"/>
                  </a:cubicBezTo>
                  <a:cubicBezTo>
                    <a:pt x="32" y="2"/>
                    <a:pt x="29" y="5"/>
                    <a:pt x="29" y="6"/>
                  </a:cubicBezTo>
                  <a:cubicBezTo>
                    <a:pt x="27" y="7"/>
                    <a:pt x="25" y="7"/>
                    <a:pt x="23" y="7"/>
                  </a:cubicBezTo>
                  <a:cubicBezTo>
                    <a:pt x="18" y="6"/>
                    <a:pt x="14" y="7"/>
                    <a:pt x="10" y="7"/>
                  </a:cubicBezTo>
                  <a:cubicBezTo>
                    <a:pt x="7" y="6"/>
                    <a:pt x="6" y="7"/>
                    <a:pt x="6" y="10"/>
                  </a:cubicBezTo>
                  <a:cubicBezTo>
                    <a:pt x="6" y="13"/>
                    <a:pt x="9" y="13"/>
                    <a:pt x="10" y="15"/>
                  </a:cubicBezTo>
                  <a:cubicBezTo>
                    <a:pt x="11" y="17"/>
                    <a:pt x="12" y="15"/>
                    <a:pt x="13" y="14"/>
                  </a:cubicBezTo>
                  <a:cubicBezTo>
                    <a:pt x="13" y="13"/>
                    <a:pt x="20" y="12"/>
                    <a:pt x="20" y="13"/>
                  </a:cubicBezTo>
                  <a:cubicBezTo>
                    <a:pt x="21" y="13"/>
                    <a:pt x="18" y="16"/>
                    <a:pt x="17" y="16"/>
                  </a:cubicBezTo>
                  <a:cubicBezTo>
                    <a:pt x="15" y="18"/>
                    <a:pt x="15" y="18"/>
                    <a:pt x="13" y="17"/>
                  </a:cubicBezTo>
                  <a:cubicBezTo>
                    <a:pt x="13" y="17"/>
                    <a:pt x="14" y="20"/>
                    <a:pt x="14" y="20"/>
                  </a:cubicBezTo>
                  <a:cubicBezTo>
                    <a:pt x="15" y="21"/>
                    <a:pt x="18" y="23"/>
                    <a:pt x="18" y="25"/>
                  </a:cubicBezTo>
                  <a:cubicBezTo>
                    <a:pt x="18" y="26"/>
                    <a:pt x="18" y="27"/>
                    <a:pt x="19" y="28"/>
                  </a:cubicBezTo>
                  <a:cubicBezTo>
                    <a:pt x="19" y="28"/>
                    <a:pt x="21" y="30"/>
                    <a:pt x="22" y="30"/>
                  </a:cubicBezTo>
                  <a:cubicBezTo>
                    <a:pt x="20" y="31"/>
                    <a:pt x="15" y="33"/>
                    <a:pt x="13" y="32"/>
                  </a:cubicBezTo>
                  <a:cubicBezTo>
                    <a:pt x="13" y="31"/>
                    <a:pt x="14" y="33"/>
                    <a:pt x="13" y="3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74" name="Freeform 468"/>
            <p:cNvSpPr>
              <a:spLocks/>
            </p:cNvSpPr>
            <p:nvPr/>
          </p:nvSpPr>
          <p:spPr bwMode="auto">
            <a:xfrm>
              <a:off x="17540877" y="8950280"/>
              <a:ext cx="73247" cy="140164"/>
            </a:xfrm>
            <a:custGeom>
              <a:avLst/>
              <a:gdLst>
                <a:gd name="T0" fmla="*/ 3 w 8"/>
                <a:gd name="T1" fmla="*/ 2 h 15"/>
                <a:gd name="T2" fmla="*/ 3 w 8"/>
                <a:gd name="T3" fmla="*/ 0 h 15"/>
                <a:gd name="T4" fmla="*/ 0 w 8"/>
                <a:gd name="T5" fmla="*/ 4 h 15"/>
                <a:gd name="T6" fmla="*/ 1 w 8"/>
                <a:gd name="T7" fmla="*/ 8 h 15"/>
                <a:gd name="T8" fmla="*/ 2 w 8"/>
                <a:gd name="T9" fmla="*/ 12 h 15"/>
                <a:gd name="T10" fmla="*/ 5 w 8"/>
                <a:gd name="T11" fmla="*/ 15 h 15"/>
                <a:gd name="T12" fmla="*/ 4 w 8"/>
                <a:gd name="T13" fmla="*/ 13 h 15"/>
                <a:gd name="T14" fmla="*/ 3 w 8"/>
                <a:gd name="T15" fmla="*/ 9 h 15"/>
                <a:gd name="T16" fmla="*/ 7 w 8"/>
                <a:gd name="T17" fmla="*/ 9 h 15"/>
                <a:gd name="T18" fmla="*/ 5 w 8"/>
                <a:gd name="T19" fmla="*/ 7 h 15"/>
                <a:gd name="T20" fmla="*/ 6 w 8"/>
                <a:gd name="T21" fmla="*/ 5 h 15"/>
                <a:gd name="T22" fmla="*/ 2 w 8"/>
                <a:gd name="T23" fmla="*/ 6 h 15"/>
                <a:gd name="T24" fmla="*/ 3 w 8"/>
                <a:gd name="T25" fmla="*/ 2 h 15"/>
                <a:gd name="T26" fmla="*/ 3 w 8"/>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3" y="2"/>
                  </a:moveTo>
                  <a:cubicBezTo>
                    <a:pt x="3" y="1"/>
                    <a:pt x="3" y="1"/>
                    <a:pt x="3" y="0"/>
                  </a:cubicBezTo>
                  <a:cubicBezTo>
                    <a:pt x="2" y="0"/>
                    <a:pt x="0" y="3"/>
                    <a:pt x="0" y="4"/>
                  </a:cubicBezTo>
                  <a:cubicBezTo>
                    <a:pt x="0" y="5"/>
                    <a:pt x="1" y="6"/>
                    <a:pt x="1" y="8"/>
                  </a:cubicBezTo>
                  <a:cubicBezTo>
                    <a:pt x="1" y="9"/>
                    <a:pt x="1" y="11"/>
                    <a:pt x="2" y="12"/>
                  </a:cubicBezTo>
                  <a:cubicBezTo>
                    <a:pt x="2" y="12"/>
                    <a:pt x="5" y="15"/>
                    <a:pt x="5" y="15"/>
                  </a:cubicBezTo>
                  <a:cubicBezTo>
                    <a:pt x="5" y="15"/>
                    <a:pt x="4" y="13"/>
                    <a:pt x="4" y="13"/>
                  </a:cubicBezTo>
                  <a:cubicBezTo>
                    <a:pt x="3" y="12"/>
                    <a:pt x="3" y="10"/>
                    <a:pt x="3" y="9"/>
                  </a:cubicBezTo>
                  <a:cubicBezTo>
                    <a:pt x="3" y="8"/>
                    <a:pt x="7" y="9"/>
                    <a:pt x="7" y="9"/>
                  </a:cubicBezTo>
                  <a:cubicBezTo>
                    <a:pt x="8" y="9"/>
                    <a:pt x="6" y="8"/>
                    <a:pt x="5" y="7"/>
                  </a:cubicBezTo>
                  <a:cubicBezTo>
                    <a:pt x="5" y="7"/>
                    <a:pt x="6" y="6"/>
                    <a:pt x="6" y="5"/>
                  </a:cubicBezTo>
                  <a:cubicBezTo>
                    <a:pt x="7" y="1"/>
                    <a:pt x="3" y="6"/>
                    <a:pt x="2" y="6"/>
                  </a:cubicBezTo>
                  <a:cubicBezTo>
                    <a:pt x="2" y="6"/>
                    <a:pt x="4" y="3"/>
                    <a:pt x="3" y="2"/>
                  </a:cubicBezTo>
                  <a:cubicBezTo>
                    <a:pt x="3" y="1"/>
                    <a:pt x="4" y="3"/>
                    <a:pt x="3"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75" name="Freeform 469"/>
            <p:cNvSpPr>
              <a:spLocks/>
            </p:cNvSpPr>
            <p:nvPr/>
          </p:nvSpPr>
          <p:spPr bwMode="auto">
            <a:xfrm>
              <a:off x="17579098" y="8931168"/>
              <a:ext cx="25477" cy="19114"/>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0" y="2"/>
                    <a:pt x="1" y="0"/>
                    <a:pt x="2" y="0"/>
                  </a:cubicBezTo>
                  <a:cubicBezTo>
                    <a:pt x="3" y="0"/>
                    <a:pt x="2" y="2"/>
                    <a:pt x="1"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76" name="Freeform 470"/>
            <p:cNvSpPr>
              <a:spLocks/>
            </p:cNvSpPr>
            <p:nvPr/>
          </p:nvSpPr>
          <p:spPr bwMode="auto">
            <a:xfrm>
              <a:off x="17681007" y="9052219"/>
              <a:ext cx="44586" cy="19114"/>
            </a:xfrm>
            <a:custGeom>
              <a:avLst/>
              <a:gdLst>
                <a:gd name="T0" fmla="*/ 5 w 5"/>
                <a:gd name="T1" fmla="*/ 1 h 2"/>
                <a:gd name="T2" fmla="*/ 0 w 5"/>
                <a:gd name="T3" fmla="*/ 1 h 2"/>
                <a:gd name="T4" fmla="*/ 5 w 5"/>
                <a:gd name="T5" fmla="*/ 1 h 2"/>
              </a:gdLst>
              <a:ahLst/>
              <a:cxnLst>
                <a:cxn ang="0">
                  <a:pos x="T0" y="T1"/>
                </a:cxn>
                <a:cxn ang="0">
                  <a:pos x="T2" y="T3"/>
                </a:cxn>
                <a:cxn ang="0">
                  <a:pos x="T4" y="T5"/>
                </a:cxn>
              </a:cxnLst>
              <a:rect l="0" t="0" r="r" b="b"/>
              <a:pathLst>
                <a:path w="5" h="2">
                  <a:moveTo>
                    <a:pt x="5" y="1"/>
                  </a:moveTo>
                  <a:cubicBezTo>
                    <a:pt x="5" y="0"/>
                    <a:pt x="0" y="0"/>
                    <a:pt x="0" y="1"/>
                  </a:cubicBezTo>
                  <a:cubicBezTo>
                    <a:pt x="0" y="1"/>
                    <a:pt x="5" y="2"/>
                    <a:pt x="5"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77" name="Freeform 471"/>
            <p:cNvSpPr>
              <a:spLocks/>
            </p:cNvSpPr>
            <p:nvPr/>
          </p:nvSpPr>
          <p:spPr bwMode="auto">
            <a:xfrm>
              <a:off x="17690562" y="9061774"/>
              <a:ext cx="175158" cy="105125"/>
            </a:xfrm>
            <a:custGeom>
              <a:avLst/>
              <a:gdLst>
                <a:gd name="T0" fmla="*/ 10 w 19"/>
                <a:gd name="T1" fmla="*/ 1 h 11"/>
                <a:gd name="T2" fmla="*/ 4 w 19"/>
                <a:gd name="T3" fmla="*/ 3 h 11"/>
                <a:gd name="T4" fmla="*/ 3 w 19"/>
                <a:gd name="T5" fmla="*/ 4 h 11"/>
                <a:gd name="T6" fmla="*/ 1 w 19"/>
                <a:gd name="T7" fmla="*/ 3 h 11"/>
                <a:gd name="T8" fmla="*/ 3 w 19"/>
                <a:gd name="T9" fmla="*/ 6 h 11"/>
                <a:gd name="T10" fmla="*/ 6 w 19"/>
                <a:gd name="T11" fmla="*/ 7 h 11"/>
                <a:gd name="T12" fmla="*/ 9 w 19"/>
                <a:gd name="T13" fmla="*/ 10 h 11"/>
                <a:gd name="T14" fmla="*/ 14 w 19"/>
                <a:gd name="T15" fmla="*/ 10 h 11"/>
                <a:gd name="T16" fmla="*/ 18 w 19"/>
                <a:gd name="T17" fmla="*/ 5 h 11"/>
                <a:gd name="T18" fmla="*/ 15 w 19"/>
                <a:gd name="T19" fmla="*/ 2 h 11"/>
                <a:gd name="T20" fmla="*/ 10 w 19"/>
                <a:gd name="T21" fmla="*/ 1 h 11"/>
                <a:gd name="T22" fmla="*/ 10 w 19"/>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
                  </a:moveTo>
                  <a:cubicBezTo>
                    <a:pt x="9" y="0"/>
                    <a:pt x="5" y="2"/>
                    <a:pt x="4" y="3"/>
                  </a:cubicBezTo>
                  <a:cubicBezTo>
                    <a:pt x="3" y="3"/>
                    <a:pt x="4" y="3"/>
                    <a:pt x="3" y="4"/>
                  </a:cubicBezTo>
                  <a:cubicBezTo>
                    <a:pt x="3" y="5"/>
                    <a:pt x="2" y="3"/>
                    <a:pt x="1" y="3"/>
                  </a:cubicBezTo>
                  <a:cubicBezTo>
                    <a:pt x="0" y="3"/>
                    <a:pt x="2" y="6"/>
                    <a:pt x="3" y="6"/>
                  </a:cubicBezTo>
                  <a:cubicBezTo>
                    <a:pt x="3" y="7"/>
                    <a:pt x="5" y="7"/>
                    <a:pt x="6" y="7"/>
                  </a:cubicBezTo>
                  <a:cubicBezTo>
                    <a:pt x="8" y="7"/>
                    <a:pt x="8" y="9"/>
                    <a:pt x="9" y="10"/>
                  </a:cubicBezTo>
                  <a:cubicBezTo>
                    <a:pt x="10" y="11"/>
                    <a:pt x="13" y="10"/>
                    <a:pt x="14" y="10"/>
                  </a:cubicBezTo>
                  <a:cubicBezTo>
                    <a:pt x="18" y="10"/>
                    <a:pt x="19" y="8"/>
                    <a:pt x="18" y="5"/>
                  </a:cubicBezTo>
                  <a:cubicBezTo>
                    <a:pt x="18" y="3"/>
                    <a:pt x="17" y="2"/>
                    <a:pt x="15" y="2"/>
                  </a:cubicBezTo>
                  <a:cubicBezTo>
                    <a:pt x="14" y="2"/>
                    <a:pt x="12" y="1"/>
                    <a:pt x="10" y="1"/>
                  </a:cubicBezTo>
                  <a:cubicBezTo>
                    <a:pt x="10" y="1"/>
                    <a:pt x="11" y="1"/>
                    <a:pt x="10"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78" name="Freeform 472"/>
            <p:cNvSpPr>
              <a:spLocks/>
            </p:cNvSpPr>
            <p:nvPr/>
          </p:nvSpPr>
          <p:spPr bwMode="auto">
            <a:xfrm>
              <a:off x="18521768" y="9240168"/>
              <a:ext cx="194267" cy="111494"/>
            </a:xfrm>
            <a:custGeom>
              <a:avLst/>
              <a:gdLst>
                <a:gd name="T0" fmla="*/ 0 w 21"/>
                <a:gd name="T1" fmla="*/ 8 h 12"/>
                <a:gd name="T2" fmla="*/ 6 w 21"/>
                <a:gd name="T3" fmla="*/ 8 h 12"/>
                <a:gd name="T4" fmla="*/ 9 w 21"/>
                <a:gd name="T5" fmla="*/ 7 h 12"/>
                <a:gd name="T6" fmla="*/ 13 w 21"/>
                <a:gd name="T7" fmla="*/ 7 h 12"/>
                <a:gd name="T8" fmla="*/ 14 w 21"/>
                <a:gd name="T9" fmla="*/ 5 h 12"/>
                <a:gd name="T10" fmla="*/ 17 w 21"/>
                <a:gd name="T11" fmla="*/ 3 h 12"/>
                <a:gd name="T12" fmla="*/ 20 w 21"/>
                <a:gd name="T13" fmla="*/ 4 h 12"/>
                <a:gd name="T14" fmla="*/ 18 w 21"/>
                <a:gd name="T15" fmla="*/ 7 h 12"/>
                <a:gd name="T16" fmla="*/ 11 w 21"/>
                <a:gd name="T17" fmla="*/ 11 h 12"/>
                <a:gd name="T18" fmla="*/ 0 w 21"/>
                <a:gd name="T19" fmla="*/ 8 h 12"/>
                <a:gd name="T20" fmla="*/ 0 w 21"/>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2">
                  <a:moveTo>
                    <a:pt x="0" y="8"/>
                  </a:moveTo>
                  <a:cubicBezTo>
                    <a:pt x="1" y="7"/>
                    <a:pt x="5" y="8"/>
                    <a:pt x="6" y="8"/>
                  </a:cubicBezTo>
                  <a:cubicBezTo>
                    <a:pt x="7" y="8"/>
                    <a:pt x="8" y="6"/>
                    <a:pt x="9" y="7"/>
                  </a:cubicBezTo>
                  <a:cubicBezTo>
                    <a:pt x="10" y="8"/>
                    <a:pt x="12" y="8"/>
                    <a:pt x="13" y="7"/>
                  </a:cubicBezTo>
                  <a:cubicBezTo>
                    <a:pt x="13" y="6"/>
                    <a:pt x="14" y="5"/>
                    <a:pt x="14" y="5"/>
                  </a:cubicBezTo>
                  <a:cubicBezTo>
                    <a:pt x="15" y="5"/>
                    <a:pt x="17" y="5"/>
                    <a:pt x="17" y="3"/>
                  </a:cubicBezTo>
                  <a:cubicBezTo>
                    <a:pt x="17" y="0"/>
                    <a:pt x="21" y="2"/>
                    <a:pt x="20" y="4"/>
                  </a:cubicBezTo>
                  <a:cubicBezTo>
                    <a:pt x="19" y="5"/>
                    <a:pt x="18" y="7"/>
                    <a:pt x="18" y="7"/>
                  </a:cubicBezTo>
                  <a:cubicBezTo>
                    <a:pt x="15" y="8"/>
                    <a:pt x="14" y="10"/>
                    <a:pt x="11" y="11"/>
                  </a:cubicBezTo>
                  <a:cubicBezTo>
                    <a:pt x="9" y="12"/>
                    <a:pt x="0" y="11"/>
                    <a:pt x="0" y="8"/>
                  </a:cubicBezTo>
                  <a:cubicBezTo>
                    <a:pt x="0" y="7"/>
                    <a:pt x="0" y="10"/>
                    <a:pt x="0" y="8"/>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79" name="Freeform 473"/>
            <p:cNvSpPr>
              <a:spLocks/>
            </p:cNvSpPr>
            <p:nvPr/>
          </p:nvSpPr>
          <p:spPr bwMode="auto">
            <a:xfrm>
              <a:off x="18802022" y="9297506"/>
              <a:ext cx="82803" cy="101937"/>
            </a:xfrm>
            <a:custGeom>
              <a:avLst/>
              <a:gdLst>
                <a:gd name="T0" fmla="*/ 1 w 9"/>
                <a:gd name="T1" fmla="*/ 0 h 11"/>
                <a:gd name="T2" fmla="*/ 8 w 9"/>
                <a:gd name="T3" fmla="*/ 8 h 11"/>
                <a:gd name="T4" fmla="*/ 5 w 9"/>
                <a:gd name="T5" fmla="*/ 4 h 11"/>
                <a:gd name="T6" fmla="*/ 1 w 9"/>
                <a:gd name="T7" fmla="*/ 0 h 11"/>
                <a:gd name="T8" fmla="*/ 1 w 9"/>
                <a:gd name="T9" fmla="*/ 0 h 11"/>
              </a:gdLst>
              <a:ahLst/>
              <a:cxnLst>
                <a:cxn ang="0">
                  <a:pos x="T0" y="T1"/>
                </a:cxn>
                <a:cxn ang="0">
                  <a:pos x="T2" y="T3"/>
                </a:cxn>
                <a:cxn ang="0">
                  <a:pos x="T4" y="T5"/>
                </a:cxn>
                <a:cxn ang="0">
                  <a:pos x="T6" y="T7"/>
                </a:cxn>
                <a:cxn ang="0">
                  <a:pos x="T8" y="T9"/>
                </a:cxn>
              </a:cxnLst>
              <a:rect l="0" t="0" r="r" b="b"/>
              <a:pathLst>
                <a:path w="9" h="11">
                  <a:moveTo>
                    <a:pt x="1" y="0"/>
                  </a:moveTo>
                  <a:cubicBezTo>
                    <a:pt x="0" y="1"/>
                    <a:pt x="5" y="11"/>
                    <a:pt x="8" y="8"/>
                  </a:cubicBezTo>
                  <a:cubicBezTo>
                    <a:pt x="9" y="6"/>
                    <a:pt x="6" y="4"/>
                    <a:pt x="5" y="4"/>
                  </a:cubicBezTo>
                  <a:cubicBezTo>
                    <a:pt x="4" y="3"/>
                    <a:pt x="1" y="0"/>
                    <a:pt x="1" y="0"/>
                  </a:cubicBezTo>
                  <a:cubicBezTo>
                    <a:pt x="0" y="1"/>
                    <a:pt x="2" y="0"/>
                    <a:pt x="1"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80" name="Freeform 474"/>
            <p:cNvSpPr>
              <a:spLocks/>
            </p:cNvSpPr>
            <p:nvPr/>
          </p:nvSpPr>
          <p:spPr bwMode="auto">
            <a:xfrm>
              <a:off x="19044057" y="9485457"/>
              <a:ext cx="54139" cy="54153"/>
            </a:xfrm>
            <a:custGeom>
              <a:avLst/>
              <a:gdLst>
                <a:gd name="T0" fmla="*/ 6 w 6"/>
                <a:gd name="T1" fmla="*/ 4 h 6"/>
                <a:gd name="T2" fmla="*/ 1 w 6"/>
                <a:gd name="T3" fmla="*/ 2 h 6"/>
                <a:gd name="T4" fmla="*/ 6 w 6"/>
                <a:gd name="T5" fmla="*/ 4 h 6"/>
                <a:gd name="T6" fmla="*/ 6 w 6"/>
                <a:gd name="T7" fmla="*/ 4 h 6"/>
              </a:gdLst>
              <a:ahLst/>
              <a:cxnLst>
                <a:cxn ang="0">
                  <a:pos x="T0" y="T1"/>
                </a:cxn>
                <a:cxn ang="0">
                  <a:pos x="T2" y="T3"/>
                </a:cxn>
                <a:cxn ang="0">
                  <a:pos x="T4" y="T5"/>
                </a:cxn>
                <a:cxn ang="0">
                  <a:pos x="T6" y="T7"/>
                </a:cxn>
              </a:cxnLst>
              <a:rect l="0" t="0" r="r" b="b"/>
              <a:pathLst>
                <a:path w="6" h="6">
                  <a:moveTo>
                    <a:pt x="6" y="4"/>
                  </a:moveTo>
                  <a:cubicBezTo>
                    <a:pt x="6" y="2"/>
                    <a:pt x="0" y="0"/>
                    <a:pt x="1" y="2"/>
                  </a:cubicBezTo>
                  <a:cubicBezTo>
                    <a:pt x="1" y="3"/>
                    <a:pt x="6" y="5"/>
                    <a:pt x="6" y="4"/>
                  </a:cubicBezTo>
                  <a:cubicBezTo>
                    <a:pt x="6" y="3"/>
                    <a:pt x="6" y="6"/>
                    <a:pt x="6"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81" name="Freeform 475"/>
            <p:cNvSpPr>
              <a:spLocks/>
            </p:cNvSpPr>
            <p:nvPr/>
          </p:nvSpPr>
          <p:spPr bwMode="auto">
            <a:xfrm>
              <a:off x="18986734" y="9399444"/>
              <a:ext cx="85987" cy="57337"/>
            </a:xfrm>
            <a:custGeom>
              <a:avLst/>
              <a:gdLst>
                <a:gd name="T0" fmla="*/ 8 w 9"/>
                <a:gd name="T1" fmla="*/ 6 h 6"/>
                <a:gd name="T2" fmla="*/ 0 w 9"/>
                <a:gd name="T3" fmla="*/ 1 h 6"/>
                <a:gd name="T4" fmla="*/ 3 w 9"/>
                <a:gd name="T5" fmla="*/ 4 h 6"/>
                <a:gd name="T6" fmla="*/ 8 w 9"/>
                <a:gd name="T7" fmla="*/ 6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6" y="5"/>
                    <a:pt x="3" y="0"/>
                    <a:pt x="0" y="1"/>
                  </a:cubicBezTo>
                  <a:cubicBezTo>
                    <a:pt x="0" y="2"/>
                    <a:pt x="3" y="3"/>
                    <a:pt x="3" y="4"/>
                  </a:cubicBezTo>
                  <a:cubicBezTo>
                    <a:pt x="5" y="4"/>
                    <a:pt x="6" y="5"/>
                    <a:pt x="8" y="6"/>
                  </a:cubicBezTo>
                  <a:cubicBezTo>
                    <a:pt x="9" y="6"/>
                    <a:pt x="6" y="5"/>
                    <a:pt x="8" y="6"/>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82" name="Freeform 476"/>
            <p:cNvSpPr>
              <a:spLocks/>
            </p:cNvSpPr>
            <p:nvPr/>
          </p:nvSpPr>
          <p:spPr bwMode="auto">
            <a:xfrm>
              <a:off x="18903931" y="9361218"/>
              <a:ext cx="38217" cy="47786"/>
            </a:xfrm>
            <a:custGeom>
              <a:avLst/>
              <a:gdLst>
                <a:gd name="T0" fmla="*/ 4 w 4"/>
                <a:gd name="T1" fmla="*/ 4 h 5"/>
                <a:gd name="T2" fmla="*/ 0 w 4"/>
                <a:gd name="T3" fmla="*/ 0 h 5"/>
                <a:gd name="T4" fmla="*/ 4 w 4"/>
                <a:gd name="T5" fmla="*/ 4 h 5"/>
              </a:gdLst>
              <a:ahLst/>
              <a:cxnLst>
                <a:cxn ang="0">
                  <a:pos x="T0" y="T1"/>
                </a:cxn>
                <a:cxn ang="0">
                  <a:pos x="T2" y="T3"/>
                </a:cxn>
                <a:cxn ang="0">
                  <a:pos x="T4" y="T5"/>
                </a:cxn>
              </a:cxnLst>
              <a:rect l="0" t="0" r="r" b="b"/>
              <a:pathLst>
                <a:path w="4" h="5">
                  <a:moveTo>
                    <a:pt x="4" y="4"/>
                  </a:moveTo>
                  <a:cubicBezTo>
                    <a:pt x="4" y="2"/>
                    <a:pt x="0" y="0"/>
                    <a:pt x="0" y="0"/>
                  </a:cubicBezTo>
                  <a:cubicBezTo>
                    <a:pt x="0" y="1"/>
                    <a:pt x="4" y="5"/>
                    <a:pt x="4"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83" name="Freeform 477"/>
            <p:cNvSpPr>
              <a:spLocks/>
            </p:cNvSpPr>
            <p:nvPr/>
          </p:nvSpPr>
          <p:spPr bwMode="auto">
            <a:xfrm>
              <a:off x="19247877" y="10017442"/>
              <a:ext cx="149679" cy="111494"/>
            </a:xfrm>
            <a:custGeom>
              <a:avLst/>
              <a:gdLst>
                <a:gd name="T0" fmla="*/ 15 w 16"/>
                <a:gd name="T1" fmla="*/ 11 h 12"/>
                <a:gd name="T2" fmla="*/ 2 w 16"/>
                <a:gd name="T3" fmla="*/ 0 h 12"/>
                <a:gd name="T4" fmla="*/ 15 w 16"/>
                <a:gd name="T5" fmla="*/ 11 h 12"/>
              </a:gdLst>
              <a:ahLst/>
              <a:cxnLst>
                <a:cxn ang="0">
                  <a:pos x="T0" y="T1"/>
                </a:cxn>
                <a:cxn ang="0">
                  <a:pos x="T2" y="T3"/>
                </a:cxn>
                <a:cxn ang="0">
                  <a:pos x="T4" y="T5"/>
                </a:cxn>
              </a:cxnLst>
              <a:rect l="0" t="0" r="r" b="b"/>
              <a:pathLst>
                <a:path w="16" h="12">
                  <a:moveTo>
                    <a:pt x="15" y="11"/>
                  </a:moveTo>
                  <a:cubicBezTo>
                    <a:pt x="16" y="12"/>
                    <a:pt x="3" y="0"/>
                    <a:pt x="2" y="0"/>
                  </a:cubicBezTo>
                  <a:cubicBezTo>
                    <a:pt x="0" y="0"/>
                    <a:pt x="7" y="9"/>
                    <a:pt x="15" y="1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84" name="Freeform 478"/>
            <p:cNvSpPr>
              <a:spLocks/>
            </p:cNvSpPr>
            <p:nvPr/>
          </p:nvSpPr>
          <p:spPr bwMode="auto">
            <a:xfrm>
              <a:off x="19649149" y="10727821"/>
              <a:ext cx="105095" cy="130608"/>
            </a:xfrm>
            <a:custGeom>
              <a:avLst/>
              <a:gdLst>
                <a:gd name="T0" fmla="*/ 11 w 11"/>
                <a:gd name="T1" fmla="*/ 14 h 14"/>
                <a:gd name="T2" fmla="*/ 9 w 11"/>
                <a:gd name="T3" fmla="*/ 10 h 14"/>
                <a:gd name="T4" fmla="*/ 9 w 11"/>
                <a:gd name="T5" fmla="*/ 7 h 14"/>
                <a:gd name="T6" fmla="*/ 0 w 11"/>
                <a:gd name="T7" fmla="*/ 0 h 14"/>
                <a:gd name="T8" fmla="*/ 3 w 11"/>
                <a:gd name="T9" fmla="*/ 4 h 14"/>
                <a:gd name="T10" fmla="*/ 5 w 11"/>
                <a:gd name="T11" fmla="*/ 8 h 14"/>
                <a:gd name="T12" fmla="*/ 8 w 11"/>
                <a:gd name="T13" fmla="*/ 11 h 14"/>
                <a:gd name="T14" fmla="*/ 11 w 1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11" y="14"/>
                  </a:moveTo>
                  <a:cubicBezTo>
                    <a:pt x="10" y="12"/>
                    <a:pt x="11" y="11"/>
                    <a:pt x="9" y="10"/>
                  </a:cubicBezTo>
                  <a:cubicBezTo>
                    <a:pt x="8" y="8"/>
                    <a:pt x="9" y="8"/>
                    <a:pt x="9" y="7"/>
                  </a:cubicBezTo>
                  <a:cubicBezTo>
                    <a:pt x="8" y="5"/>
                    <a:pt x="0" y="1"/>
                    <a:pt x="0" y="0"/>
                  </a:cubicBezTo>
                  <a:cubicBezTo>
                    <a:pt x="0" y="1"/>
                    <a:pt x="3" y="3"/>
                    <a:pt x="3" y="4"/>
                  </a:cubicBezTo>
                  <a:cubicBezTo>
                    <a:pt x="4" y="6"/>
                    <a:pt x="4" y="7"/>
                    <a:pt x="5" y="8"/>
                  </a:cubicBezTo>
                  <a:cubicBezTo>
                    <a:pt x="6" y="9"/>
                    <a:pt x="9" y="10"/>
                    <a:pt x="8" y="11"/>
                  </a:cubicBezTo>
                  <a:cubicBezTo>
                    <a:pt x="8" y="13"/>
                    <a:pt x="9" y="13"/>
                    <a:pt x="11" y="1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85" name="Freeform 479"/>
            <p:cNvSpPr>
              <a:spLocks/>
            </p:cNvSpPr>
            <p:nvPr/>
          </p:nvSpPr>
          <p:spPr bwMode="auto">
            <a:xfrm>
              <a:off x="19677812" y="10848874"/>
              <a:ext cx="242035" cy="283516"/>
            </a:xfrm>
            <a:custGeom>
              <a:avLst/>
              <a:gdLst>
                <a:gd name="T0" fmla="*/ 8 w 26"/>
                <a:gd name="T1" fmla="*/ 2 h 30"/>
                <a:gd name="T2" fmla="*/ 7 w 26"/>
                <a:gd name="T3" fmla="*/ 11 h 30"/>
                <a:gd name="T4" fmla="*/ 5 w 26"/>
                <a:gd name="T5" fmla="*/ 18 h 30"/>
                <a:gd name="T6" fmla="*/ 9 w 26"/>
                <a:gd name="T7" fmla="*/ 25 h 30"/>
                <a:gd name="T8" fmla="*/ 14 w 26"/>
                <a:gd name="T9" fmla="*/ 26 h 30"/>
                <a:gd name="T10" fmla="*/ 17 w 26"/>
                <a:gd name="T11" fmla="*/ 22 h 30"/>
                <a:gd name="T12" fmla="*/ 18 w 26"/>
                <a:gd name="T13" fmla="*/ 16 h 30"/>
                <a:gd name="T14" fmla="*/ 22 w 26"/>
                <a:gd name="T15" fmla="*/ 14 h 30"/>
                <a:gd name="T16" fmla="*/ 26 w 26"/>
                <a:gd name="T17" fmla="*/ 10 h 30"/>
                <a:gd name="T18" fmla="*/ 25 w 26"/>
                <a:gd name="T19" fmla="*/ 6 h 30"/>
                <a:gd name="T20" fmla="*/ 20 w 26"/>
                <a:gd name="T21" fmla="*/ 8 h 30"/>
                <a:gd name="T22" fmla="*/ 14 w 26"/>
                <a:gd name="T23" fmla="*/ 5 h 30"/>
                <a:gd name="T24" fmla="*/ 11 w 26"/>
                <a:gd name="T25" fmla="*/ 0 h 30"/>
                <a:gd name="T26" fmla="*/ 11 w 26"/>
                <a:gd name="T27" fmla="*/ 3 h 30"/>
                <a:gd name="T28" fmla="*/ 8 w 26"/>
                <a:gd name="T29" fmla="*/ 2 h 30"/>
                <a:gd name="T30" fmla="*/ 8 w 26"/>
                <a:gd name="T31"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30">
                  <a:moveTo>
                    <a:pt x="8" y="2"/>
                  </a:moveTo>
                  <a:cubicBezTo>
                    <a:pt x="7" y="2"/>
                    <a:pt x="7" y="9"/>
                    <a:pt x="7" y="11"/>
                  </a:cubicBezTo>
                  <a:cubicBezTo>
                    <a:pt x="6" y="13"/>
                    <a:pt x="0" y="16"/>
                    <a:pt x="5" y="18"/>
                  </a:cubicBezTo>
                  <a:cubicBezTo>
                    <a:pt x="8" y="19"/>
                    <a:pt x="11" y="21"/>
                    <a:pt x="9" y="25"/>
                  </a:cubicBezTo>
                  <a:cubicBezTo>
                    <a:pt x="6" y="30"/>
                    <a:pt x="11" y="29"/>
                    <a:pt x="14" y="26"/>
                  </a:cubicBezTo>
                  <a:cubicBezTo>
                    <a:pt x="15" y="25"/>
                    <a:pt x="16" y="23"/>
                    <a:pt x="17" y="22"/>
                  </a:cubicBezTo>
                  <a:cubicBezTo>
                    <a:pt x="19" y="19"/>
                    <a:pt x="18" y="19"/>
                    <a:pt x="18" y="16"/>
                  </a:cubicBezTo>
                  <a:cubicBezTo>
                    <a:pt x="19" y="14"/>
                    <a:pt x="21" y="14"/>
                    <a:pt x="22" y="14"/>
                  </a:cubicBezTo>
                  <a:cubicBezTo>
                    <a:pt x="23" y="15"/>
                    <a:pt x="25" y="11"/>
                    <a:pt x="26" y="10"/>
                  </a:cubicBezTo>
                  <a:cubicBezTo>
                    <a:pt x="26" y="9"/>
                    <a:pt x="26" y="6"/>
                    <a:pt x="25" y="6"/>
                  </a:cubicBezTo>
                  <a:cubicBezTo>
                    <a:pt x="23" y="6"/>
                    <a:pt x="21" y="8"/>
                    <a:pt x="20" y="8"/>
                  </a:cubicBezTo>
                  <a:cubicBezTo>
                    <a:pt x="18" y="8"/>
                    <a:pt x="15" y="7"/>
                    <a:pt x="14" y="5"/>
                  </a:cubicBezTo>
                  <a:cubicBezTo>
                    <a:pt x="13" y="4"/>
                    <a:pt x="13" y="0"/>
                    <a:pt x="11" y="0"/>
                  </a:cubicBezTo>
                  <a:cubicBezTo>
                    <a:pt x="11" y="0"/>
                    <a:pt x="11" y="3"/>
                    <a:pt x="11" y="3"/>
                  </a:cubicBezTo>
                  <a:cubicBezTo>
                    <a:pt x="10" y="3"/>
                    <a:pt x="9" y="1"/>
                    <a:pt x="8" y="2"/>
                  </a:cubicBezTo>
                  <a:cubicBezTo>
                    <a:pt x="7" y="2"/>
                    <a:pt x="9" y="1"/>
                    <a:pt x="8"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86" name="Freeform 480"/>
            <p:cNvSpPr>
              <a:spLocks/>
            </p:cNvSpPr>
            <p:nvPr/>
          </p:nvSpPr>
          <p:spPr bwMode="auto">
            <a:xfrm>
              <a:off x="19359344" y="11055934"/>
              <a:ext cx="366241" cy="356783"/>
            </a:xfrm>
            <a:custGeom>
              <a:avLst/>
              <a:gdLst>
                <a:gd name="T0" fmla="*/ 33 w 39"/>
                <a:gd name="T1" fmla="*/ 4 h 38"/>
                <a:gd name="T2" fmla="*/ 30 w 39"/>
                <a:gd name="T3" fmla="*/ 1 h 38"/>
                <a:gd name="T4" fmla="*/ 26 w 39"/>
                <a:gd name="T5" fmla="*/ 8 h 38"/>
                <a:gd name="T6" fmla="*/ 22 w 39"/>
                <a:gd name="T7" fmla="*/ 13 h 38"/>
                <a:gd name="T8" fmla="*/ 15 w 39"/>
                <a:gd name="T9" fmla="*/ 18 h 38"/>
                <a:gd name="T10" fmla="*/ 9 w 39"/>
                <a:gd name="T11" fmla="*/ 22 h 38"/>
                <a:gd name="T12" fmla="*/ 4 w 39"/>
                <a:gd name="T13" fmla="*/ 27 h 38"/>
                <a:gd name="T14" fmla="*/ 2 w 39"/>
                <a:gd name="T15" fmla="*/ 33 h 38"/>
                <a:gd name="T16" fmla="*/ 1 w 39"/>
                <a:gd name="T17" fmla="*/ 34 h 38"/>
                <a:gd name="T18" fmla="*/ 3 w 39"/>
                <a:gd name="T19" fmla="*/ 35 h 38"/>
                <a:gd name="T20" fmla="*/ 10 w 39"/>
                <a:gd name="T21" fmla="*/ 37 h 38"/>
                <a:gd name="T22" fmla="*/ 19 w 39"/>
                <a:gd name="T23" fmla="*/ 34 h 38"/>
                <a:gd name="T24" fmla="*/ 22 w 39"/>
                <a:gd name="T25" fmla="*/ 27 h 38"/>
                <a:gd name="T26" fmla="*/ 27 w 39"/>
                <a:gd name="T27" fmla="*/ 22 h 38"/>
                <a:gd name="T28" fmla="*/ 29 w 39"/>
                <a:gd name="T29" fmla="*/ 21 h 38"/>
                <a:gd name="T30" fmla="*/ 33 w 39"/>
                <a:gd name="T31" fmla="*/ 21 h 38"/>
                <a:gd name="T32" fmla="*/ 32 w 39"/>
                <a:gd name="T33" fmla="*/ 19 h 38"/>
                <a:gd name="T34" fmla="*/ 32 w 39"/>
                <a:gd name="T35" fmla="*/ 17 h 38"/>
                <a:gd name="T36" fmla="*/ 38 w 39"/>
                <a:gd name="T37" fmla="*/ 9 h 38"/>
                <a:gd name="T38" fmla="*/ 38 w 39"/>
                <a:gd name="T39" fmla="*/ 6 h 38"/>
                <a:gd name="T40" fmla="*/ 38 w 39"/>
                <a:gd name="T41" fmla="*/ 4 h 38"/>
                <a:gd name="T42" fmla="*/ 37 w 39"/>
                <a:gd name="T43" fmla="*/ 4 h 38"/>
                <a:gd name="T44" fmla="*/ 37 w 39"/>
                <a:gd name="T45" fmla="*/ 2 h 38"/>
                <a:gd name="T46" fmla="*/ 33 w 39"/>
                <a:gd name="T47"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38">
                  <a:moveTo>
                    <a:pt x="33" y="4"/>
                  </a:moveTo>
                  <a:cubicBezTo>
                    <a:pt x="33" y="4"/>
                    <a:pt x="32" y="0"/>
                    <a:pt x="30" y="1"/>
                  </a:cubicBezTo>
                  <a:cubicBezTo>
                    <a:pt x="27" y="3"/>
                    <a:pt x="28" y="5"/>
                    <a:pt x="26" y="8"/>
                  </a:cubicBezTo>
                  <a:cubicBezTo>
                    <a:pt x="25" y="9"/>
                    <a:pt x="24" y="12"/>
                    <a:pt x="22" y="13"/>
                  </a:cubicBezTo>
                  <a:cubicBezTo>
                    <a:pt x="20" y="16"/>
                    <a:pt x="18" y="17"/>
                    <a:pt x="15" y="18"/>
                  </a:cubicBezTo>
                  <a:cubicBezTo>
                    <a:pt x="13" y="19"/>
                    <a:pt x="12" y="21"/>
                    <a:pt x="9" y="22"/>
                  </a:cubicBezTo>
                  <a:cubicBezTo>
                    <a:pt x="7" y="23"/>
                    <a:pt x="7" y="27"/>
                    <a:pt x="4" y="27"/>
                  </a:cubicBezTo>
                  <a:cubicBezTo>
                    <a:pt x="0" y="28"/>
                    <a:pt x="4" y="31"/>
                    <a:pt x="2" y="33"/>
                  </a:cubicBezTo>
                  <a:cubicBezTo>
                    <a:pt x="1" y="33"/>
                    <a:pt x="0" y="33"/>
                    <a:pt x="1" y="34"/>
                  </a:cubicBezTo>
                  <a:cubicBezTo>
                    <a:pt x="1" y="35"/>
                    <a:pt x="1" y="35"/>
                    <a:pt x="3" y="35"/>
                  </a:cubicBezTo>
                  <a:cubicBezTo>
                    <a:pt x="5" y="35"/>
                    <a:pt x="8" y="37"/>
                    <a:pt x="10" y="37"/>
                  </a:cubicBezTo>
                  <a:cubicBezTo>
                    <a:pt x="14" y="38"/>
                    <a:pt x="16" y="36"/>
                    <a:pt x="19" y="34"/>
                  </a:cubicBezTo>
                  <a:cubicBezTo>
                    <a:pt x="21" y="32"/>
                    <a:pt x="22" y="30"/>
                    <a:pt x="22" y="27"/>
                  </a:cubicBezTo>
                  <a:cubicBezTo>
                    <a:pt x="23" y="24"/>
                    <a:pt x="24" y="24"/>
                    <a:pt x="27" y="22"/>
                  </a:cubicBezTo>
                  <a:cubicBezTo>
                    <a:pt x="28" y="22"/>
                    <a:pt x="28" y="21"/>
                    <a:pt x="29" y="21"/>
                  </a:cubicBezTo>
                  <a:cubicBezTo>
                    <a:pt x="30" y="21"/>
                    <a:pt x="31" y="21"/>
                    <a:pt x="33" y="21"/>
                  </a:cubicBezTo>
                  <a:cubicBezTo>
                    <a:pt x="34" y="20"/>
                    <a:pt x="33" y="19"/>
                    <a:pt x="32" y="19"/>
                  </a:cubicBezTo>
                  <a:cubicBezTo>
                    <a:pt x="31" y="18"/>
                    <a:pt x="31" y="18"/>
                    <a:pt x="32" y="17"/>
                  </a:cubicBezTo>
                  <a:cubicBezTo>
                    <a:pt x="34" y="14"/>
                    <a:pt x="36" y="12"/>
                    <a:pt x="38" y="9"/>
                  </a:cubicBezTo>
                  <a:cubicBezTo>
                    <a:pt x="38" y="8"/>
                    <a:pt x="38" y="7"/>
                    <a:pt x="38" y="6"/>
                  </a:cubicBezTo>
                  <a:cubicBezTo>
                    <a:pt x="38" y="5"/>
                    <a:pt x="38" y="5"/>
                    <a:pt x="38" y="4"/>
                  </a:cubicBezTo>
                  <a:cubicBezTo>
                    <a:pt x="39" y="3"/>
                    <a:pt x="37" y="4"/>
                    <a:pt x="37" y="4"/>
                  </a:cubicBezTo>
                  <a:cubicBezTo>
                    <a:pt x="37" y="3"/>
                    <a:pt x="37" y="3"/>
                    <a:pt x="37" y="2"/>
                  </a:cubicBezTo>
                  <a:cubicBezTo>
                    <a:pt x="36" y="3"/>
                    <a:pt x="35" y="5"/>
                    <a:pt x="33"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87" name="Freeform 481"/>
            <p:cNvSpPr>
              <a:spLocks/>
            </p:cNvSpPr>
            <p:nvPr/>
          </p:nvSpPr>
          <p:spPr bwMode="auto">
            <a:xfrm>
              <a:off x="19416667" y="11412719"/>
              <a:ext cx="19108" cy="19114"/>
            </a:xfrm>
            <a:custGeom>
              <a:avLst/>
              <a:gdLst>
                <a:gd name="T0" fmla="*/ 2 w 2"/>
                <a:gd name="T1" fmla="*/ 2 h 2"/>
                <a:gd name="T2" fmla="*/ 1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cubicBezTo>
                    <a:pt x="2" y="1"/>
                    <a:pt x="1" y="1"/>
                    <a:pt x="1" y="0"/>
                  </a:cubicBezTo>
                  <a:cubicBezTo>
                    <a:pt x="0" y="1"/>
                    <a:pt x="0" y="1"/>
                    <a:pt x="0" y="2"/>
                  </a:cubicBezTo>
                  <a:cubicBezTo>
                    <a:pt x="1" y="2"/>
                    <a:pt x="2" y="2"/>
                    <a:pt x="2"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88" name="Freeform 482"/>
            <p:cNvSpPr>
              <a:spLocks/>
            </p:cNvSpPr>
            <p:nvPr/>
          </p:nvSpPr>
          <p:spPr bwMode="auto">
            <a:xfrm>
              <a:off x="18343424" y="11065493"/>
              <a:ext cx="178345" cy="168835"/>
            </a:xfrm>
            <a:custGeom>
              <a:avLst/>
              <a:gdLst>
                <a:gd name="T0" fmla="*/ 0 w 19"/>
                <a:gd name="T1" fmla="*/ 2 h 18"/>
                <a:gd name="T2" fmla="*/ 2 w 19"/>
                <a:gd name="T3" fmla="*/ 7 h 18"/>
                <a:gd name="T4" fmla="*/ 4 w 19"/>
                <a:gd name="T5" fmla="*/ 10 h 18"/>
                <a:gd name="T6" fmla="*/ 3 w 19"/>
                <a:gd name="T7" fmla="*/ 12 h 18"/>
                <a:gd name="T8" fmla="*/ 9 w 19"/>
                <a:gd name="T9" fmla="*/ 18 h 18"/>
                <a:gd name="T10" fmla="*/ 12 w 19"/>
                <a:gd name="T11" fmla="*/ 15 h 18"/>
                <a:gd name="T12" fmla="*/ 13 w 19"/>
                <a:gd name="T13" fmla="*/ 17 h 18"/>
                <a:gd name="T14" fmla="*/ 14 w 19"/>
                <a:gd name="T15" fmla="*/ 14 h 18"/>
                <a:gd name="T16" fmla="*/ 16 w 19"/>
                <a:gd name="T17" fmla="*/ 15 h 18"/>
                <a:gd name="T18" fmla="*/ 18 w 19"/>
                <a:gd name="T19" fmla="*/ 7 h 18"/>
                <a:gd name="T20" fmla="*/ 16 w 19"/>
                <a:gd name="T21" fmla="*/ 1 h 18"/>
                <a:gd name="T22" fmla="*/ 7 w 19"/>
                <a:gd name="T23" fmla="*/ 3 h 18"/>
                <a:gd name="T24" fmla="*/ 0 w 19"/>
                <a:gd name="T25" fmla="*/ 2 h 18"/>
                <a:gd name="T26" fmla="*/ 0 w 19"/>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0" y="2"/>
                  </a:moveTo>
                  <a:cubicBezTo>
                    <a:pt x="0" y="3"/>
                    <a:pt x="2" y="6"/>
                    <a:pt x="2" y="7"/>
                  </a:cubicBezTo>
                  <a:cubicBezTo>
                    <a:pt x="3" y="8"/>
                    <a:pt x="4" y="9"/>
                    <a:pt x="4" y="10"/>
                  </a:cubicBezTo>
                  <a:cubicBezTo>
                    <a:pt x="4" y="11"/>
                    <a:pt x="3" y="11"/>
                    <a:pt x="3" y="12"/>
                  </a:cubicBezTo>
                  <a:cubicBezTo>
                    <a:pt x="4" y="15"/>
                    <a:pt x="7" y="17"/>
                    <a:pt x="9" y="18"/>
                  </a:cubicBezTo>
                  <a:cubicBezTo>
                    <a:pt x="11" y="18"/>
                    <a:pt x="11" y="16"/>
                    <a:pt x="12" y="15"/>
                  </a:cubicBezTo>
                  <a:cubicBezTo>
                    <a:pt x="12" y="15"/>
                    <a:pt x="13" y="17"/>
                    <a:pt x="13" y="17"/>
                  </a:cubicBezTo>
                  <a:cubicBezTo>
                    <a:pt x="13" y="16"/>
                    <a:pt x="13" y="14"/>
                    <a:pt x="14" y="14"/>
                  </a:cubicBezTo>
                  <a:cubicBezTo>
                    <a:pt x="15" y="13"/>
                    <a:pt x="15" y="15"/>
                    <a:pt x="16" y="15"/>
                  </a:cubicBezTo>
                  <a:cubicBezTo>
                    <a:pt x="15" y="15"/>
                    <a:pt x="18" y="8"/>
                    <a:pt x="18" y="7"/>
                  </a:cubicBezTo>
                  <a:cubicBezTo>
                    <a:pt x="18" y="6"/>
                    <a:pt x="19" y="0"/>
                    <a:pt x="16" y="1"/>
                  </a:cubicBezTo>
                  <a:cubicBezTo>
                    <a:pt x="13" y="2"/>
                    <a:pt x="10" y="4"/>
                    <a:pt x="7" y="3"/>
                  </a:cubicBezTo>
                  <a:cubicBezTo>
                    <a:pt x="6" y="3"/>
                    <a:pt x="1" y="0"/>
                    <a:pt x="0" y="2"/>
                  </a:cubicBezTo>
                  <a:cubicBezTo>
                    <a:pt x="0" y="3"/>
                    <a:pt x="1" y="0"/>
                    <a:pt x="0"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89" name="Freeform 483"/>
            <p:cNvSpPr>
              <a:spLocks/>
            </p:cNvSpPr>
            <p:nvPr/>
          </p:nvSpPr>
          <p:spPr bwMode="auto">
            <a:xfrm>
              <a:off x="18483551" y="11017709"/>
              <a:ext cx="28662" cy="47786"/>
            </a:xfrm>
            <a:custGeom>
              <a:avLst/>
              <a:gdLst>
                <a:gd name="T0" fmla="*/ 3 w 3"/>
                <a:gd name="T1" fmla="*/ 4 h 5"/>
                <a:gd name="T2" fmla="*/ 1 w 3"/>
                <a:gd name="T3" fmla="*/ 0 h 5"/>
                <a:gd name="T4" fmla="*/ 3 w 3"/>
                <a:gd name="T5" fmla="*/ 4 h 5"/>
              </a:gdLst>
              <a:ahLst/>
              <a:cxnLst>
                <a:cxn ang="0">
                  <a:pos x="T0" y="T1"/>
                </a:cxn>
                <a:cxn ang="0">
                  <a:pos x="T2" y="T3"/>
                </a:cxn>
                <a:cxn ang="0">
                  <a:pos x="T4" y="T5"/>
                </a:cxn>
              </a:cxnLst>
              <a:rect l="0" t="0" r="r" b="b"/>
              <a:pathLst>
                <a:path w="3" h="5">
                  <a:moveTo>
                    <a:pt x="3" y="4"/>
                  </a:moveTo>
                  <a:cubicBezTo>
                    <a:pt x="3" y="5"/>
                    <a:pt x="0" y="1"/>
                    <a:pt x="1" y="0"/>
                  </a:cubicBezTo>
                  <a:cubicBezTo>
                    <a:pt x="2" y="0"/>
                    <a:pt x="3" y="1"/>
                    <a:pt x="3"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90" name="Freeform 484"/>
            <p:cNvSpPr>
              <a:spLocks/>
            </p:cNvSpPr>
            <p:nvPr/>
          </p:nvSpPr>
          <p:spPr bwMode="auto">
            <a:xfrm>
              <a:off x="18295653" y="11017709"/>
              <a:ext cx="19108" cy="1911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0"/>
                    <a:pt x="1" y="0"/>
                  </a:cubicBezTo>
                  <a:cubicBezTo>
                    <a:pt x="2" y="0"/>
                    <a:pt x="2" y="2"/>
                    <a:pt x="1"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91" name="Freeform 485"/>
            <p:cNvSpPr>
              <a:spLocks/>
            </p:cNvSpPr>
            <p:nvPr/>
          </p:nvSpPr>
          <p:spPr bwMode="auto">
            <a:xfrm>
              <a:off x="15384837" y="8593499"/>
              <a:ext cx="101909" cy="168835"/>
            </a:xfrm>
            <a:custGeom>
              <a:avLst/>
              <a:gdLst>
                <a:gd name="T0" fmla="*/ 2 w 11"/>
                <a:gd name="T1" fmla="*/ 0 h 18"/>
                <a:gd name="T2" fmla="*/ 1 w 11"/>
                <a:gd name="T3" fmla="*/ 0 h 18"/>
                <a:gd name="T4" fmla="*/ 1 w 11"/>
                <a:gd name="T5" fmla="*/ 3 h 18"/>
                <a:gd name="T6" fmla="*/ 0 w 11"/>
                <a:gd name="T7" fmla="*/ 8 h 18"/>
                <a:gd name="T8" fmla="*/ 4 w 11"/>
                <a:gd name="T9" fmla="*/ 18 h 18"/>
                <a:gd name="T10" fmla="*/ 9 w 11"/>
                <a:gd name="T11" fmla="*/ 15 h 18"/>
                <a:gd name="T12" fmla="*/ 9 w 11"/>
                <a:gd name="T13" fmla="*/ 8 h 18"/>
                <a:gd name="T14" fmla="*/ 2 w 11"/>
                <a:gd name="T15" fmla="*/ 0 h 18"/>
                <a:gd name="T16" fmla="*/ 2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2" y="0"/>
                  </a:moveTo>
                  <a:cubicBezTo>
                    <a:pt x="2" y="0"/>
                    <a:pt x="2" y="0"/>
                    <a:pt x="1" y="0"/>
                  </a:cubicBezTo>
                  <a:cubicBezTo>
                    <a:pt x="1" y="0"/>
                    <a:pt x="1" y="3"/>
                    <a:pt x="1" y="3"/>
                  </a:cubicBezTo>
                  <a:cubicBezTo>
                    <a:pt x="1" y="5"/>
                    <a:pt x="0" y="6"/>
                    <a:pt x="0" y="8"/>
                  </a:cubicBezTo>
                  <a:cubicBezTo>
                    <a:pt x="0" y="11"/>
                    <a:pt x="0" y="18"/>
                    <a:pt x="4" y="18"/>
                  </a:cubicBezTo>
                  <a:cubicBezTo>
                    <a:pt x="6" y="18"/>
                    <a:pt x="9" y="17"/>
                    <a:pt x="9" y="15"/>
                  </a:cubicBezTo>
                  <a:cubicBezTo>
                    <a:pt x="11" y="13"/>
                    <a:pt x="9" y="10"/>
                    <a:pt x="9" y="8"/>
                  </a:cubicBezTo>
                  <a:cubicBezTo>
                    <a:pt x="7" y="6"/>
                    <a:pt x="5" y="0"/>
                    <a:pt x="2" y="0"/>
                  </a:cubicBezTo>
                  <a:cubicBezTo>
                    <a:pt x="1" y="0"/>
                    <a:pt x="3" y="0"/>
                    <a:pt x="2"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92" name="Freeform 486"/>
            <p:cNvSpPr>
              <a:spLocks/>
            </p:cNvSpPr>
            <p:nvPr/>
          </p:nvSpPr>
          <p:spPr bwMode="auto">
            <a:xfrm>
              <a:off x="13665098" y="9606508"/>
              <a:ext cx="337577" cy="653038"/>
            </a:xfrm>
            <a:custGeom>
              <a:avLst/>
              <a:gdLst>
                <a:gd name="T0" fmla="*/ 31 w 36"/>
                <a:gd name="T1" fmla="*/ 2 h 70"/>
                <a:gd name="T2" fmla="*/ 29 w 36"/>
                <a:gd name="T3" fmla="*/ 0 h 70"/>
                <a:gd name="T4" fmla="*/ 28 w 36"/>
                <a:gd name="T5" fmla="*/ 3 h 70"/>
                <a:gd name="T6" fmla="*/ 26 w 36"/>
                <a:gd name="T7" fmla="*/ 8 h 70"/>
                <a:gd name="T8" fmla="*/ 23 w 36"/>
                <a:gd name="T9" fmla="*/ 8 h 70"/>
                <a:gd name="T10" fmla="*/ 23 w 36"/>
                <a:gd name="T11" fmla="*/ 10 h 70"/>
                <a:gd name="T12" fmla="*/ 22 w 36"/>
                <a:gd name="T13" fmla="*/ 12 h 70"/>
                <a:gd name="T14" fmla="*/ 23 w 36"/>
                <a:gd name="T15" fmla="*/ 13 h 70"/>
                <a:gd name="T16" fmla="*/ 21 w 36"/>
                <a:gd name="T17" fmla="*/ 14 h 70"/>
                <a:gd name="T18" fmla="*/ 19 w 36"/>
                <a:gd name="T19" fmla="*/ 16 h 70"/>
                <a:gd name="T20" fmla="*/ 15 w 36"/>
                <a:gd name="T21" fmla="*/ 18 h 70"/>
                <a:gd name="T22" fmla="*/ 15 w 36"/>
                <a:gd name="T23" fmla="*/ 19 h 70"/>
                <a:gd name="T24" fmla="*/ 13 w 36"/>
                <a:gd name="T25" fmla="*/ 19 h 70"/>
                <a:gd name="T26" fmla="*/ 8 w 36"/>
                <a:gd name="T27" fmla="*/ 21 h 70"/>
                <a:gd name="T28" fmla="*/ 6 w 36"/>
                <a:gd name="T29" fmla="*/ 21 h 70"/>
                <a:gd name="T30" fmla="*/ 4 w 36"/>
                <a:gd name="T31" fmla="*/ 27 h 70"/>
                <a:gd name="T32" fmla="*/ 4 w 36"/>
                <a:gd name="T33" fmla="*/ 44 h 70"/>
                <a:gd name="T34" fmla="*/ 0 w 36"/>
                <a:gd name="T35" fmla="*/ 51 h 70"/>
                <a:gd name="T36" fmla="*/ 0 w 36"/>
                <a:gd name="T37" fmla="*/ 55 h 70"/>
                <a:gd name="T38" fmla="*/ 2 w 36"/>
                <a:gd name="T39" fmla="*/ 59 h 70"/>
                <a:gd name="T40" fmla="*/ 5 w 36"/>
                <a:gd name="T41" fmla="*/ 68 h 70"/>
                <a:gd name="T42" fmla="*/ 16 w 36"/>
                <a:gd name="T43" fmla="*/ 68 h 70"/>
                <a:gd name="T44" fmla="*/ 24 w 36"/>
                <a:gd name="T45" fmla="*/ 50 h 70"/>
                <a:gd name="T46" fmla="*/ 31 w 36"/>
                <a:gd name="T47" fmla="*/ 30 h 70"/>
                <a:gd name="T48" fmla="*/ 32 w 36"/>
                <a:gd name="T49" fmla="*/ 23 h 70"/>
                <a:gd name="T50" fmla="*/ 34 w 36"/>
                <a:gd name="T51" fmla="*/ 19 h 70"/>
                <a:gd name="T52" fmla="*/ 36 w 36"/>
                <a:gd name="T53" fmla="*/ 17 h 70"/>
                <a:gd name="T54" fmla="*/ 35 w 36"/>
                <a:gd name="T55" fmla="*/ 11 h 70"/>
                <a:gd name="T56" fmla="*/ 31 w 36"/>
                <a:gd name="T57" fmla="*/ 2 h 70"/>
                <a:gd name="T58" fmla="*/ 31 w 36"/>
                <a:gd name="T5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70">
                  <a:moveTo>
                    <a:pt x="31" y="2"/>
                  </a:moveTo>
                  <a:cubicBezTo>
                    <a:pt x="31" y="2"/>
                    <a:pt x="30" y="0"/>
                    <a:pt x="29" y="0"/>
                  </a:cubicBezTo>
                  <a:cubicBezTo>
                    <a:pt x="29" y="1"/>
                    <a:pt x="28" y="2"/>
                    <a:pt x="28" y="3"/>
                  </a:cubicBezTo>
                  <a:cubicBezTo>
                    <a:pt x="27" y="5"/>
                    <a:pt x="27" y="6"/>
                    <a:pt x="26" y="8"/>
                  </a:cubicBezTo>
                  <a:cubicBezTo>
                    <a:pt x="25" y="9"/>
                    <a:pt x="24" y="8"/>
                    <a:pt x="23" y="8"/>
                  </a:cubicBezTo>
                  <a:cubicBezTo>
                    <a:pt x="23" y="8"/>
                    <a:pt x="24" y="9"/>
                    <a:pt x="23" y="10"/>
                  </a:cubicBezTo>
                  <a:cubicBezTo>
                    <a:pt x="23" y="11"/>
                    <a:pt x="22" y="11"/>
                    <a:pt x="22" y="12"/>
                  </a:cubicBezTo>
                  <a:cubicBezTo>
                    <a:pt x="22" y="12"/>
                    <a:pt x="23" y="13"/>
                    <a:pt x="23" y="13"/>
                  </a:cubicBezTo>
                  <a:cubicBezTo>
                    <a:pt x="23" y="14"/>
                    <a:pt x="22" y="13"/>
                    <a:pt x="21" y="14"/>
                  </a:cubicBezTo>
                  <a:cubicBezTo>
                    <a:pt x="20" y="14"/>
                    <a:pt x="20" y="15"/>
                    <a:pt x="19" y="16"/>
                  </a:cubicBezTo>
                  <a:cubicBezTo>
                    <a:pt x="18" y="17"/>
                    <a:pt x="17" y="17"/>
                    <a:pt x="15" y="18"/>
                  </a:cubicBezTo>
                  <a:cubicBezTo>
                    <a:pt x="14" y="18"/>
                    <a:pt x="16" y="19"/>
                    <a:pt x="15" y="19"/>
                  </a:cubicBezTo>
                  <a:cubicBezTo>
                    <a:pt x="15" y="20"/>
                    <a:pt x="13" y="18"/>
                    <a:pt x="13" y="19"/>
                  </a:cubicBezTo>
                  <a:cubicBezTo>
                    <a:pt x="11" y="20"/>
                    <a:pt x="10" y="20"/>
                    <a:pt x="8" y="21"/>
                  </a:cubicBezTo>
                  <a:cubicBezTo>
                    <a:pt x="7" y="21"/>
                    <a:pt x="6" y="20"/>
                    <a:pt x="6" y="21"/>
                  </a:cubicBezTo>
                  <a:cubicBezTo>
                    <a:pt x="5" y="23"/>
                    <a:pt x="5" y="25"/>
                    <a:pt x="4" y="27"/>
                  </a:cubicBezTo>
                  <a:cubicBezTo>
                    <a:pt x="3" y="32"/>
                    <a:pt x="8" y="39"/>
                    <a:pt x="4" y="44"/>
                  </a:cubicBezTo>
                  <a:cubicBezTo>
                    <a:pt x="3" y="46"/>
                    <a:pt x="1" y="48"/>
                    <a:pt x="0" y="51"/>
                  </a:cubicBezTo>
                  <a:cubicBezTo>
                    <a:pt x="0" y="52"/>
                    <a:pt x="0" y="54"/>
                    <a:pt x="0" y="55"/>
                  </a:cubicBezTo>
                  <a:cubicBezTo>
                    <a:pt x="1" y="56"/>
                    <a:pt x="3" y="57"/>
                    <a:pt x="2" y="59"/>
                  </a:cubicBezTo>
                  <a:cubicBezTo>
                    <a:pt x="1" y="62"/>
                    <a:pt x="2" y="66"/>
                    <a:pt x="5" y="68"/>
                  </a:cubicBezTo>
                  <a:cubicBezTo>
                    <a:pt x="8" y="70"/>
                    <a:pt x="11" y="70"/>
                    <a:pt x="16" y="68"/>
                  </a:cubicBezTo>
                  <a:cubicBezTo>
                    <a:pt x="21" y="66"/>
                    <a:pt x="22" y="55"/>
                    <a:pt x="24" y="50"/>
                  </a:cubicBezTo>
                  <a:cubicBezTo>
                    <a:pt x="26" y="43"/>
                    <a:pt x="29" y="37"/>
                    <a:pt x="31" y="30"/>
                  </a:cubicBezTo>
                  <a:cubicBezTo>
                    <a:pt x="31" y="28"/>
                    <a:pt x="31" y="25"/>
                    <a:pt x="32" y="23"/>
                  </a:cubicBezTo>
                  <a:cubicBezTo>
                    <a:pt x="33" y="22"/>
                    <a:pt x="31" y="14"/>
                    <a:pt x="34" y="19"/>
                  </a:cubicBezTo>
                  <a:cubicBezTo>
                    <a:pt x="35" y="20"/>
                    <a:pt x="35" y="18"/>
                    <a:pt x="36" y="17"/>
                  </a:cubicBezTo>
                  <a:cubicBezTo>
                    <a:pt x="36" y="15"/>
                    <a:pt x="35" y="13"/>
                    <a:pt x="35" y="11"/>
                  </a:cubicBezTo>
                  <a:cubicBezTo>
                    <a:pt x="34" y="9"/>
                    <a:pt x="33" y="4"/>
                    <a:pt x="31" y="2"/>
                  </a:cubicBezTo>
                  <a:cubicBezTo>
                    <a:pt x="30" y="1"/>
                    <a:pt x="32" y="2"/>
                    <a:pt x="31"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93" name="Freeform 487"/>
            <p:cNvSpPr>
              <a:spLocks/>
            </p:cNvSpPr>
            <p:nvPr/>
          </p:nvSpPr>
          <p:spPr bwMode="auto">
            <a:xfrm>
              <a:off x="14413502" y="5028856"/>
              <a:ext cx="101909" cy="76452"/>
            </a:xfrm>
            <a:custGeom>
              <a:avLst/>
              <a:gdLst>
                <a:gd name="T0" fmla="*/ 9 w 11"/>
                <a:gd name="T1" fmla="*/ 7 h 8"/>
                <a:gd name="T2" fmla="*/ 8 w 11"/>
                <a:gd name="T3" fmla="*/ 4 h 8"/>
                <a:gd name="T4" fmla="*/ 3 w 11"/>
                <a:gd name="T5" fmla="*/ 0 h 8"/>
                <a:gd name="T6" fmla="*/ 1 w 11"/>
                <a:gd name="T7" fmla="*/ 2 h 8"/>
                <a:gd name="T8" fmla="*/ 3 w 11"/>
                <a:gd name="T9" fmla="*/ 5 h 8"/>
                <a:gd name="T10" fmla="*/ 9 w 11"/>
                <a:gd name="T11" fmla="*/ 7 h 8"/>
                <a:gd name="T12" fmla="*/ 9 w 11"/>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9" y="7"/>
                  </a:moveTo>
                  <a:cubicBezTo>
                    <a:pt x="11" y="8"/>
                    <a:pt x="9" y="5"/>
                    <a:pt x="8" y="4"/>
                  </a:cubicBezTo>
                  <a:cubicBezTo>
                    <a:pt x="7" y="3"/>
                    <a:pt x="4" y="1"/>
                    <a:pt x="3" y="0"/>
                  </a:cubicBezTo>
                  <a:cubicBezTo>
                    <a:pt x="2" y="0"/>
                    <a:pt x="1" y="1"/>
                    <a:pt x="1" y="2"/>
                  </a:cubicBezTo>
                  <a:cubicBezTo>
                    <a:pt x="0" y="3"/>
                    <a:pt x="2" y="4"/>
                    <a:pt x="3" y="5"/>
                  </a:cubicBezTo>
                  <a:cubicBezTo>
                    <a:pt x="5" y="6"/>
                    <a:pt x="7" y="7"/>
                    <a:pt x="9" y="7"/>
                  </a:cubicBezTo>
                  <a:cubicBezTo>
                    <a:pt x="10" y="7"/>
                    <a:pt x="7" y="7"/>
                    <a:pt x="9" y="7"/>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94" name="Freeform 488"/>
            <p:cNvSpPr>
              <a:spLocks/>
            </p:cNvSpPr>
            <p:nvPr/>
          </p:nvSpPr>
          <p:spPr bwMode="auto">
            <a:xfrm>
              <a:off x="13926242" y="5086198"/>
              <a:ext cx="101909" cy="92380"/>
            </a:xfrm>
            <a:custGeom>
              <a:avLst/>
              <a:gdLst>
                <a:gd name="T0" fmla="*/ 10 w 11"/>
                <a:gd name="T1" fmla="*/ 6 h 10"/>
                <a:gd name="T2" fmla="*/ 6 w 11"/>
                <a:gd name="T3" fmla="*/ 10 h 10"/>
                <a:gd name="T4" fmla="*/ 0 w 11"/>
                <a:gd name="T5" fmla="*/ 6 h 10"/>
                <a:gd name="T6" fmla="*/ 10 w 11"/>
                <a:gd name="T7" fmla="*/ 6 h 10"/>
                <a:gd name="T8" fmla="*/ 10 w 11"/>
                <a:gd name="T9" fmla="*/ 6 h 10"/>
              </a:gdLst>
              <a:ahLst/>
              <a:cxnLst>
                <a:cxn ang="0">
                  <a:pos x="T0" y="T1"/>
                </a:cxn>
                <a:cxn ang="0">
                  <a:pos x="T2" y="T3"/>
                </a:cxn>
                <a:cxn ang="0">
                  <a:pos x="T4" y="T5"/>
                </a:cxn>
                <a:cxn ang="0">
                  <a:pos x="T6" y="T7"/>
                </a:cxn>
                <a:cxn ang="0">
                  <a:pos x="T8" y="T9"/>
                </a:cxn>
              </a:cxnLst>
              <a:rect l="0" t="0" r="r" b="b"/>
              <a:pathLst>
                <a:path w="11" h="10">
                  <a:moveTo>
                    <a:pt x="10" y="6"/>
                  </a:moveTo>
                  <a:cubicBezTo>
                    <a:pt x="10" y="8"/>
                    <a:pt x="7" y="9"/>
                    <a:pt x="6" y="10"/>
                  </a:cubicBezTo>
                  <a:cubicBezTo>
                    <a:pt x="4" y="10"/>
                    <a:pt x="0" y="9"/>
                    <a:pt x="0" y="6"/>
                  </a:cubicBezTo>
                  <a:cubicBezTo>
                    <a:pt x="1" y="0"/>
                    <a:pt x="11" y="6"/>
                    <a:pt x="10" y="6"/>
                  </a:cubicBezTo>
                  <a:cubicBezTo>
                    <a:pt x="10" y="7"/>
                    <a:pt x="11" y="5"/>
                    <a:pt x="10" y="6"/>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95" name="Freeform 489"/>
            <p:cNvSpPr>
              <a:spLocks/>
            </p:cNvSpPr>
            <p:nvPr/>
          </p:nvSpPr>
          <p:spPr bwMode="auto">
            <a:xfrm>
              <a:off x="14945346" y="4767642"/>
              <a:ext cx="82803" cy="47786"/>
            </a:xfrm>
            <a:custGeom>
              <a:avLst/>
              <a:gdLst>
                <a:gd name="T0" fmla="*/ 9 w 9"/>
                <a:gd name="T1" fmla="*/ 3 h 5"/>
                <a:gd name="T2" fmla="*/ 4 w 9"/>
                <a:gd name="T3" fmla="*/ 5 h 5"/>
                <a:gd name="T4" fmla="*/ 1 w 9"/>
                <a:gd name="T5" fmla="*/ 1 h 5"/>
                <a:gd name="T6" fmla="*/ 6 w 9"/>
                <a:gd name="T7" fmla="*/ 1 h 5"/>
                <a:gd name="T8" fmla="*/ 9 w 9"/>
                <a:gd name="T9" fmla="*/ 3 h 5"/>
              </a:gdLst>
              <a:ahLst/>
              <a:cxnLst>
                <a:cxn ang="0">
                  <a:pos x="T0" y="T1"/>
                </a:cxn>
                <a:cxn ang="0">
                  <a:pos x="T2" y="T3"/>
                </a:cxn>
                <a:cxn ang="0">
                  <a:pos x="T4" y="T5"/>
                </a:cxn>
                <a:cxn ang="0">
                  <a:pos x="T6" y="T7"/>
                </a:cxn>
                <a:cxn ang="0">
                  <a:pos x="T8" y="T9"/>
                </a:cxn>
              </a:cxnLst>
              <a:rect l="0" t="0" r="r" b="b"/>
              <a:pathLst>
                <a:path w="9" h="5">
                  <a:moveTo>
                    <a:pt x="9" y="3"/>
                  </a:moveTo>
                  <a:cubicBezTo>
                    <a:pt x="7" y="4"/>
                    <a:pt x="6" y="4"/>
                    <a:pt x="4" y="5"/>
                  </a:cubicBezTo>
                  <a:cubicBezTo>
                    <a:pt x="2" y="5"/>
                    <a:pt x="0" y="3"/>
                    <a:pt x="1" y="1"/>
                  </a:cubicBezTo>
                  <a:cubicBezTo>
                    <a:pt x="1" y="0"/>
                    <a:pt x="5" y="0"/>
                    <a:pt x="6" y="1"/>
                  </a:cubicBezTo>
                  <a:cubicBezTo>
                    <a:pt x="7" y="1"/>
                    <a:pt x="8" y="3"/>
                    <a:pt x="9"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96" name="Freeform 490"/>
            <p:cNvSpPr>
              <a:spLocks/>
            </p:cNvSpPr>
            <p:nvPr/>
          </p:nvSpPr>
          <p:spPr bwMode="auto">
            <a:xfrm>
              <a:off x="16811581" y="4675260"/>
              <a:ext cx="92356" cy="44598"/>
            </a:xfrm>
            <a:custGeom>
              <a:avLst/>
              <a:gdLst>
                <a:gd name="T0" fmla="*/ 6 w 10"/>
                <a:gd name="T1" fmla="*/ 5 h 5"/>
                <a:gd name="T2" fmla="*/ 1 w 10"/>
                <a:gd name="T3" fmla="*/ 4 h 5"/>
                <a:gd name="T4" fmla="*/ 4 w 10"/>
                <a:gd name="T5" fmla="*/ 1 h 5"/>
                <a:gd name="T6" fmla="*/ 9 w 10"/>
                <a:gd name="T7" fmla="*/ 1 h 5"/>
                <a:gd name="T8" fmla="*/ 6 w 10"/>
                <a:gd name="T9" fmla="*/ 5 h 5"/>
                <a:gd name="T10" fmla="*/ 6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6" y="5"/>
                  </a:moveTo>
                  <a:cubicBezTo>
                    <a:pt x="4" y="5"/>
                    <a:pt x="2" y="4"/>
                    <a:pt x="1" y="4"/>
                  </a:cubicBezTo>
                  <a:cubicBezTo>
                    <a:pt x="0" y="3"/>
                    <a:pt x="3" y="1"/>
                    <a:pt x="4" y="1"/>
                  </a:cubicBezTo>
                  <a:cubicBezTo>
                    <a:pt x="5" y="0"/>
                    <a:pt x="8" y="0"/>
                    <a:pt x="9" y="1"/>
                  </a:cubicBezTo>
                  <a:cubicBezTo>
                    <a:pt x="10" y="2"/>
                    <a:pt x="7" y="5"/>
                    <a:pt x="6" y="5"/>
                  </a:cubicBezTo>
                  <a:cubicBezTo>
                    <a:pt x="4" y="5"/>
                    <a:pt x="6" y="5"/>
                    <a:pt x="6" y="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97" name="Freeform 491"/>
            <p:cNvSpPr>
              <a:spLocks/>
            </p:cNvSpPr>
            <p:nvPr/>
          </p:nvSpPr>
          <p:spPr bwMode="auto">
            <a:xfrm>
              <a:off x="15868911" y="3999923"/>
              <a:ext cx="57323" cy="19114"/>
            </a:xfrm>
            <a:custGeom>
              <a:avLst/>
              <a:gdLst>
                <a:gd name="T0" fmla="*/ 6 w 6"/>
                <a:gd name="T1" fmla="*/ 1 h 2"/>
                <a:gd name="T2" fmla="*/ 0 w 6"/>
                <a:gd name="T3" fmla="*/ 1 h 2"/>
                <a:gd name="T4" fmla="*/ 6 w 6"/>
                <a:gd name="T5" fmla="*/ 1 h 2"/>
              </a:gdLst>
              <a:ahLst/>
              <a:cxnLst>
                <a:cxn ang="0">
                  <a:pos x="T0" y="T1"/>
                </a:cxn>
                <a:cxn ang="0">
                  <a:pos x="T2" y="T3"/>
                </a:cxn>
                <a:cxn ang="0">
                  <a:pos x="T4" y="T5"/>
                </a:cxn>
              </a:cxnLst>
              <a:rect l="0" t="0" r="r" b="b"/>
              <a:pathLst>
                <a:path w="6" h="2">
                  <a:moveTo>
                    <a:pt x="6" y="1"/>
                  </a:moveTo>
                  <a:cubicBezTo>
                    <a:pt x="6" y="2"/>
                    <a:pt x="0" y="2"/>
                    <a:pt x="0" y="1"/>
                  </a:cubicBezTo>
                  <a:cubicBezTo>
                    <a:pt x="0" y="0"/>
                    <a:pt x="6" y="0"/>
                    <a:pt x="6"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98" name="Freeform 492"/>
            <p:cNvSpPr>
              <a:spLocks/>
            </p:cNvSpPr>
            <p:nvPr/>
          </p:nvSpPr>
          <p:spPr bwMode="auto">
            <a:xfrm>
              <a:off x="15346622" y="4805872"/>
              <a:ext cx="54139" cy="38227"/>
            </a:xfrm>
            <a:custGeom>
              <a:avLst/>
              <a:gdLst>
                <a:gd name="T0" fmla="*/ 5 w 6"/>
                <a:gd name="T1" fmla="*/ 4 h 4"/>
                <a:gd name="T2" fmla="*/ 2 w 6"/>
                <a:gd name="T3" fmla="*/ 1 h 4"/>
                <a:gd name="T4" fmla="*/ 5 w 6"/>
                <a:gd name="T5" fmla="*/ 4 h 4"/>
              </a:gdLst>
              <a:ahLst/>
              <a:cxnLst>
                <a:cxn ang="0">
                  <a:pos x="T0" y="T1"/>
                </a:cxn>
                <a:cxn ang="0">
                  <a:pos x="T2" y="T3"/>
                </a:cxn>
                <a:cxn ang="0">
                  <a:pos x="T4" y="T5"/>
                </a:cxn>
              </a:cxnLst>
              <a:rect l="0" t="0" r="r" b="b"/>
              <a:pathLst>
                <a:path w="6" h="4">
                  <a:moveTo>
                    <a:pt x="5" y="4"/>
                  </a:moveTo>
                  <a:cubicBezTo>
                    <a:pt x="4" y="4"/>
                    <a:pt x="0" y="3"/>
                    <a:pt x="2" y="1"/>
                  </a:cubicBezTo>
                  <a:cubicBezTo>
                    <a:pt x="5" y="0"/>
                    <a:pt x="6" y="4"/>
                    <a:pt x="5"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99" name="Freeform 493"/>
            <p:cNvSpPr>
              <a:spLocks/>
            </p:cNvSpPr>
            <p:nvPr/>
          </p:nvSpPr>
          <p:spPr bwMode="auto">
            <a:xfrm>
              <a:off x="12098224" y="6892410"/>
              <a:ext cx="54139" cy="101937"/>
            </a:xfrm>
            <a:custGeom>
              <a:avLst/>
              <a:gdLst>
                <a:gd name="T0" fmla="*/ 5 w 6"/>
                <a:gd name="T1" fmla="*/ 1 h 11"/>
                <a:gd name="T2" fmla="*/ 5 w 6"/>
                <a:gd name="T3" fmla="*/ 7 h 11"/>
                <a:gd name="T4" fmla="*/ 3 w 6"/>
                <a:gd name="T5" fmla="*/ 10 h 11"/>
                <a:gd name="T6" fmla="*/ 1 w 6"/>
                <a:gd name="T7" fmla="*/ 4 h 11"/>
                <a:gd name="T8" fmla="*/ 5 w 6"/>
                <a:gd name="T9" fmla="*/ 1 h 11"/>
                <a:gd name="T10" fmla="*/ 5 w 6"/>
                <a:gd name="T11" fmla="*/ 1 h 11"/>
              </a:gdLst>
              <a:ahLst/>
              <a:cxnLst>
                <a:cxn ang="0">
                  <a:pos x="T0" y="T1"/>
                </a:cxn>
                <a:cxn ang="0">
                  <a:pos x="T2" y="T3"/>
                </a:cxn>
                <a:cxn ang="0">
                  <a:pos x="T4" y="T5"/>
                </a:cxn>
                <a:cxn ang="0">
                  <a:pos x="T6" y="T7"/>
                </a:cxn>
                <a:cxn ang="0">
                  <a:pos x="T8" y="T9"/>
                </a:cxn>
                <a:cxn ang="0">
                  <a:pos x="T10" y="T11"/>
                </a:cxn>
              </a:cxnLst>
              <a:rect l="0" t="0" r="r" b="b"/>
              <a:pathLst>
                <a:path w="6" h="11">
                  <a:moveTo>
                    <a:pt x="5" y="1"/>
                  </a:moveTo>
                  <a:cubicBezTo>
                    <a:pt x="5" y="3"/>
                    <a:pt x="6" y="5"/>
                    <a:pt x="5" y="7"/>
                  </a:cubicBezTo>
                  <a:cubicBezTo>
                    <a:pt x="4" y="8"/>
                    <a:pt x="5" y="11"/>
                    <a:pt x="3" y="10"/>
                  </a:cubicBezTo>
                  <a:cubicBezTo>
                    <a:pt x="1" y="8"/>
                    <a:pt x="0" y="6"/>
                    <a:pt x="1" y="4"/>
                  </a:cubicBezTo>
                  <a:cubicBezTo>
                    <a:pt x="1" y="3"/>
                    <a:pt x="5" y="0"/>
                    <a:pt x="5" y="1"/>
                  </a:cubicBezTo>
                  <a:cubicBezTo>
                    <a:pt x="5" y="2"/>
                    <a:pt x="5" y="0"/>
                    <a:pt x="5"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00" name="Freeform 494"/>
            <p:cNvSpPr>
              <a:spLocks/>
            </p:cNvSpPr>
            <p:nvPr/>
          </p:nvSpPr>
          <p:spPr bwMode="auto">
            <a:xfrm>
              <a:off x="12079115" y="6984793"/>
              <a:ext cx="82803" cy="140164"/>
            </a:xfrm>
            <a:custGeom>
              <a:avLst/>
              <a:gdLst>
                <a:gd name="T0" fmla="*/ 7 w 9"/>
                <a:gd name="T1" fmla="*/ 3 h 15"/>
                <a:gd name="T2" fmla="*/ 5 w 9"/>
                <a:gd name="T3" fmla="*/ 2 h 15"/>
                <a:gd name="T4" fmla="*/ 0 w 9"/>
                <a:gd name="T5" fmla="*/ 2 h 15"/>
                <a:gd name="T6" fmla="*/ 1 w 9"/>
                <a:gd name="T7" fmla="*/ 8 h 15"/>
                <a:gd name="T8" fmla="*/ 2 w 9"/>
                <a:gd name="T9" fmla="*/ 13 h 15"/>
                <a:gd name="T10" fmla="*/ 4 w 9"/>
                <a:gd name="T11" fmla="*/ 14 h 15"/>
                <a:gd name="T12" fmla="*/ 8 w 9"/>
                <a:gd name="T13" fmla="*/ 10 h 15"/>
                <a:gd name="T14" fmla="*/ 7 w 9"/>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5">
                  <a:moveTo>
                    <a:pt x="7" y="3"/>
                  </a:moveTo>
                  <a:cubicBezTo>
                    <a:pt x="6" y="3"/>
                    <a:pt x="7" y="0"/>
                    <a:pt x="5" y="2"/>
                  </a:cubicBezTo>
                  <a:cubicBezTo>
                    <a:pt x="2" y="4"/>
                    <a:pt x="3" y="4"/>
                    <a:pt x="0" y="2"/>
                  </a:cubicBezTo>
                  <a:cubicBezTo>
                    <a:pt x="0" y="2"/>
                    <a:pt x="1" y="8"/>
                    <a:pt x="1" y="8"/>
                  </a:cubicBezTo>
                  <a:cubicBezTo>
                    <a:pt x="2" y="10"/>
                    <a:pt x="2" y="11"/>
                    <a:pt x="2" y="13"/>
                  </a:cubicBezTo>
                  <a:cubicBezTo>
                    <a:pt x="2" y="14"/>
                    <a:pt x="2" y="15"/>
                    <a:pt x="4" y="14"/>
                  </a:cubicBezTo>
                  <a:cubicBezTo>
                    <a:pt x="6" y="13"/>
                    <a:pt x="8" y="13"/>
                    <a:pt x="8" y="10"/>
                  </a:cubicBezTo>
                  <a:cubicBezTo>
                    <a:pt x="8" y="9"/>
                    <a:pt x="9" y="3"/>
                    <a:pt x="7"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01" name="Freeform 495"/>
            <p:cNvSpPr>
              <a:spLocks/>
            </p:cNvSpPr>
            <p:nvPr/>
          </p:nvSpPr>
          <p:spPr bwMode="auto">
            <a:xfrm>
              <a:off x="12273384" y="7153627"/>
              <a:ext cx="149679" cy="92380"/>
            </a:xfrm>
            <a:custGeom>
              <a:avLst/>
              <a:gdLst>
                <a:gd name="T0" fmla="*/ 5 w 16"/>
                <a:gd name="T1" fmla="*/ 1 h 10"/>
                <a:gd name="T2" fmla="*/ 0 w 16"/>
                <a:gd name="T3" fmla="*/ 2 h 10"/>
                <a:gd name="T4" fmla="*/ 3 w 16"/>
                <a:gd name="T5" fmla="*/ 5 h 10"/>
                <a:gd name="T6" fmla="*/ 8 w 16"/>
                <a:gd name="T7" fmla="*/ 7 h 10"/>
                <a:gd name="T8" fmla="*/ 14 w 16"/>
                <a:gd name="T9" fmla="*/ 8 h 10"/>
                <a:gd name="T10" fmla="*/ 13 w 16"/>
                <a:gd name="T11" fmla="*/ 4 h 10"/>
                <a:gd name="T12" fmla="*/ 15 w 16"/>
                <a:gd name="T13" fmla="*/ 1 h 10"/>
                <a:gd name="T14" fmla="*/ 11 w 16"/>
                <a:gd name="T15" fmla="*/ 1 h 10"/>
                <a:gd name="T16" fmla="*/ 5 w 16"/>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
                  <a:moveTo>
                    <a:pt x="5" y="1"/>
                  </a:moveTo>
                  <a:cubicBezTo>
                    <a:pt x="4" y="1"/>
                    <a:pt x="1" y="1"/>
                    <a:pt x="0" y="2"/>
                  </a:cubicBezTo>
                  <a:cubicBezTo>
                    <a:pt x="0" y="3"/>
                    <a:pt x="2" y="4"/>
                    <a:pt x="3" y="5"/>
                  </a:cubicBezTo>
                  <a:cubicBezTo>
                    <a:pt x="5" y="5"/>
                    <a:pt x="7" y="6"/>
                    <a:pt x="8" y="7"/>
                  </a:cubicBezTo>
                  <a:cubicBezTo>
                    <a:pt x="10" y="8"/>
                    <a:pt x="12" y="10"/>
                    <a:pt x="14" y="8"/>
                  </a:cubicBezTo>
                  <a:cubicBezTo>
                    <a:pt x="16" y="7"/>
                    <a:pt x="12" y="6"/>
                    <a:pt x="13" y="4"/>
                  </a:cubicBezTo>
                  <a:cubicBezTo>
                    <a:pt x="13" y="4"/>
                    <a:pt x="16" y="2"/>
                    <a:pt x="15" y="1"/>
                  </a:cubicBezTo>
                  <a:cubicBezTo>
                    <a:pt x="15" y="0"/>
                    <a:pt x="11" y="1"/>
                    <a:pt x="11" y="1"/>
                  </a:cubicBezTo>
                  <a:cubicBezTo>
                    <a:pt x="9" y="2"/>
                    <a:pt x="7" y="1"/>
                    <a:pt x="5"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02" name="Freeform 496"/>
            <p:cNvSpPr>
              <a:spLocks/>
            </p:cNvSpPr>
            <p:nvPr/>
          </p:nvSpPr>
          <p:spPr bwMode="auto">
            <a:xfrm>
              <a:off x="13161914" y="7284233"/>
              <a:ext cx="121018" cy="66896"/>
            </a:xfrm>
            <a:custGeom>
              <a:avLst/>
              <a:gdLst>
                <a:gd name="T0" fmla="*/ 12 w 13"/>
                <a:gd name="T1" fmla="*/ 1 h 7"/>
                <a:gd name="T2" fmla="*/ 10 w 13"/>
                <a:gd name="T3" fmla="*/ 2 h 7"/>
                <a:gd name="T4" fmla="*/ 10 w 13"/>
                <a:gd name="T5" fmla="*/ 5 h 7"/>
                <a:gd name="T6" fmla="*/ 6 w 13"/>
                <a:gd name="T7" fmla="*/ 6 h 7"/>
                <a:gd name="T8" fmla="*/ 2 w 13"/>
                <a:gd name="T9" fmla="*/ 6 h 7"/>
                <a:gd name="T10" fmla="*/ 5 w 13"/>
                <a:gd name="T11" fmla="*/ 3 h 7"/>
                <a:gd name="T12" fmla="*/ 12 w 13"/>
                <a:gd name="T13" fmla="*/ 1 h 7"/>
                <a:gd name="T14" fmla="*/ 12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2" y="1"/>
                  </a:moveTo>
                  <a:cubicBezTo>
                    <a:pt x="12" y="1"/>
                    <a:pt x="10" y="2"/>
                    <a:pt x="10" y="2"/>
                  </a:cubicBezTo>
                  <a:cubicBezTo>
                    <a:pt x="9" y="3"/>
                    <a:pt x="10" y="5"/>
                    <a:pt x="10" y="5"/>
                  </a:cubicBezTo>
                  <a:cubicBezTo>
                    <a:pt x="9" y="5"/>
                    <a:pt x="7" y="5"/>
                    <a:pt x="6" y="6"/>
                  </a:cubicBezTo>
                  <a:cubicBezTo>
                    <a:pt x="4" y="7"/>
                    <a:pt x="3" y="7"/>
                    <a:pt x="2" y="6"/>
                  </a:cubicBezTo>
                  <a:cubicBezTo>
                    <a:pt x="0" y="4"/>
                    <a:pt x="4" y="3"/>
                    <a:pt x="5" y="3"/>
                  </a:cubicBezTo>
                  <a:cubicBezTo>
                    <a:pt x="7" y="3"/>
                    <a:pt x="10" y="2"/>
                    <a:pt x="12" y="1"/>
                  </a:cubicBezTo>
                  <a:cubicBezTo>
                    <a:pt x="13" y="0"/>
                    <a:pt x="11" y="2"/>
                    <a:pt x="12"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03" name="Freeform 497"/>
            <p:cNvSpPr>
              <a:spLocks/>
            </p:cNvSpPr>
            <p:nvPr/>
          </p:nvSpPr>
          <p:spPr bwMode="auto">
            <a:xfrm>
              <a:off x="12760642" y="7293790"/>
              <a:ext cx="140126" cy="38227"/>
            </a:xfrm>
            <a:custGeom>
              <a:avLst/>
              <a:gdLst>
                <a:gd name="T0" fmla="*/ 8 w 15"/>
                <a:gd name="T1" fmla="*/ 4 h 4"/>
                <a:gd name="T2" fmla="*/ 1 w 15"/>
                <a:gd name="T3" fmla="*/ 1 h 4"/>
                <a:gd name="T4" fmla="*/ 7 w 15"/>
                <a:gd name="T5" fmla="*/ 1 h 4"/>
                <a:gd name="T6" fmla="*/ 15 w 15"/>
                <a:gd name="T7" fmla="*/ 2 h 4"/>
                <a:gd name="T8" fmla="*/ 13 w 15"/>
                <a:gd name="T9" fmla="*/ 3 h 4"/>
                <a:gd name="T10" fmla="*/ 8 w 15"/>
                <a:gd name="T11" fmla="*/ 4 h 4"/>
                <a:gd name="T12" fmla="*/ 8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8" y="4"/>
                  </a:moveTo>
                  <a:cubicBezTo>
                    <a:pt x="7" y="4"/>
                    <a:pt x="0" y="2"/>
                    <a:pt x="1" y="1"/>
                  </a:cubicBezTo>
                  <a:cubicBezTo>
                    <a:pt x="1" y="0"/>
                    <a:pt x="7" y="1"/>
                    <a:pt x="7" y="1"/>
                  </a:cubicBezTo>
                  <a:cubicBezTo>
                    <a:pt x="10" y="2"/>
                    <a:pt x="12" y="2"/>
                    <a:pt x="15" y="2"/>
                  </a:cubicBezTo>
                  <a:cubicBezTo>
                    <a:pt x="15" y="2"/>
                    <a:pt x="13" y="3"/>
                    <a:pt x="13" y="3"/>
                  </a:cubicBezTo>
                  <a:cubicBezTo>
                    <a:pt x="12" y="4"/>
                    <a:pt x="10" y="4"/>
                    <a:pt x="8" y="4"/>
                  </a:cubicBezTo>
                  <a:cubicBezTo>
                    <a:pt x="6" y="4"/>
                    <a:pt x="9" y="4"/>
                    <a:pt x="8"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04" name="Freeform 498"/>
            <p:cNvSpPr>
              <a:spLocks/>
            </p:cNvSpPr>
            <p:nvPr/>
          </p:nvSpPr>
          <p:spPr bwMode="auto">
            <a:xfrm>
              <a:off x="12693764" y="5917630"/>
              <a:ext cx="66879" cy="66896"/>
            </a:xfrm>
            <a:custGeom>
              <a:avLst/>
              <a:gdLst>
                <a:gd name="T0" fmla="*/ 1 w 7"/>
                <a:gd name="T1" fmla="*/ 4 h 7"/>
                <a:gd name="T2" fmla="*/ 1 w 7"/>
                <a:gd name="T3" fmla="*/ 1 h 7"/>
                <a:gd name="T4" fmla="*/ 7 w 7"/>
                <a:gd name="T5" fmla="*/ 1 h 7"/>
                <a:gd name="T6" fmla="*/ 1 w 7"/>
                <a:gd name="T7" fmla="*/ 4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1" y="3"/>
                    <a:pt x="0" y="1"/>
                    <a:pt x="1" y="1"/>
                  </a:cubicBezTo>
                  <a:cubicBezTo>
                    <a:pt x="2" y="1"/>
                    <a:pt x="7" y="0"/>
                    <a:pt x="7" y="1"/>
                  </a:cubicBezTo>
                  <a:cubicBezTo>
                    <a:pt x="7" y="2"/>
                    <a:pt x="2" y="6"/>
                    <a:pt x="1" y="4"/>
                  </a:cubicBezTo>
                  <a:cubicBezTo>
                    <a:pt x="1" y="1"/>
                    <a:pt x="2" y="7"/>
                    <a:pt x="1"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05" name="Freeform 499"/>
            <p:cNvSpPr>
              <a:spLocks/>
            </p:cNvSpPr>
            <p:nvPr/>
          </p:nvSpPr>
          <p:spPr bwMode="auto">
            <a:xfrm>
              <a:off x="12703319" y="5892145"/>
              <a:ext cx="47770" cy="25483"/>
            </a:xfrm>
            <a:custGeom>
              <a:avLst/>
              <a:gdLst>
                <a:gd name="T0" fmla="*/ 3 w 5"/>
                <a:gd name="T1" fmla="*/ 2 h 3"/>
                <a:gd name="T2" fmla="*/ 0 w 5"/>
                <a:gd name="T3" fmla="*/ 1 h 3"/>
                <a:gd name="T4" fmla="*/ 4 w 5"/>
                <a:gd name="T5" fmla="*/ 1 h 3"/>
                <a:gd name="T6" fmla="*/ 3 w 5"/>
                <a:gd name="T7" fmla="*/ 2 h 3"/>
                <a:gd name="T8" fmla="*/ 3 w 5"/>
                <a:gd name="T9" fmla="*/ 2 h 3"/>
              </a:gdLst>
              <a:ahLst/>
              <a:cxnLst>
                <a:cxn ang="0">
                  <a:pos x="T0" y="T1"/>
                </a:cxn>
                <a:cxn ang="0">
                  <a:pos x="T2" y="T3"/>
                </a:cxn>
                <a:cxn ang="0">
                  <a:pos x="T4" y="T5"/>
                </a:cxn>
                <a:cxn ang="0">
                  <a:pos x="T6" y="T7"/>
                </a:cxn>
                <a:cxn ang="0">
                  <a:pos x="T8" y="T9"/>
                </a:cxn>
              </a:cxnLst>
              <a:rect l="0" t="0" r="r" b="b"/>
              <a:pathLst>
                <a:path w="5" h="3">
                  <a:moveTo>
                    <a:pt x="3" y="2"/>
                  </a:moveTo>
                  <a:cubicBezTo>
                    <a:pt x="2" y="2"/>
                    <a:pt x="0" y="1"/>
                    <a:pt x="0" y="1"/>
                  </a:cubicBezTo>
                  <a:cubicBezTo>
                    <a:pt x="0" y="1"/>
                    <a:pt x="4" y="0"/>
                    <a:pt x="4" y="1"/>
                  </a:cubicBezTo>
                  <a:cubicBezTo>
                    <a:pt x="5" y="2"/>
                    <a:pt x="4" y="3"/>
                    <a:pt x="3" y="2"/>
                  </a:cubicBezTo>
                  <a:cubicBezTo>
                    <a:pt x="1" y="2"/>
                    <a:pt x="5" y="3"/>
                    <a:pt x="3"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06" name="Freeform 500"/>
            <p:cNvSpPr>
              <a:spLocks/>
            </p:cNvSpPr>
            <p:nvPr/>
          </p:nvSpPr>
          <p:spPr bwMode="auto">
            <a:xfrm>
              <a:off x="12509050" y="5955855"/>
              <a:ext cx="54139" cy="92380"/>
            </a:xfrm>
            <a:custGeom>
              <a:avLst/>
              <a:gdLst>
                <a:gd name="T0" fmla="*/ 6 w 6"/>
                <a:gd name="T1" fmla="*/ 2 h 10"/>
                <a:gd name="T2" fmla="*/ 3 w 6"/>
                <a:gd name="T3" fmla="*/ 9 h 10"/>
                <a:gd name="T4" fmla="*/ 6 w 6"/>
                <a:gd name="T5" fmla="*/ 2 h 10"/>
                <a:gd name="T6" fmla="*/ 6 w 6"/>
                <a:gd name="T7" fmla="*/ 2 h 10"/>
              </a:gdLst>
              <a:ahLst/>
              <a:cxnLst>
                <a:cxn ang="0">
                  <a:pos x="T0" y="T1"/>
                </a:cxn>
                <a:cxn ang="0">
                  <a:pos x="T2" y="T3"/>
                </a:cxn>
                <a:cxn ang="0">
                  <a:pos x="T4" y="T5"/>
                </a:cxn>
                <a:cxn ang="0">
                  <a:pos x="T6" y="T7"/>
                </a:cxn>
              </a:cxnLst>
              <a:rect l="0" t="0" r="r" b="b"/>
              <a:pathLst>
                <a:path w="6" h="10">
                  <a:moveTo>
                    <a:pt x="6" y="2"/>
                  </a:moveTo>
                  <a:cubicBezTo>
                    <a:pt x="6" y="0"/>
                    <a:pt x="0" y="10"/>
                    <a:pt x="3" y="9"/>
                  </a:cubicBezTo>
                  <a:cubicBezTo>
                    <a:pt x="4" y="9"/>
                    <a:pt x="6" y="3"/>
                    <a:pt x="6" y="2"/>
                  </a:cubicBezTo>
                  <a:cubicBezTo>
                    <a:pt x="6" y="1"/>
                    <a:pt x="6" y="3"/>
                    <a:pt x="6"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07" name="Freeform 501"/>
            <p:cNvSpPr>
              <a:spLocks/>
            </p:cNvSpPr>
            <p:nvPr/>
          </p:nvSpPr>
          <p:spPr bwMode="auto">
            <a:xfrm>
              <a:off x="12591857" y="5796577"/>
              <a:ext cx="38217" cy="38227"/>
            </a:xfrm>
            <a:custGeom>
              <a:avLst/>
              <a:gdLst>
                <a:gd name="T0" fmla="*/ 3 w 4"/>
                <a:gd name="T1" fmla="*/ 3 h 4"/>
                <a:gd name="T2" fmla="*/ 1 w 4"/>
                <a:gd name="T3" fmla="*/ 1 h 4"/>
                <a:gd name="T4" fmla="*/ 3 w 4"/>
                <a:gd name="T5" fmla="*/ 0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3"/>
                    <a:pt x="0" y="2"/>
                    <a:pt x="1" y="1"/>
                  </a:cubicBezTo>
                  <a:cubicBezTo>
                    <a:pt x="2" y="1"/>
                    <a:pt x="3" y="0"/>
                    <a:pt x="3" y="0"/>
                  </a:cubicBezTo>
                  <a:cubicBezTo>
                    <a:pt x="4" y="0"/>
                    <a:pt x="4" y="2"/>
                    <a:pt x="3" y="3"/>
                  </a:cubicBezTo>
                  <a:cubicBezTo>
                    <a:pt x="2" y="4"/>
                    <a:pt x="4" y="2"/>
                    <a:pt x="3"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08" name="Freeform 502"/>
            <p:cNvSpPr>
              <a:spLocks/>
            </p:cNvSpPr>
            <p:nvPr/>
          </p:nvSpPr>
          <p:spPr bwMode="auto">
            <a:xfrm>
              <a:off x="12219243" y="6086463"/>
              <a:ext cx="54139" cy="86011"/>
            </a:xfrm>
            <a:custGeom>
              <a:avLst/>
              <a:gdLst>
                <a:gd name="T0" fmla="*/ 6 w 6"/>
                <a:gd name="T1" fmla="*/ 2 h 9"/>
                <a:gd name="T2" fmla="*/ 6 w 6"/>
                <a:gd name="T3" fmla="*/ 4 h 9"/>
                <a:gd name="T4" fmla="*/ 5 w 6"/>
                <a:gd name="T5" fmla="*/ 9 h 9"/>
                <a:gd name="T6" fmla="*/ 0 w 6"/>
                <a:gd name="T7" fmla="*/ 3 h 9"/>
                <a:gd name="T8" fmla="*/ 3 w 6"/>
                <a:gd name="T9" fmla="*/ 3 h 9"/>
                <a:gd name="T10" fmla="*/ 6 w 6"/>
                <a:gd name="T11" fmla="*/ 2 h 9"/>
                <a:gd name="T12" fmla="*/ 6 w 6"/>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2"/>
                  </a:moveTo>
                  <a:cubicBezTo>
                    <a:pt x="6" y="1"/>
                    <a:pt x="6" y="4"/>
                    <a:pt x="6" y="4"/>
                  </a:cubicBezTo>
                  <a:cubicBezTo>
                    <a:pt x="6" y="6"/>
                    <a:pt x="6" y="8"/>
                    <a:pt x="5" y="9"/>
                  </a:cubicBezTo>
                  <a:cubicBezTo>
                    <a:pt x="5" y="9"/>
                    <a:pt x="0" y="5"/>
                    <a:pt x="0" y="3"/>
                  </a:cubicBezTo>
                  <a:cubicBezTo>
                    <a:pt x="0" y="3"/>
                    <a:pt x="2" y="2"/>
                    <a:pt x="3" y="3"/>
                  </a:cubicBezTo>
                  <a:cubicBezTo>
                    <a:pt x="4" y="4"/>
                    <a:pt x="5" y="4"/>
                    <a:pt x="6" y="2"/>
                  </a:cubicBezTo>
                  <a:cubicBezTo>
                    <a:pt x="6" y="0"/>
                    <a:pt x="6" y="3"/>
                    <a:pt x="6"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09" name="Freeform 503"/>
            <p:cNvSpPr>
              <a:spLocks/>
            </p:cNvSpPr>
            <p:nvPr/>
          </p:nvSpPr>
          <p:spPr bwMode="auto">
            <a:xfrm>
              <a:off x="12152366" y="6105575"/>
              <a:ext cx="76432" cy="76452"/>
            </a:xfrm>
            <a:custGeom>
              <a:avLst/>
              <a:gdLst>
                <a:gd name="T0" fmla="*/ 6 w 8"/>
                <a:gd name="T1" fmla="*/ 7 h 8"/>
                <a:gd name="T2" fmla="*/ 1 w 8"/>
                <a:gd name="T3" fmla="*/ 4 h 8"/>
                <a:gd name="T4" fmla="*/ 6 w 8"/>
                <a:gd name="T5" fmla="*/ 7 h 8"/>
                <a:gd name="T6" fmla="*/ 6 w 8"/>
                <a:gd name="T7" fmla="*/ 7 h 8"/>
              </a:gdLst>
              <a:ahLst/>
              <a:cxnLst>
                <a:cxn ang="0">
                  <a:pos x="T0" y="T1"/>
                </a:cxn>
                <a:cxn ang="0">
                  <a:pos x="T2" y="T3"/>
                </a:cxn>
                <a:cxn ang="0">
                  <a:pos x="T4" y="T5"/>
                </a:cxn>
                <a:cxn ang="0">
                  <a:pos x="T6" y="T7"/>
                </a:cxn>
              </a:cxnLst>
              <a:rect l="0" t="0" r="r" b="b"/>
              <a:pathLst>
                <a:path w="8" h="8">
                  <a:moveTo>
                    <a:pt x="6" y="7"/>
                  </a:moveTo>
                  <a:cubicBezTo>
                    <a:pt x="5" y="8"/>
                    <a:pt x="0" y="5"/>
                    <a:pt x="1" y="4"/>
                  </a:cubicBezTo>
                  <a:cubicBezTo>
                    <a:pt x="3" y="0"/>
                    <a:pt x="8" y="5"/>
                    <a:pt x="6" y="7"/>
                  </a:cubicBezTo>
                  <a:cubicBezTo>
                    <a:pt x="5" y="8"/>
                    <a:pt x="7" y="6"/>
                    <a:pt x="6" y="7"/>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10" name="Freeform 504"/>
            <p:cNvSpPr>
              <a:spLocks/>
            </p:cNvSpPr>
            <p:nvPr/>
          </p:nvSpPr>
          <p:spPr bwMode="auto">
            <a:xfrm>
              <a:off x="11817972" y="7070800"/>
              <a:ext cx="44586" cy="35042"/>
            </a:xfrm>
            <a:custGeom>
              <a:avLst/>
              <a:gdLst>
                <a:gd name="T0" fmla="*/ 4 w 5"/>
                <a:gd name="T1" fmla="*/ 2 h 4"/>
                <a:gd name="T2" fmla="*/ 3 w 5"/>
                <a:gd name="T3" fmla="*/ 3 h 4"/>
                <a:gd name="T4" fmla="*/ 0 w 5"/>
                <a:gd name="T5" fmla="*/ 2 h 4"/>
                <a:gd name="T6" fmla="*/ 4 w 5"/>
                <a:gd name="T7" fmla="*/ 0 h 4"/>
                <a:gd name="T8" fmla="*/ 4 w 5"/>
                <a:gd name="T9" fmla="*/ 2 h 4"/>
                <a:gd name="T10" fmla="*/ 4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4" y="2"/>
                  </a:moveTo>
                  <a:cubicBezTo>
                    <a:pt x="5" y="1"/>
                    <a:pt x="4" y="4"/>
                    <a:pt x="3" y="3"/>
                  </a:cubicBezTo>
                  <a:cubicBezTo>
                    <a:pt x="3" y="3"/>
                    <a:pt x="0" y="2"/>
                    <a:pt x="0" y="2"/>
                  </a:cubicBezTo>
                  <a:cubicBezTo>
                    <a:pt x="0" y="2"/>
                    <a:pt x="3" y="0"/>
                    <a:pt x="4" y="0"/>
                  </a:cubicBezTo>
                  <a:cubicBezTo>
                    <a:pt x="4" y="0"/>
                    <a:pt x="3" y="2"/>
                    <a:pt x="4" y="2"/>
                  </a:cubicBezTo>
                  <a:cubicBezTo>
                    <a:pt x="5" y="1"/>
                    <a:pt x="3" y="2"/>
                    <a:pt x="4"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11" name="Freeform 505"/>
            <p:cNvSpPr>
              <a:spLocks/>
            </p:cNvSpPr>
            <p:nvPr/>
          </p:nvSpPr>
          <p:spPr bwMode="auto">
            <a:xfrm>
              <a:off x="11359371" y="5927185"/>
              <a:ext cx="57323" cy="57337"/>
            </a:xfrm>
            <a:custGeom>
              <a:avLst/>
              <a:gdLst>
                <a:gd name="T0" fmla="*/ 5 w 6"/>
                <a:gd name="T1" fmla="*/ 1 h 6"/>
                <a:gd name="T2" fmla="*/ 4 w 6"/>
                <a:gd name="T3" fmla="*/ 5 h 6"/>
                <a:gd name="T4" fmla="*/ 1 w 6"/>
                <a:gd name="T5" fmla="*/ 5 h 6"/>
                <a:gd name="T6" fmla="*/ 5 w 6"/>
                <a:gd name="T7" fmla="*/ 1 h 6"/>
                <a:gd name="T8" fmla="*/ 5 w 6"/>
                <a:gd name="T9" fmla="*/ 1 h 6"/>
              </a:gdLst>
              <a:ahLst/>
              <a:cxnLst>
                <a:cxn ang="0">
                  <a:pos x="T0" y="T1"/>
                </a:cxn>
                <a:cxn ang="0">
                  <a:pos x="T2" y="T3"/>
                </a:cxn>
                <a:cxn ang="0">
                  <a:pos x="T4" y="T5"/>
                </a:cxn>
                <a:cxn ang="0">
                  <a:pos x="T6" y="T7"/>
                </a:cxn>
                <a:cxn ang="0">
                  <a:pos x="T8" y="T9"/>
                </a:cxn>
              </a:cxnLst>
              <a:rect l="0" t="0" r="r" b="b"/>
              <a:pathLst>
                <a:path w="6" h="6">
                  <a:moveTo>
                    <a:pt x="5" y="1"/>
                  </a:moveTo>
                  <a:cubicBezTo>
                    <a:pt x="6" y="2"/>
                    <a:pt x="4" y="3"/>
                    <a:pt x="4" y="5"/>
                  </a:cubicBezTo>
                  <a:cubicBezTo>
                    <a:pt x="3" y="6"/>
                    <a:pt x="2" y="6"/>
                    <a:pt x="1" y="5"/>
                  </a:cubicBezTo>
                  <a:cubicBezTo>
                    <a:pt x="0" y="4"/>
                    <a:pt x="5" y="0"/>
                    <a:pt x="5" y="1"/>
                  </a:cubicBezTo>
                  <a:cubicBezTo>
                    <a:pt x="6" y="2"/>
                    <a:pt x="5" y="0"/>
                    <a:pt x="5"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12" name="Freeform 506"/>
            <p:cNvSpPr>
              <a:spLocks/>
            </p:cNvSpPr>
            <p:nvPr/>
          </p:nvSpPr>
          <p:spPr bwMode="auto">
            <a:xfrm>
              <a:off x="11388038" y="5994081"/>
              <a:ext cx="28662" cy="28670"/>
            </a:xfrm>
            <a:custGeom>
              <a:avLst/>
              <a:gdLst>
                <a:gd name="T0" fmla="*/ 3 w 3"/>
                <a:gd name="T1" fmla="*/ 1 h 3"/>
                <a:gd name="T2" fmla="*/ 0 w 3"/>
                <a:gd name="T3" fmla="*/ 2 h 3"/>
                <a:gd name="T4" fmla="*/ 2 w 3"/>
                <a:gd name="T5" fmla="*/ 3 h 3"/>
                <a:gd name="T6" fmla="*/ 3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1"/>
                    <a:pt x="0" y="1"/>
                    <a:pt x="0" y="2"/>
                  </a:cubicBezTo>
                  <a:cubicBezTo>
                    <a:pt x="0" y="3"/>
                    <a:pt x="2" y="3"/>
                    <a:pt x="2" y="3"/>
                  </a:cubicBezTo>
                  <a:cubicBezTo>
                    <a:pt x="3" y="3"/>
                    <a:pt x="3" y="0"/>
                    <a:pt x="3" y="1"/>
                  </a:cubicBezTo>
                  <a:cubicBezTo>
                    <a:pt x="2" y="1"/>
                    <a:pt x="3" y="1"/>
                    <a:pt x="3"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13" name="Freeform 507"/>
            <p:cNvSpPr>
              <a:spLocks/>
            </p:cNvSpPr>
            <p:nvPr/>
          </p:nvSpPr>
          <p:spPr bwMode="auto">
            <a:xfrm>
              <a:off x="11416698" y="6022755"/>
              <a:ext cx="15924" cy="9555"/>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14" name="Freeform 508"/>
            <p:cNvSpPr>
              <a:spLocks/>
            </p:cNvSpPr>
            <p:nvPr/>
          </p:nvSpPr>
          <p:spPr bwMode="auto">
            <a:xfrm>
              <a:off x="11416698" y="6048238"/>
              <a:ext cx="9553" cy="19114"/>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cubicBezTo>
                    <a:pt x="1" y="2"/>
                    <a:pt x="1" y="0"/>
                    <a:pt x="1"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15" name="Freeform 509"/>
            <p:cNvSpPr>
              <a:spLocks/>
            </p:cNvSpPr>
            <p:nvPr/>
          </p:nvSpPr>
          <p:spPr bwMode="auto">
            <a:xfrm>
              <a:off x="11416698" y="6067349"/>
              <a:ext cx="15924" cy="9555"/>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16" name="Freeform 510"/>
            <p:cNvSpPr>
              <a:spLocks/>
            </p:cNvSpPr>
            <p:nvPr/>
          </p:nvSpPr>
          <p:spPr bwMode="auto">
            <a:xfrm>
              <a:off x="11489946" y="6207512"/>
              <a:ext cx="9553" cy="19114"/>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2"/>
                    <a:pt x="0" y="2"/>
                  </a:cubicBezTo>
                  <a:cubicBezTo>
                    <a:pt x="0" y="2"/>
                    <a:pt x="1" y="0"/>
                    <a:pt x="0"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17" name="Freeform 511"/>
            <p:cNvSpPr>
              <a:spLocks/>
            </p:cNvSpPr>
            <p:nvPr/>
          </p:nvSpPr>
          <p:spPr bwMode="auto">
            <a:xfrm>
              <a:off x="11630075" y="5787021"/>
              <a:ext cx="19108" cy="38227"/>
            </a:xfrm>
            <a:custGeom>
              <a:avLst/>
              <a:gdLst>
                <a:gd name="T0" fmla="*/ 1 w 2"/>
                <a:gd name="T1" fmla="*/ 4 h 4"/>
                <a:gd name="T2" fmla="*/ 2 w 2"/>
                <a:gd name="T3" fmla="*/ 1 h 4"/>
                <a:gd name="T4" fmla="*/ 1 w 2"/>
                <a:gd name="T5" fmla="*/ 4 h 4"/>
                <a:gd name="T6" fmla="*/ 1 w 2"/>
                <a:gd name="T7" fmla="*/ 4 h 4"/>
              </a:gdLst>
              <a:ahLst/>
              <a:cxnLst>
                <a:cxn ang="0">
                  <a:pos x="T0" y="T1"/>
                </a:cxn>
                <a:cxn ang="0">
                  <a:pos x="T2" y="T3"/>
                </a:cxn>
                <a:cxn ang="0">
                  <a:pos x="T4" y="T5"/>
                </a:cxn>
                <a:cxn ang="0">
                  <a:pos x="T6" y="T7"/>
                </a:cxn>
              </a:cxnLst>
              <a:rect l="0" t="0" r="r" b="b"/>
              <a:pathLst>
                <a:path w="2" h="4">
                  <a:moveTo>
                    <a:pt x="1" y="4"/>
                  </a:moveTo>
                  <a:cubicBezTo>
                    <a:pt x="0" y="3"/>
                    <a:pt x="0" y="1"/>
                    <a:pt x="2" y="1"/>
                  </a:cubicBezTo>
                  <a:cubicBezTo>
                    <a:pt x="2" y="0"/>
                    <a:pt x="2" y="4"/>
                    <a:pt x="1" y="4"/>
                  </a:cubicBezTo>
                  <a:cubicBezTo>
                    <a:pt x="0" y="3"/>
                    <a:pt x="1" y="4"/>
                    <a:pt x="1"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18" name="Freeform 512"/>
            <p:cNvSpPr>
              <a:spLocks/>
            </p:cNvSpPr>
            <p:nvPr/>
          </p:nvSpPr>
          <p:spPr bwMode="auto">
            <a:xfrm>
              <a:off x="8260658" y="11747203"/>
              <a:ext cx="111464" cy="57337"/>
            </a:xfrm>
            <a:custGeom>
              <a:avLst/>
              <a:gdLst>
                <a:gd name="T0" fmla="*/ 10 w 12"/>
                <a:gd name="T1" fmla="*/ 3 h 6"/>
                <a:gd name="T2" fmla="*/ 8 w 12"/>
                <a:gd name="T3" fmla="*/ 2 h 6"/>
                <a:gd name="T4" fmla="*/ 5 w 12"/>
                <a:gd name="T5" fmla="*/ 2 h 6"/>
                <a:gd name="T6" fmla="*/ 3 w 12"/>
                <a:gd name="T7" fmla="*/ 1 h 6"/>
                <a:gd name="T8" fmla="*/ 0 w 12"/>
                <a:gd name="T9" fmla="*/ 3 h 6"/>
                <a:gd name="T10" fmla="*/ 2 w 12"/>
                <a:gd name="T11" fmla="*/ 5 h 6"/>
                <a:gd name="T12" fmla="*/ 6 w 12"/>
                <a:gd name="T13" fmla="*/ 5 h 6"/>
                <a:gd name="T14" fmla="*/ 11 w 12"/>
                <a:gd name="T15" fmla="*/ 3 h 6"/>
                <a:gd name="T16" fmla="*/ 10 w 12"/>
                <a:gd name="T17" fmla="*/ 3 h 6"/>
                <a:gd name="T18" fmla="*/ 10 w 12"/>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10" y="3"/>
                  </a:moveTo>
                  <a:cubicBezTo>
                    <a:pt x="9" y="3"/>
                    <a:pt x="9" y="2"/>
                    <a:pt x="8" y="2"/>
                  </a:cubicBezTo>
                  <a:cubicBezTo>
                    <a:pt x="7" y="2"/>
                    <a:pt x="6" y="2"/>
                    <a:pt x="5" y="2"/>
                  </a:cubicBezTo>
                  <a:cubicBezTo>
                    <a:pt x="4" y="2"/>
                    <a:pt x="4" y="0"/>
                    <a:pt x="3" y="1"/>
                  </a:cubicBezTo>
                  <a:cubicBezTo>
                    <a:pt x="3" y="1"/>
                    <a:pt x="0" y="3"/>
                    <a:pt x="0" y="3"/>
                  </a:cubicBezTo>
                  <a:cubicBezTo>
                    <a:pt x="0" y="3"/>
                    <a:pt x="2" y="5"/>
                    <a:pt x="2" y="5"/>
                  </a:cubicBezTo>
                  <a:cubicBezTo>
                    <a:pt x="3" y="6"/>
                    <a:pt x="5" y="5"/>
                    <a:pt x="6" y="5"/>
                  </a:cubicBezTo>
                  <a:cubicBezTo>
                    <a:pt x="7" y="5"/>
                    <a:pt x="11" y="4"/>
                    <a:pt x="11" y="3"/>
                  </a:cubicBezTo>
                  <a:cubicBezTo>
                    <a:pt x="10" y="3"/>
                    <a:pt x="10" y="3"/>
                    <a:pt x="10" y="3"/>
                  </a:cubicBezTo>
                  <a:cubicBezTo>
                    <a:pt x="9" y="3"/>
                    <a:pt x="12" y="2"/>
                    <a:pt x="10"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19" name="Freeform 513"/>
            <p:cNvSpPr>
              <a:spLocks/>
            </p:cNvSpPr>
            <p:nvPr/>
          </p:nvSpPr>
          <p:spPr bwMode="auto">
            <a:xfrm>
              <a:off x="8251105" y="11804540"/>
              <a:ext cx="82803" cy="57337"/>
            </a:xfrm>
            <a:custGeom>
              <a:avLst/>
              <a:gdLst>
                <a:gd name="T0" fmla="*/ 7 w 9"/>
                <a:gd name="T1" fmla="*/ 3 h 6"/>
                <a:gd name="T2" fmla="*/ 0 w 9"/>
                <a:gd name="T3" fmla="*/ 1 h 6"/>
                <a:gd name="T4" fmla="*/ 2 w 9"/>
                <a:gd name="T5" fmla="*/ 2 h 6"/>
                <a:gd name="T6" fmla="*/ 1 w 9"/>
                <a:gd name="T7" fmla="*/ 5 h 6"/>
                <a:gd name="T8" fmla="*/ 3 w 9"/>
                <a:gd name="T9" fmla="*/ 5 h 6"/>
                <a:gd name="T10" fmla="*/ 4 w 9"/>
                <a:gd name="T11" fmla="*/ 5 h 6"/>
                <a:gd name="T12" fmla="*/ 7 w 9"/>
                <a:gd name="T13" fmla="*/ 3 h 6"/>
                <a:gd name="T14" fmla="*/ 7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7" y="3"/>
                  </a:moveTo>
                  <a:cubicBezTo>
                    <a:pt x="7" y="2"/>
                    <a:pt x="0" y="0"/>
                    <a:pt x="0" y="1"/>
                  </a:cubicBezTo>
                  <a:cubicBezTo>
                    <a:pt x="0" y="1"/>
                    <a:pt x="2" y="2"/>
                    <a:pt x="2" y="2"/>
                  </a:cubicBezTo>
                  <a:cubicBezTo>
                    <a:pt x="3" y="3"/>
                    <a:pt x="1" y="4"/>
                    <a:pt x="1" y="5"/>
                  </a:cubicBezTo>
                  <a:cubicBezTo>
                    <a:pt x="1" y="6"/>
                    <a:pt x="3" y="5"/>
                    <a:pt x="3" y="5"/>
                  </a:cubicBezTo>
                  <a:cubicBezTo>
                    <a:pt x="4" y="4"/>
                    <a:pt x="3" y="5"/>
                    <a:pt x="4" y="5"/>
                  </a:cubicBezTo>
                  <a:cubicBezTo>
                    <a:pt x="5" y="6"/>
                    <a:pt x="9" y="4"/>
                    <a:pt x="7" y="3"/>
                  </a:cubicBezTo>
                  <a:cubicBezTo>
                    <a:pt x="6" y="2"/>
                    <a:pt x="8" y="3"/>
                    <a:pt x="7"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20" name="Freeform 514"/>
            <p:cNvSpPr>
              <a:spLocks/>
            </p:cNvSpPr>
            <p:nvPr/>
          </p:nvSpPr>
          <p:spPr bwMode="auto">
            <a:xfrm>
              <a:off x="8241553" y="11731275"/>
              <a:ext cx="73247" cy="44598"/>
            </a:xfrm>
            <a:custGeom>
              <a:avLst/>
              <a:gdLst>
                <a:gd name="T0" fmla="*/ 6 w 8"/>
                <a:gd name="T1" fmla="*/ 0 h 5"/>
                <a:gd name="T2" fmla="*/ 3 w 8"/>
                <a:gd name="T3" fmla="*/ 1 h 5"/>
                <a:gd name="T4" fmla="*/ 0 w 8"/>
                <a:gd name="T5" fmla="*/ 1 h 5"/>
                <a:gd name="T6" fmla="*/ 0 w 8"/>
                <a:gd name="T7" fmla="*/ 3 h 5"/>
                <a:gd name="T8" fmla="*/ 5 w 8"/>
                <a:gd name="T9" fmla="*/ 2 h 5"/>
                <a:gd name="T10" fmla="*/ 6 w 8"/>
                <a:gd name="T11" fmla="*/ 0 h 5"/>
                <a:gd name="T12" fmla="*/ 6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6" y="0"/>
                  </a:moveTo>
                  <a:cubicBezTo>
                    <a:pt x="5" y="0"/>
                    <a:pt x="4" y="1"/>
                    <a:pt x="3" y="1"/>
                  </a:cubicBezTo>
                  <a:cubicBezTo>
                    <a:pt x="2" y="0"/>
                    <a:pt x="0" y="1"/>
                    <a:pt x="0" y="1"/>
                  </a:cubicBezTo>
                  <a:cubicBezTo>
                    <a:pt x="1" y="0"/>
                    <a:pt x="0" y="4"/>
                    <a:pt x="0" y="3"/>
                  </a:cubicBezTo>
                  <a:cubicBezTo>
                    <a:pt x="1" y="5"/>
                    <a:pt x="4" y="3"/>
                    <a:pt x="5" y="2"/>
                  </a:cubicBezTo>
                  <a:cubicBezTo>
                    <a:pt x="6" y="2"/>
                    <a:pt x="8" y="0"/>
                    <a:pt x="6" y="0"/>
                  </a:cubicBezTo>
                  <a:cubicBezTo>
                    <a:pt x="5" y="0"/>
                    <a:pt x="8" y="0"/>
                    <a:pt x="6"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21" name="Freeform 515"/>
            <p:cNvSpPr>
              <a:spLocks/>
            </p:cNvSpPr>
            <p:nvPr/>
          </p:nvSpPr>
          <p:spPr bwMode="auto">
            <a:xfrm>
              <a:off x="8203336" y="11766315"/>
              <a:ext cx="76432" cy="47786"/>
            </a:xfrm>
            <a:custGeom>
              <a:avLst/>
              <a:gdLst>
                <a:gd name="T0" fmla="*/ 7 w 8"/>
                <a:gd name="T1" fmla="*/ 4 h 5"/>
                <a:gd name="T2" fmla="*/ 1 w 8"/>
                <a:gd name="T3" fmla="*/ 1 h 5"/>
                <a:gd name="T4" fmla="*/ 7 w 8"/>
                <a:gd name="T5" fmla="*/ 4 h 5"/>
              </a:gdLst>
              <a:ahLst/>
              <a:cxnLst>
                <a:cxn ang="0">
                  <a:pos x="T0" y="T1"/>
                </a:cxn>
                <a:cxn ang="0">
                  <a:pos x="T2" y="T3"/>
                </a:cxn>
                <a:cxn ang="0">
                  <a:pos x="T4" y="T5"/>
                </a:cxn>
              </a:cxnLst>
              <a:rect l="0" t="0" r="r" b="b"/>
              <a:pathLst>
                <a:path w="8" h="5">
                  <a:moveTo>
                    <a:pt x="7" y="4"/>
                  </a:moveTo>
                  <a:cubicBezTo>
                    <a:pt x="6" y="3"/>
                    <a:pt x="0" y="0"/>
                    <a:pt x="1" y="1"/>
                  </a:cubicBezTo>
                  <a:cubicBezTo>
                    <a:pt x="2" y="2"/>
                    <a:pt x="8" y="5"/>
                    <a:pt x="7"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22" name="Freeform 516"/>
            <p:cNvSpPr>
              <a:spLocks/>
            </p:cNvSpPr>
            <p:nvPr/>
          </p:nvSpPr>
          <p:spPr bwMode="auto">
            <a:xfrm>
              <a:off x="8184228" y="11702601"/>
              <a:ext cx="28662" cy="28670"/>
            </a:xfrm>
            <a:custGeom>
              <a:avLst/>
              <a:gdLst>
                <a:gd name="T0" fmla="*/ 2 w 3"/>
                <a:gd name="T1" fmla="*/ 2 h 3"/>
                <a:gd name="T2" fmla="*/ 0 w 3"/>
                <a:gd name="T3" fmla="*/ 1 h 3"/>
                <a:gd name="T4" fmla="*/ 2 w 3"/>
                <a:gd name="T5" fmla="*/ 2 h 3"/>
                <a:gd name="T6" fmla="*/ 2 w 3"/>
                <a:gd name="T7" fmla="*/ 2 h 3"/>
              </a:gdLst>
              <a:ahLst/>
              <a:cxnLst>
                <a:cxn ang="0">
                  <a:pos x="T0" y="T1"/>
                </a:cxn>
                <a:cxn ang="0">
                  <a:pos x="T2" y="T3"/>
                </a:cxn>
                <a:cxn ang="0">
                  <a:pos x="T4" y="T5"/>
                </a:cxn>
                <a:cxn ang="0">
                  <a:pos x="T6" y="T7"/>
                </a:cxn>
              </a:cxnLst>
              <a:rect l="0" t="0" r="r" b="b"/>
              <a:pathLst>
                <a:path w="3" h="3">
                  <a:moveTo>
                    <a:pt x="2" y="2"/>
                  </a:moveTo>
                  <a:cubicBezTo>
                    <a:pt x="2" y="3"/>
                    <a:pt x="1" y="2"/>
                    <a:pt x="0" y="1"/>
                  </a:cubicBezTo>
                  <a:cubicBezTo>
                    <a:pt x="0" y="0"/>
                    <a:pt x="3" y="0"/>
                    <a:pt x="2" y="2"/>
                  </a:cubicBezTo>
                  <a:cubicBezTo>
                    <a:pt x="2" y="3"/>
                    <a:pt x="2" y="1"/>
                    <a:pt x="2"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23" name="Freeform 517"/>
            <p:cNvSpPr>
              <a:spLocks/>
            </p:cNvSpPr>
            <p:nvPr/>
          </p:nvSpPr>
          <p:spPr bwMode="auto">
            <a:xfrm>
              <a:off x="8184228" y="11626150"/>
              <a:ext cx="66879" cy="66896"/>
            </a:xfrm>
            <a:custGeom>
              <a:avLst/>
              <a:gdLst>
                <a:gd name="T0" fmla="*/ 5 w 7"/>
                <a:gd name="T1" fmla="*/ 2 h 7"/>
                <a:gd name="T2" fmla="*/ 4 w 7"/>
                <a:gd name="T3" fmla="*/ 0 h 7"/>
                <a:gd name="T4" fmla="*/ 2 w 7"/>
                <a:gd name="T5" fmla="*/ 1 h 7"/>
                <a:gd name="T6" fmla="*/ 0 w 7"/>
                <a:gd name="T7" fmla="*/ 1 h 7"/>
                <a:gd name="T8" fmla="*/ 2 w 7"/>
                <a:gd name="T9" fmla="*/ 4 h 7"/>
                <a:gd name="T10" fmla="*/ 0 w 7"/>
                <a:gd name="T11" fmla="*/ 6 h 7"/>
                <a:gd name="T12" fmla="*/ 3 w 7"/>
                <a:gd name="T13" fmla="*/ 5 h 7"/>
                <a:gd name="T14" fmla="*/ 4 w 7"/>
                <a:gd name="T15" fmla="*/ 2 h 7"/>
                <a:gd name="T16" fmla="*/ 4 w 7"/>
                <a:gd name="T17" fmla="*/ 4 h 7"/>
                <a:gd name="T18" fmla="*/ 6 w 7"/>
                <a:gd name="T19" fmla="*/ 2 h 7"/>
                <a:gd name="T20" fmla="*/ 5 w 7"/>
                <a:gd name="T21" fmla="*/ 2 h 7"/>
                <a:gd name="T22" fmla="*/ 5 w 7"/>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7">
                  <a:moveTo>
                    <a:pt x="5" y="2"/>
                  </a:moveTo>
                  <a:cubicBezTo>
                    <a:pt x="5" y="1"/>
                    <a:pt x="4" y="1"/>
                    <a:pt x="4" y="0"/>
                  </a:cubicBezTo>
                  <a:cubicBezTo>
                    <a:pt x="3" y="0"/>
                    <a:pt x="1" y="0"/>
                    <a:pt x="2" y="1"/>
                  </a:cubicBezTo>
                  <a:cubicBezTo>
                    <a:pt x="4" y="3"/>
                    <a:pt x="1" y="2"/>
                    <a:pt x="0" y="1"/>
                  </a:cubicBezTo>
                  <a:cubicBezTo>
                    <a:pt x="1" y="3"/>
                    <a:pt x="2" y="3"/>
                    <a:pt x="2" y="4"/>
                  </a:cubicBezTo>
                  <a:cubicBezTo>
                    <a:pt x="3" y="6"/>
                    <a:pt x="1" y="5"/>
                    <a:pt x="0" y="6"/>
                  </a:cubicBezTo>
                  <a:cubicBezTo>
                    <a:pt x="0" y="7"/>
                    <a:pt x="4" y="6"/>
                    <a:pt x="3" y="5"/>
                  </a:cubicBezTo>
                  <a:cubicBezTo>
                    <a:pt x="3" y="5"/>
                    <a:pt x="4" y="3"/>
                    <a:pt x="4" y="2"/>
                  </a:cubicBezTo>
                  <a:cubicBezTo>
                    <a:pt x="4" y="2"/>
                    <a:pt x="4" y="3"/>
                    <a:pt x="4" y="4"/>
                  </a:cubicBezTo>
                  <a:cubicBezTo>
                    <a:pt x="4" y="3"/>
                    <a:pt x="6" y="2"/>
                    <a:pt x="6" y="2"/>
                  </a:cubicBezTo>
                  <a:cubicBezTo>
                    <a:pt x="6" y="2"/>
                    <a:pt x="6" y="2"/>
                    <a:pt x="5" y="2"/>
                  </a:cubicBezTo>
                  <a:cubicBezTo>
                    <a:pt x="5" y="1"/>
                    <a:pt x="7" y="2"/>
                    <a:pt x="5"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24" name="Freeform 518"/>
            <p:cNvSpPr>
              <a:spLocks/>
            </p:cNvSpPr>
            <p:nvPr/>
          </p:nvSpPr>
          <p:spPr bwMode="auto">
            <a:xfrm>
              <a:off x="8174673" y="11505098"/>
              <a:ext cx="47770" cy="101937"/>
            </a:xfrm>
            <a:custGeom>
              <a:avLst/>
              <a:gdLst>
                <a:gd name="T0" fmla="*/ 5 w 5"/>
                <a:gd name="T1" fmla="*/ 7 h 11"/>
                <a:gd name="T2" fmla="*/ 2 w 5"/>
                <a:gd name="T3" fmla="*/ 2 h 11"/>
                <a:gd name="T4" fmla="*/ 1 w 5"/>
                <a:gd name="T5" fmla="*/ 6 h 11"/>
                <a:gd name="T6" fmla="*/ 0 w 5"/>
                <a:gd name="T7" fmla="*/ 9 h 11"/>
                <a:gd name="T8" fmla="*/ 2 w 5"/>
                <a:gd name="T9" fmla="*/ 7 h 11"/>
                <a:gd name="T10" fmla="*/ 5 w 5"/>
                <a:gd name="T11" fmla="*/ 7 h 11"/>
                <a:gd name="T12" fmla="*/ 5 w 5"/>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7"/>
                  </a:moveTo>
                  <a:cubicBezTo>
                    <a:pt x="5" y="6"/>
                    <a:pt x="4" y="0"/>
                    <a:pt x="2" y="2"/>
                  </a:cubicBezTo>
                  <a:cubicBezTo>
                    <a:pt x="2" y="3"/>
                    <a:pt x="3" y="6"/>
                    <a:pt x="1" y="6"/>
                  </a:cubicBezTo>
                  <a:cubicBezTo>
                    <a:pt x="0" y="6"/>
                    <a:pt x="0" y="7"/>
                    <a:pt x="0" y="9"/>
                  </a:cubicBezTo>
                  <a:cubicBezTo>
                    <a:pt x="1" y="9"/>
                    <a:pt x="2" y="7"/>
                    <a:pt x="2" y="7"/>
                  </a:cubicBezTo>
                  <a:cubicBezTo>
                    <a:pt x="1" y="7"/>
                    <a:pt x="5" y="11"/>
                    <a:pt x="5" y="7"/>
                  </a:cubicBezTo>
                  <a:cubicBezTo>
                    <a:pt x="5" y="6"/>
                    <a:pt x="5" y="8"/>
                    <a:pt x="5" y="7"/>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25" name="Freeform 519"/>
            <p:cNvSpPr>
              <a:spLocks/>
            </p:cNvSpPr>
            <p:nvPr/>
          </p:nvSpPr>
          <p:spPr bwMode="auto">
            <a:xfrm>
              <a:off x="8165120" y="11587923"/>
              <a:ext cx="28662" cy="57337"/>
            </a:xfrm>
            <a:custGeom>
              <a:avLst/>
              <a:gdLst>
                <a:gd name="T0" fmla="*/ 3 w 3"/>
                <a:gd name="T1" fmla="*/ 2 h 6"/>
                <a:gd name="T2" fmla="*/ 1 w 3"/>
                <a:gd name="T3" fmla="*/ 6 h 6"/>
                <a:gd name="T4" fmla="*/ 3 w 3"/>
                <a:gd name="T5" fmla="*/ 2 h 6"/>
                <a:gd name="T6" fmla="*/ 3 w 3"/>
                <a:gd name="T7" fmla="*/ 2 h 6"/>
              </a:gdLst>
              <a:ahLst/>
              <a:cxnLst>
                <a:cxn ang="0">
                  <a:pos x="T0" y="T1"/>
                </a:cxn>
                <a:cxn ang="0">
                  <a:pos x="T2" y="T3"/>
                </a:cxn>
                <a:cxn ang="0">
                  <a:pos x="T4" y="T5"/>
                </a:cxn>
                <a:cxn ang="0">
                  <a:pos x="T6" y="T7"/>
                </a:cxn>
              </a:cxnLst>
              <a:rect l="0" t="0" r="r" b="b"/>
              <a:pathLst>
                <a:path w="3" h="6">
                  <a:moveTo>
                    <a:pt x="3" y="2"/>
                  </a:moveTo>
                  <a:cubicBezTo>
                    <a:pt x="2" y="0"/>
                    <a:pt x="0" y="5"/>
                    <a:pt x="1" y="6"/>
                  </a:cubicBezTo>
                  <a:cubicBezTo>
                    <a:pt x="0" y="5"/>
                    <a:pt x="3" y="3"/>
                    <a:pt x="3" y="2"/>
                  </a:cubicBezTo>
                  <a:cubicBezTo>
                    <a:pt x="2" y="1"/>
                    <a:pt x="3" y="2"/>
                    <a:pt x="3"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26" name="Freeform 520"/>
            <p:cNvSpPr>
              <a:spLocks/>
            </p:cNvSpPr>
            <p:nvPr/>
          </p:nvSpPr>
          <p:spPr bwMode="auto">
            <a:xfrm>
              <a:off x="8165120" y="11466872"/>
              <a:ext cx="47770" cy="66896"/>
            </a:xfrm>
            <a:custGeom>
              <a:avLst/>
              <a:gdLst>
                <a:gd name="T0" fmla="*/ 4 w 5"/>
                <a:gd name="T1" fmla="*/ 2 h 7"/>
                <a:gd name="T2" fmla="*/ 3 w 5"/>
                <a:gd name="T3" fmla="*/ 0 h 7"/>
                <a:gd name="T4" fmla="*/ 2 w 5"/>
                <a:gd name="T5" fmla="*/ 3 h 7"/>
                <a:gd name="T6" fmla="*/ 1 w 5"/>
                <a:gd name="T7" fmla="*/ 2 h 7"/>
                <a:gd name="T8" fmla="*/ 0 w 5"/>
                <a:gd name="T9" fmla="*/ 5 h 7"/>
                <a:gd name="T10" fmla="*/ 2 w 5"/>
                <a:gd name="T11" fmla="*/ 7 h 7"/>
                <a:gd name="T12" fmla="*/ 5 w 5"/>
                <a:gd name="T13" fmla="*/ 5 h 7"/>
                <a:gd name="T14" fmla="*/ 4 w 5"/>
                <a:gd name="T15" fmla="*/ 2 h 7"/>
                <a:gd name="T16" fmla="*/ 4 w 5"/>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2"/>
                  </a:moveTo>
                  <a:cubicBezTo>
                    <a:pt x="3" y="3"/>
                    <a:pt x="3" y="0"/>
                    <a:pt x="3" y="0"/>
                  </a:cubicBezTo>
                  <a:cubicBezTo>
                    <a:pt x="3" y="0"/>
                    <a:pt x="3" y="3"/>
                    <a:pt x="2" y="3"/>
                  </a:cubicBezTo>
                  <a:cubicBezTo>
                    <a:pt x="2" y="3"/>
                    <a:pt x="2" y="2"/>
                    <a:pt x="1" y="2"/>
                  </a:cubicBezTo>
                  <a:cubicBezTo>
                    <a:pt x="2" y="2"/>
                    <a:pt x="0" y="5"/>
                    <a:pt x="0" y="5"/>
                  </a:cubicBezTo>
                  <a:cubicBezTo>
                    <a:pt x="0" y="4"/>
                    <a:pt x="4" y="5"/>
                    <a:pt x="2" y="7"/>
                  </a:cubicBezTo>
                  <a:cubicBezTo>
                    <a:pt x="3" y="6"/>
                    <a:pt x="5" y="6"/>
                    <a:pt x="5" y="5"/>
                  </a:cubicBezTo>
                  <a:cubicBezTo>
                    <a:pt x="5" y="4"/>
                    <a:pt x="4" y="1"/>
                    <a:pt x="4" y="2"/>
                  </a:cubicBezTo>
                  <a:cubicBezTo>
                    <a:pt x="3" y="3"/>
                    <a:pt x="4" y="1"/>
                    <a:pt x="4"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27" name="Freeform 521"/>
            <p:cNvSpPr>
              <a:spLocks/>
            </p:cNvSpPr>
            <p:nvPr/>
          </p:nvSpPr>
          <p:spPr bwMode="auto">
            <a:xfrm>
              <a:off x="8212892" y="11282109"/>
              <a:ext cx="47770" cy="44598"/>
            </a:xfrm>
            <a:custGeom>
              <a:avLst/>
              <a:gdLst>
                <a:gd name="T0" fmla="*/ 3 w 5"/>
                <a:gd name="T1" fmla="*/ 4 h 5"/>
                <a:gd name="T2" fmla="*/ 3 w 5"/>
                <a:gd name="T3" fmla="*/ 0 h 5"/>
                <a:gd name="T4" fmla="*/ 0 w 5"/>
                <a:gd name="T5" fmla="*/ 0 h 5"/>
                <a:gd name="T6" fmla="*/ 2 w 5"/>
                <a:gd name="T7" fmla="*/ 1 h 5"/>
                <a:gd name="T8" fmla="*/ 3 w 5"/>
                <a:gd name="T9" fmla="*/ 4 h 5"/>
                <a:gd name="T10" fmla="*/ 3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3" y="4"/>
                  </a:moveTo>
                  <a:cubicBezTo>
                    <a:pt x="5" y="2"/>
                    <a:pt x="2" y="2"/>
                    <a:pt x="3" y="0"/>
                  </a:cubicBezTo>
                  <a:cubicBezTo>
                    <a:pt x="3" y="0"/>
                    <a:pt x="1" y="0"/>
                    <a:pt x="0" y="0"/>
                  </a:cubicBezTo>
                  <a:cubicBezTo>
                    <a:pt x="0" y="0"/>
                    <a:pt x="2" y="1"/>
                    <a:pt x="2" y="1"/>
                  </a:cubicBezTo>
                  <a:cubicBezTo>
                    <a:pt x="2" y="2"/>
                    <a:pt x="3" y="4"/>
                    <a:pt x="3" y="4"/>
                  </a:cubicBezTo>
                  <a:cubicBezTo>
                    <a:pt x="4" y="3"/>
                    <a:pt x="2" y="5"/>
                    <a:pt x="3"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28" name="Freeform 522"/>
            <p:cNvSpPr>
              <a:spLocks/>
            </p:cNvSpPr>
            <p:nvPr/>
          </p:nvSpPr>
          <p:spPr bwMode="auto">
            <a:xfrm>
              <a:off x="8222445" y="11113275"/>
              <a:ext cx="57323" cy="101937"/>
            </a:xfrm>
            <a:custGeom>
              <a:avLst/>
              <a:gdLst>
                <a:gd name="T0" fmla="*/ 3 w 6"/>
                <a:gd name="T1" fmla="*/ 10 h 11"/>
                <a:gd name="T2" fmla="*/ 0 w 6"/>
                <a:gd name="T3" fmla="*/ 9 h 11"/>
                <a:gd name="T4" fmla="*/ 1 w 6"/>
                <a:gd name="T5" fmla="*/ 2 h 11"/>
                <a:gd name="T6" fmla="*/ 4 w 6"/>
                <a:gd name="T7" fmla="*/ 3 h 11"/>
                <a:gd name="T8" fmla="*/ 3 w 6"/>
                <a:gd name="T9" fmla="*/ 10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29" name="Freeform 523"/>
            <p:cNvSpPr>
              <a:spLocks/>
            </p:cNvSpPr>
            <p:nvPr/>
          </p:nvSpPr>
          <p:spPr bwMode="auto">
            <a:xfrm>
              <a:off x="8410341" y="8462889"/>
              <a:ext cx="44586" cy="38227"/>
            </a:xfrm>
            <a:custGeom>
              <a:avLst/>
              <a:gdLst>
                <a:gd name="T0" fmla="*/ 3 w 5"/>
                <a:gd name="T1" fmla="*/ 3 h 4"/>
                <a:gd name="T2" fmla="*/ 1 w 5"/>
                <a:gd name="T3" fmla="*/ 1 h 4"/>
                <a:gd name="T4" fmla="*/ 3 w 5"/>
                <a:gd name="T5" fmla="*/ 3 h 4"/>
                <a:gd name="T6" fmla="*/ 3 w 5"/>
                <a:gd name="T7" fmla="*/ 3 h 4"/>
              </a:gdLst>
              <a:ahLst/>
              <a:cxnLst>
                <a:cxn ang="0">
                  <a:pos x="T0" y="T1"/>
                </a:cxn>
                <a:cxn ang="0">
                  <a:pos x="T2" y="T3"/>
                </a:cxn>
                <a:cxn ang="0">
                  <a:pos x="T4" y="T5"/>
                </a:cxn>
                <a:cxn ang="0">
                  <a:pos x="T6" y="T7"/>
                </a:cxn>
              </a:cxnLst>
              <a:rect l="0" t="0" r="r" b="b"/>
              <a:pathLst>
                <a:path w="5" h="4">
                  <a:moveTo>
                    <a:pt x="3" y="3"/>
                  </a:moveTo>
                  <a:cubicBezTo>
                    <a:pt x="2" y="4"/>
                    <a:pt x="0" y="3"/>
                    <a:pt x="1" y="1"/>
                  </a:cubicBezTo>
                  <a:cubicBezTo>
                    <a:pt x="1" y="0"/>
                    <a:pt x="5" y="2"/>
                    <a:pt x="3" y="3"/>
                  </a:cubicBezTo>
                  <a:cubicBezTo>
                    <a:pt x="2" y="4"/>
                    <a:pt x="5" y="2"/>
                    <a:pt x="3"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30" name="Freeform 524"/>
            <p:cNvSpPr>
              <a:spLocks/>
            </p:cNvSpPr>
            <p:nvPr/>
          </p:nvSpPr>
          <p:spPr bwMode="auto">
            <a:xfrm>
              <a:off x="8811612" y="8520230"/>
              <a:ext cx="54139" cy="73269"/>
            </a:xfrm>
            <a:custGeom>
              <a:avLst/>
              <a:gdLst>
                <a:gd name="T0" fmla="*/ 1 w 6"/>
                <a:gd name="T1" fmla="*/ 5 h 8"/>
                <a:gd name="T2" fmla="*/ 2 w 6"/>
                <a:gd name="T3" fmla="*/ 4 h 8"/>
                <a:gd name="T4" fmla="*/ 4 w 6"/>
                <a:gd name="T5" fmla="*/ 2 h 8"/>
                <a:gd name="T6" fmla="*/ 1 w 6"/>
                <a:gd name="T7" fmla="*/ 5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0" y="4"/>
                    <a:pt x="2" y="4"/>
                    <a:pt x="2" y="4"/>
                  </a:cubicBezTo>
                  <a:cubicBezTo>
                    <a:pt x="3" y="4"/>
                    <a:pt x="3" y="0"/>
                    <a:pt x="4" y="2"/>
                  </a:cubicBezTo>
                  <a:cubicBezTo>
                    <a:pt x="6" y="4"/>
                    <a:pt x="2" y="8"/>
                    <a:pt x="1" y="5"/>
                  </a:cubicBezTo>
                  <a:cubicBezTo>
                    <a:pt x="0" y="4"/>
                    <a:pt x="1" y="6"/>
                    <a:pt x="1" y="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31" name="Freeform 525"/>
            <p:cNvSpPr>
              <a:spLocks/>
            </p:cNvSpPr>
            <p:nvPr/>
          </p:nvSpPr>
          <p:spPr bwMode="auto">
            <a:xfrm>
              <a:off x="9324352" y="9026736"/>
              <a:ext cx="130573" cy="121051"/>
            </a:xfrm>
            <a:custGeom>
              <a:avLst/>
              <a:gdLst>
                <a:gd name="T0" fmla="*/ 12 w 14"/>
                <a:gd name="T1" fmla="*/ 4 h 13"/>
                <a:gd name="T2" fmla="*/ 10 w 14"/>
                <a:gd name="T3" fmla="*/ 3 h 13"/>
                <a:gd name="T4" fmla="*/ 6 w 14"/>
                <a:gd name="T5" fmla="*/ 1 h 13"/>
                <a:gd name="T6" fmla="*/ 2 w 14"/>
                <a:gd name="T7" fmla="*/ 1 h 13"/>
                <a:gd name="T8" fmla="*/ 1 w 14"/>
                <a:gd name="T9" fmla="*/ 2 h 13"/>
                <a:gd name="T10" fmla="*/ 2 w 14"/>
                <a:gd name="T11" fmla="*/ 4 h 13"/>
                <a:gd name="T12" fmla="*/ 1 w 14"/>
                <a:gd name="T13" fmla="*/ 7 h 13"/>
                <a:gd name="T14" fmla="*/ 2 w 14"/>
                <a:gd name="T15" fmla="*/ 10 h 13"/>
                <a:gd name="T16" fmla="*/ 4 w 14"/>
                <a:gd name="T17" fmla="*/ 10 h 13"/>
                <a:gd name="T18" fmla="*/ 7 w 14"/>
                <a:gd name="T19" fmla="*/ 12 h 13"/>
                <a:gd name="T20" fmla="*/ 10 w 14"/>
                <a:gd name="T21" fmla="*/ 10 h 13"/>
                <a:gd name="T22" fmla="*/ 12 w 14"/>
                <a:gd name="T23" fmla="*/ 4 h 13"/>
                <a:gd name="T24" fmla="*/ 12 w 14"/>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3">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32" name="Freeform 526"/>
            <p:cNvSpPr>
              <a:spLocks/>
            </p:cNvSpPr>
            <p:nvPr/>
          </p:nvSpPr>
          <p:spPr bwMode="auto">
            <a:xfrm>
              <a:off x="8560022" y="8163447"/>
              <a:ext cx="92356" cy="38227"/>
            </a:xfrm>
            <a:custGeom>
              <a:avLst/>
              <a:gdLst>
                <a:gd name="T0" fmla="*/ 9 w 10"/>
                <a:gd name="T1" fmla="*/ 2 h 4"/>
                <a:gd name="T2" fmla="*/ 4 w 10"/>
                <a:gd name="T3" fmla="*/ 0 h 4"/>
                <a:gd name="T4" fmla="*/ 1 w 10"/>
                <a:gd name="T5" fmla="*/ 3 h 4"/>
                <a:gd name="T6" fmla="*/ 9 w 10"/>
                <a:gd name="T7" fmla="*/ 2 h 4"/>
                <a:gd name="T8" fmla="*/ 9 w 10"/>
                <a:gd name="T9" fmla="*/ 2 h 4"/>
              </a:gdLst>
              <a:ahLst/>
              <a:cxnLst>
                <a:cxn ang="0">
                  <a:pos x="T0" y="T1"/>
                </a:cxn>
                <a:cxn ang="0">
                  <a:pos x="T2" y="T3"/>
                </a:cxn>
                <a:cxn ang="0">
                  <a:pos x="T4" y="T5"/>
                </a:cxn>
                <a:cxn ang="0">
                  <a:pos x="T6" y="T7"/>
                </a:cxn>
                <a:cxn ang="0">
                  <a:pos x="T8" y="T9"/>
                </a:cxn>
              </a:cxnLst>
              <a:rect l="0" t="0" r="r" b="b"/>
              <a:pathLst>
                <a:path w="10" h="4">
                  <a:moveTo>
                    <a:pt x="9" y="2"/>
                  </a:moveTo>
                  <a:cubicBezTo>
                    <a:pt x="7" y="1"/>
                    <a:pt x="6" y="0"/>
                    <a:pt x="4" y="0"/>
                  </a:cubicBezTo>
                  <a:cubicBezTo>
                    <a:pt x="3" y="0"/>
                    <a:pt x="0" y="1"/>
                    <a:pt x="1" y="3"/>
                  </a:cubicBezTo>
                  <a:cubicBezTo>
                    <a:pt x="2" y="4"/>
                    <a:pt x="9" y="2"/>
                    <a:pt x="9" y="2"/>
                  </a:cubicBezTo>
                  <a:cubicBezTo>
                    <a:pt x="6" y="1"/>
                    <a:pt x="10" y="3"/>
                    <a:pt x="9"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33" name="Freeform 527"/>
            <p:cNvSpPr>
              <a:spLocks/>
            </p:cNvSpPr>
            <p:nvPr/>
          </p:nvSpPr>
          <p:spPr bwMode="auto">
            <a:xfrm>
              <a:off x="8034545" y="8153890"/>
              <a:ext cx="105095" cy="47786"/>
            </a:xfrm>
            <a:custGeom>
              <a:avLst/>
              <a:gdLst>
                <a:gd name="T0" fmla="*/ 10 w 11"/>
                <a:gd name="T1" fmla="*/ 4 h 5"/>
                <a:gd name="T2" fmla="*/ 0 w 11"/>
                <a:gd name="T3" fmla="*/ 2 h 5"/>
                <a:gd name="T4" fmla="*/ 5 w 11"/>
                <a:gd name="T5" fmla="*/ 5 h 5"/>
                <a:gd name="T6" fmla="*/ 10 w 11"/>
                <a:gd name="T7" fmla="*/ 4 h 5"/>
                <a:gd name="T8" fmla="*/ 10 w 11"/>
                <a:gd name="T9" fmla="*/ 4 h 5"/>
              </a:gdLst>
              <a:ahLst/>
              <a:cxnLst>
                <a:cxn ang="0">
                  <a:pos x="T0" y="T1"/>
                </a:cxn>
                <a:cxn ang="0">
                  <a:pos x="T2" y="T3"/>
                </a:cxn>
                <a:cxn ang="0">
                  <a:pos x="T4" y="T5"/>
                </a:cxn>
                <a:cxn ang="0">
                  <a:pos x="T6" y="T7"/>
                </a:cxn>
                <a:cxn ang="0">
                  <a:pos x="T8" y="T9"/>
                </a:cxn>
              </a:cxnLst>
              <a:rect l="0" t="0" r="r" b="b"/>
              <a:pathLst>
                <a:path w="11" h="5">
                  <a:moveTo>
                    <a:pt x="10" y="4"/>
                  </a:moveTo>
                  <a:cubicBezTo>
                    <a:pt x="10" y="1"/>
                    <a:pt x="2" y="0"/>
                    <a:pt x="0" y="2"/>
                  </a:cubicBezTo>
                  <a:cubicBezTo>
                    <a:pt x="0" y="2"/>
                    <a:pt x="4" y="5"/>
                    <a:pt x="5" y="5"/>
                  </a:cubicBezTo>
                  <a:cubicBezTo>
                    <a:pt x="6" y="5"/>
                    <a:pt x="11" y="4"/>
                    <a:pt x="10" y="4"/>
                  </a:cubicBezTo>
                  <a:cubicBezTo>
                    <a:pt x="10" y="3"/>
                    <a:pt x="11" y="5"/>
                    <a:pt x="10"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34" name="Freeform 528"/>
            <p:cNvSpPr>
              <a:spLocks/>
            </p:cNvSpPr>
            <p:nvPr/>
          </p:nvSpPr>
          <p:spPr bwMode="auto">
            <a:xfrm>
              <a:off x="7747926" y="7940459"/>
              <a:ext cx="484074" cy="168835"/>
            </a:xfrm>
            <a:custGeom>
              <a:avLst/>
              <a:gdLst>
                <a:gd name="T0" fmla="*/ 52 w 52"/>
                <a:gd name="T1" fmla="*/ 16 h 18"/>
                <a:gd name="T2" fmla="*/ 41 w 52"/>
                <a:gd name="T3" fmla="*/ 17 h 18"/>
                <a:gd name="T4" fmla="*/ 35 w 52"/>
                <a:gd name="T5" fmla="*/ 17 h 18"/>
                <a:gd name="T6" fmla="*/ 37 w 52"/>
                <a:gd name="T7" fmla="*/ 14 h 18"/>
                <a:gd name="T8" fmla="*/ 32 w 52"/>
                <a:gd name="T9" fmla="*/ 11 h 18"/>
                <a:gd name="T10" fmla="*/ 28 w 52"/>
                <a:gd name="T11" fmla="*/ 8 h 18"/>
                <a:gd name="T12" fmla="*/ 20 w 52"/>
                <a:gd name="T13" fmla="*/ 5 h 18"/>
                <a:gd name="T14" fmla="*/ 14 w 52"/>
                <a:gd name="T15" fmla="*/ 5 h 18"/>
                <a:gd name="T16" fmla="*/ 16 w 52"/>
                <a:gd name="T17" fmla="*/ 3 h 18"/>
                <a:gd name="T18" fmla="*/ 8 w 52"/>
                <a:gd name="T19" fmla="*/ 3 h 18"/>
                <a:gd name="T20" fmla="*/ 0 w 52"/>
                <a:gd name="T21" fmla="*/ 6 h 18"/>
                <a:gd name="T22" fmla="*/ 6 w 52"/>
                <a:gd name="T23" fmla="*/ 2 h 18"/>
                <a:gd name="T24" fmla="*/ 16 w 52"/>
                <a:gd name="T25" fmla="*/ 0 h 18"/>
                <a:gd name="T26" fmla="*/ 24 w 52"/>
                <a:gd name="T27" fmla="*/ 1 h 18"/>
                <a:gd name="T28" fmla="*/ 31 w 52"/>
                <a:gd name="T29" fmla="*/ 4 h 18"/>
                <a:gd name="T30" fmla="*/ 32 w 52"/>
                <a:gd name="T31" fmla="*/ 4 h 18"/>
                <a:gd name="T32" fmla="*/ 34 w 52"/>
                <a:gd name="T33" fmla="*/ 5 h 18"/>
                <a:gd name="T34" fmla="*/ 38 w 52"/>
                <a:gd name="T35" fmla="*/ 8 h 18"/>
                <a:gd name="T36" fmla="*/ 45 w 52"/>
                <a:gd name="T37" fmla="*/ 11 h 18"/>
                <a:gd name="T38" fmla="*/ 52 w 52"/>
                <a:gd name="T3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18">
                  <a:moveTo>
                    <a:pt x="52" y="16"/>
                  </a:moveTo>
                  <a:cubicBezTo>
                    <a:pt x="52" y="17"/>
                    <a:pt x="42" y="17"/>
                    <a:pt x="41" y="17"/>
                  </a:cubicBezTo>
                  <a:cubicBezTo>
                    <a:pt x="39" y="17"/>
                    <a:pt x="37" y="18"/>
                    <a:pt x="35" y="17"/>
                  </a:cubicBezTo>
                  <a:cubicBezTo>
                    <a:pt x="34" y="16"/>
                    <a:pt x="41" y="15"/>
                    <a:pt x="37" y="14"/>
                  </a:cubicBezTo>
                  <a:cubicBezTo>
                    <a:pt x="35" y="13"/>
                    <a:pt x="33" y="13"/>
                    <a:pt x="32" y="11"/>
                  </a:cubicBezTo>
                  <a:cubicBezTo>
                    <a:pt x="30" y="9"/>
                    <a:pt x="31" y="8"/>
                    <a:pt x="28" y="8"/>
                  </a:cubicBezTo>
                  <a:cubicBezTo>
                    <a:pt x="24" y="9"/>
                    <a:pt x="23" y="6"/>
                    <a:pt x="20" y="5"/>
                  </a:cubicBezTo>
                  <a:cubicBezTo>
                    <a:pt x="19" y="5"/>
                    <a:pt x="15" y="6"/>
                    <a:pt x="14" y="5"/>
                  </a:cubicBezTo>
                  <a:cubicBezTo>
                    <a:pt x="14" y="4"/>
                    <a:pt x="16" y="4"/>
                    <a:pt x="16" y="3"/>
                  </a:cubicBezTo>
                  <a:cubicBezTo>
                    <a:pt x="16" y="2"/>
                    <a:pt x="9" y="3"/>
                    <a:pt x="8" y="3"/>
                  </a:cubicBezTo>
                  <a:cubicBezTo>
                    <a:pt x="8" y="4"/>
                    <a:pt x="0" y="7"/>
                    <a:pt x="0" y="6"/>
                  </a:cubicBezTo>
                  <a:cubicBezTo>
                    <a:pt x="0" y="4"/>
                    <a:pt x="4" y="2"/>
                    <a:pt x="6" y="2"/>
                  </a:cubicBezTo>
                  <a:cubicBezTo>
                    <a:pt x="9" y="0"/>
                    <a:pt x="12" y="0"/>
                    <a:pt x="16" y="0"/>
                  </a:cubicBezTo>
                  <a:cubicBezTo>
                    <a:pt x="18" y="0"/>
                    <a:pt x="22" y="0"/>
                    <a:pt x="24" y="1"/>
                  </a:cubicBezTo>
                  <a:cubicBezTo>
                    <a:pt x="26" y="2"/>
                    <a:pt x="28" y="4"/>
                    <a:pt x="31" y="4"/>
                  </a:cubicBezTo>
                  <a:cubicBezTo>
                    <a:pt x="31" y="4"/>
                    <a:pt x="31" y="3"/>
                    <a:pt x="32" y="4"/>
                  </a:cubicBezTo>
                  <a:cubicBezTo>
                    <a:pt x="33" y="5"/>
                    <a:pt x="33" y="5"/>
                    <a:pt x="34" y="5"/>
                  </a:cubicBezTo>
                  <a:cubicBezTo>
                    <a:pt x="35" y="6"/>
                    <a:pt x="37" y="7"/>
                    <a:pt x="38" y="8"/>
                  </a:cubicBezTo>
                  <a:cubicBezTo>
                    <a:pt x="40" y="9"/>
                    <a:pt x="44" y="9"/>
                    <a:pt x="45" y="11"/>
                  </a:cubicBezTo>
                  <a:cubicBezTo>
                    <a:pt x="47" y="13"/>
                    <a:pt x="52" y="13"/>
                    <a:pt x="52" y="16"/>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35" name="Freeform 529"/>
            <p:cNvSpPr>
              <a:spLocks/>
            </p:cNvSpPr>
            <p:nvPr/>
          </p:nvSpPr>
          <p:spPr bwMode="auto">
            <a:xfrm>
              <a:off x="8034545" y="7838521"/>
              <a:ext cx="38217" cy="35042"/>
            </a:xfrm>
            <a:custGeom>
              <a:avLst/>
              <a:gdLst>
                <a:gd name="T0" fmla="*/ 2 w 4"/>
                <a:gd name="T1" fmla="*/ 4 h 4"/>
                <a:gd name="T2" fmla="*/ 1 w 4"/>
                <a:gd name="T3" fmla="*/ 0 h 4"/>
                <a:gd name="T4" fmla="*/ 2 w 4"/>
                <a:gd name="T5" fmla="*/ 4 h 4"/>
                <a:gd name="T6" fmla="*/ 2 w 4"/>
                <a:gd name="T7" fmla="*/ 4 h 4"/>
              </a:gdLst>
              <a:ahLst/>
              <a:cxnLst>
                <a:cxn ang="0">
                  <a:pos x="T0" y="T1"/>
                </a:cxn>
                <a:cxn ang="0">
                  <a:pos x="T2" y="T3"/>
                </a:cxn>
                <a:cxn ang="0">
                  <a:pos x="T4" y="T5"/>
                </a:cxn>
                <a:cxn ang="0">
                  <a:pos x="T6" y="T7"/>
                </a:cxn>
              </a:cxnLst>
              <a:rect l="0" t="0" r="r" b="b"/>
              <a:pathLst>
                <a:path w="4" h="4">
                  <a:moveTo>
                    <a:pt x="2" y="4"/>
                  </a:moveTo>
                  <a:cubicBezTo>
                    <a:pt x="0" y="4"/>
                    <a:pt x="1" y="1"/>
                    <a:pt x="1" y="0"/>
                  </a:cubicBezTo>
                  <a:cubicBezTo>
                    <a:pt x="2" y="0"/>
                    <a:pt x="4" y="4"/>
                    <a:pt x="2" y="4"/>
                  </a:cubicBezTo>
                  <a:cubicBezTo>
                    <a:pt x="1" y="4"/>
                    <a:pt x="4" y="4"/>
                    <a:pt x="2"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36" name="Freeform 530"/>
            <p:cNvSpPr>
              <a:spLocks/>
            </p:cNvSpPr>
            <p:nvPr/>
          </p:nvSpPr>
          <p:spPr bwMode="auto">
            <a:xfrm>
              <a:off x="8270215" y="8032841"/>
              <a:ext cx="19108" cy="19114"/>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0"/>
                    <a:pt x="0" y="0"/>
                    <a:pt x="0" y="1"/>
                  </a:cubicBezTo>
                  <a:cubicBezTo>
                    <a:pt x="0" y="1"/>
                    <a:pt x="2" y="2"/>
                    <a:pt x="2"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37" name="Freeform 531"/>
            <p:cNvSpPr>
              <a:spLocks/>
            </p:cNvSpPr>
            <p:nvPr/>
          </p:nvSpPr>
          <p:spPr bwMode="auto">
            <a:xfrm>
              <a:off x="8830721" y="6656680"/>
              <a:ext cx="54139" cy="95566"/>
            </a:xfrm>
            <a:custGeom>
              <a:avLst/>
              <a:gdLst>
                <a:gd name="T0" fmla="*/ 3 w 6"/>
                <a:gd name="T1" fmla="*/ 8 h 10"/>
                <a:gd name="T2" fmla="*/ 0 w 6"/>
                <a:gd name="T3" fmla="*/ 7 h 10"/>
                <a:gd name="T4" fmla="*/ 4 w 6"/>
                <a:gd name="T5" fmla="*/ 2 h 10"/>
                <a:gd name="T6" fmla="*/ 6 w 6"/>
                <a:gd name="T7" fmla="*/ 4 h 10"/>
                <a:gd name="T8" fmla="*/ 3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38" name="Freeform 532"/>
            <p:cNvSpPr>
              <a:spLocks/>
            </p:cNvSpPr>
            <p:nvPr/>
          </p:nvSpPr>
          <p:spPr bwMode="auto">
            <a:xfrm>
              <a:off x="8856198" y="6704464"/>
              <a:ext cx="66879" cy="38227"/>
            </a:xfrm>
            <a:custGeom>
              <a:avLst/>
              <a:gdLst>
                <a:gd name="T0" fmla="*/ 3 w 7"/>
                <a:gd name="T1" fmla="*/ 4 h 4"/>
                <a:gd name="T2" fmla="*/ 5 w 7"/>
                <a:gd name="T3" fmla="*/ 1 h 4"/>
                <a:gd name="T4" fmla="*/ 3 w 7"/>
                <a:gd name="T5" fmla="*/ 4 h 4"/>
                <a:gd name="T6" fmla="*/ 3 w 7"/>
                <a:gd name="T7" fmla="*/ 4 h 4"/>
              </a:gdLst>
              <a:ahLst/>
              <a:cxnLst>
                <a:cxn ang="0">
                  <a:pos x="T0" y="T1"/>
                </a:cxn>
                <a:cxn ang="0">
                  <a:pos x="T2" y="T3"/>
                </a:cxn>
                <a:cxn ang="0">
                  <a:pos x="T4" y="T5"/>
                </a:cxn>
                <a:cxn ang="0">
                  <a:pos x="T6" y="T7"/>
                </a:cxn>
              </a:cxnLst>
              <a:rect l="0" t="0" r="r" b="b"/>
              <a:pathLst>
                <a:path w="7" h="4">
                  <a:moveTo>
                    <a:pt x="3" y="4"/>
                  </a:moveTo>
                  <a:cubicBezTo>
                    <a:pt x="0" y="4"/>
                    <a:pt x="3" y="0"/>
                    <a:pt x="5" y="1"/>
                  </a:cubicBezTo>
                  <a:cubicBezTo>
                    <a:pt x="7" y="1"/>
                    <a:pt x="4" y="4"/>
                    <a:pt x="3" y="4"/>
                  </a:cubicBezTo>
                  <a:cubicBezTo>
                    <a:pt x="2" y="4"/>
                    <a:pt x="4" y="4"/>
                    <a:pt x="3"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39" name="Freeform 533"/>
            <p:cNvSpPr>
              <a:spLocks/>
            </p:cNvSpPr>
            <p:nvPr/>
          </p:nvSpPr>
          <p:spPr bwMode="auto">
            <a:xfrm>
              <a:off x="8671485" y="6666236"/>
              <a:ext cx="140126" cy="66896"/>
            </a:xfrm>
            <a:custGeom>
              <a:avLst/>
              <a:gdLst>
                <a:gd name="T0" fmla="*/ 11 w 15"/>
                <a:gd name="T1" fmla="*/ 6 h 7"/>
                <a:gd name="T2" fmla="*/ 10 w 15"/>
                <a:gd name="T3" fmla="*/ 5 h 7"/>
                <a:gd name="T4" fmla="*/ 7 w 15"/>
                <a:gd name="T5" fmla="*/ 5 h 7"/>
                <a:gd name="T6" fmla="*/ 3 w 15"/>
                <a:gd name="T7" fmla="*/ 0 h 7"/>
                <a:gd name="T8" fmla="*/ 6 w 15"/>
                <a:gd name="T9" fmla="*/ 2 h 7"/>
                <a:gd name="T10" fmla="*/ 8 w 15"/>
                <a:gd name="T11" fmla="*/ 3 h 7"/>
                <a:gd name="T12" fmla="*/ 15 w 15"/>
                <a:gd name="T13" fmla="*/ 3 h 7"/>
                <a:gd name="T14" fmla="*/ 11 w 15"/>
                <a:gd name="T15" fmla="*/ 6 h 7"/>
                <a:gd name="T16" fmla="*/ 11 w 1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40" name="Freeform 534"/>
            <p:cNvSpPr>
              <a:spLocks/>
            </p:cNvSpPr>
            <p:nvPr/>
          </p:nvSpPr>
          <p:spPr bwMode="auto">
            <a:xfrm>
              <a:off x="8700150" y="6481472"/>
              <a:ext cx="146495" cy="73269"/>
            </a:xfrm>
            <a:custGeom>
              <a:avLst/>
              <a:gdLst>
                <a:gd name="T0" fmla="*/ 13 w 16"/>
                <a:gd name="T1" fmla="*/ 6 h 8"/>
                <a:gd name="T2" fmla="*/ 0 w 16"/>
                <a:gd name="T3" fmla="*/ 2 h 8"/>
                <a:gd name="T4" fmla="*/ 13 w 16"/>
                <a:gd name="T5" fmla="*/ 6 h 8"/>
                <a:gd name="T6" fmla="*/ 13 w 16"/>
                <a:gd name="T7" fmla="*/ 6 h 8"/>
              </a:gdLst>
              <a:ahLst/>
              <a:cxnLst>
                <a:cxn ang="0">
                  <a:pos x="T0" y="T1"/>
                </a:cxn>
                <a:cxn ang="0">
                  <a:pos x="T2" y="T3"/>
                </a:cxn>
                <a:cxn ang="0">
                  <a:pos x="T4" y="T5"/>
                </a:cxn>
                <a:cxn ang="0">
                  <a:pos x="T6" y="T7"/>
                </a:cxn>
              </a:cxnLst>
              <a:rect l="0" t="0" r="r" b="b"/>
              <a:pathLst>
                <a:path w="16" h="8">
                  <a:moveTo>
                    <a:pt x="13" y="6"/>
                  </a:moveTo>
                  <a:cubicBezTo>
                    <a:pt x="11" y="8"/>
                    <a:pt x="1" y="4"/>
                    <a:pt x="0" y="2"/>
                  </a:cubicBezTo>
                  <a:cubicBezTo>
                    <a:pt x="0" y="0"/>
                    <a:pt x="16" y="4"/>
                    <a:pt x="13" y="6"/>
                  </a:cubicBezTo>
                  <a:cubicBezTo>
                    <a:pt x="12" y="7"/>
                    <a:pt x="14" y="5"/>
                    <a:pt x="13" y="6"/>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41" name="Freeform 535"/>
            <p:cNvSpPr>
              <a:spLocks/>
            </p:cNvSpPr>
            <p:nvPr/>
          </p:nvSpPr>
          <p:spPr bwMode="auto">
            <a:xfrm>
              <a:off x="8932632" y="6385906"/>
              <a:ext cx="299362" cy="289884"/>
            </a:xfrm>
            <a:custGeom>
              <a:avLst/>
              <a:gdLst>
                <a:gd name="T0" fmla="*/ 19 w 32"/>
                <a:gd name="T1" fmla="*/ 1 h 31"/>
                <a:gd name="T2" fmla="*/ 17 w 32"/>
                <a:gd name="T3" fmla="*/ 0 h 31"/>
                <a:gd name="T4" fmla="*/ 14 w 32"/>
                <a:gd name="T5" fmla="*/ 2 h 31"/>
                <a:gd name="T6" fmla="*/ 11 w 32"/>
                <a:gd name="T7" fmla="*/ 5 h 31"/>
                <a:gd name="T8" fmla="*/ 9 w 32"/>
                <a:gd name="T9" fmla="*/ 7 h 31"/>
                <a:gd name="T10" fmla="*/ 7 w 32"/>
                <a:gd name="T11" fmla="*/ 13 h 31"/>
                <a:gd name="T12" fmla="*/ 5 w 32"/>
                <a:gd name="T13" fmla="*/ 17 h 31"/>
                <a:gd name="T14" fmla="*/ 2 w 32"/>
                <a:gd name="T15" fmla="*/ 19 h 31"/>
                <a:gd name="T16" fmla="*/ 4 w 32"/>
                <a:gd name="T17" fmla="*/ 21 h 31"/>
                <a:gd name="T18" fmla="*/ 0 w 32"/>
                <a:gd name="T19" fmla="*/ 25 h 31"/>
                <a:gd name="T20" fmla="*/ 4 w 32"/>
                <a:gd name="T21" fmla="*/ 25 h 31"/>
                <a:gd name="T22" fmla="*/ 10 w 32"/>
                <a:gd name="T23" fmla="*/ 26 h 31"/>
                <a:gd name="T24" fmla="*/ 19 w 32"/>
                <a:gd name="T25" fmla="*/ 27 h 31"/>
                <a:gd name="T26" fmla="*/ 22 w 32"/>
                <a:gd name="T27" fmla="*/ 26 h 31"/>
                <a:gd name="T28" fmla="*/ 19 w 32"/>
                <a:gd name="T29" fmla="*/ 30 h 31"/>
                <a:gd name="T30" fmla="*/ 22 w 32"/>
                <a:gd name="T31" fmla="*/ 28 h 31"/>
                <a:gd name="T32" fmla="*/ 27 w 32"/>
                <a:gd name="T33" fmla="*/ 26 h 31"/>
                <a:gd name="T34" fmla="*/ 32 w 32"/>
                <a:gd name="T35" fmla="*/ 20 h 31"/>
                <a:gd name="T36" fmla="*/ 29 w 32"/>
                <a:gd name="T37" fmla="*/ 20 h 31"/>
                <a:gd name="T38" fmla="*/ 26 w 32"/>
                <a:gd name="T39" fmla="*/ 18 h 31"/>
                <a:gd name="T40" fmla="*/ 29 w 32"/>
                <a:gd name="T41" fmla="*/ 15 h 31"/>
                <a:gd name="T42" fmla="*/ 26 w 32"/>
                <a:gd name="T43" fmla="*/ 15 h 31"/>
                <a:gd name="T44" fmla="*/ 24 w 32"/>
                <a:gd name="T45" fmla="*/ 13 h 31"/>
                <a:gd name="T46" fmla="*/ 21 w 32"/>
                <a:gd name="T47" fmla="*/ 16 h 31"/>
                <a:gd name="T48" fmla="*/ 18 w 32"/>
                <a:gd name="T49" fmla="*/ 13 h 31"/>
                <a:gd name="T50" fmla="*/ 19 w 32"/>
                <a:gd name="T51" fmla="*/ 11 h 31"/>
                <a:gd name="T52" fmla="*/ 16 w 32"/>
                <a:gd name="T53" fmla="*/ 9 h 31"/>
                <a:gd name="T54" fmla="*/ 14 w 32"/>
                <a:gd name="T55" fmla="*/ 12 h 31"/>
                <a:gd name="T56" fmla="*/ 16 w 32"/>
                <a:gd name="T57" fmla="*/ 7 h 31"/>
                <a:gd name="T58" fmla="*/ 18 w 32"/>
                <a:gd name="T59" fmla="*/ 4 h 31"/>
                <a:gd name="T60" fmla="*/ 18 w 32"/>
                <a:gd name="T61" fmla="*/ 2 h 31"/>
                <a:gd name="T62" fmla="*/ 19 w 32"/>
                <a:gd name="T63" fmla="*/ 1 h 31"/>
                <a:gd name="T64" fmla="*/ 19 w 32"/>
                <a:gd name="T6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1">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42" name="Freeform 536"/>
            <p:cNvSpPr>
              <a:spLocks/>
            </p:cNvSpPr>
            <p:nvPr/>
          </p:nvSpPr>
          <p:spPr bwMode="auto">
            <a:xfrm>
              <a:off x="9174671" y="6592966"/>
              <a:ext cx="76432" cy="92380"/>
            </a:xfrm>
            <a:custGeom>
              <a:avLst/>
              <a:gdLst>
                <a:gd name="T0" fmla="*/ 6 w 8"/>
                <a:gd name="T1" fmla="*/ 1 h 10"/>
                <a:gd name="T2" fmla="*/ 1 w 8"/>
                <a:gd name="T3" fmla="*/ 9 h 10"/>
                <a:gd name="T4" fmla="*/ 4 w 8"/>
                <a:gd name="T5" fmla="*/ 7 h 10"/>
                <a:gd name="T6" fmla="*/ 3 w 8"/>
                <a:gd name="T7" fmla="*/ 10 h 10"/>
                <a:gd name="T8" fmla="*/ 6 w 8"/>
                <a:gd name="T9" fmla="*/ 8 h 10"/>
                <a:gd name="T10" fmla="*/ 8 w 8"/>
                <a:gd name="T11" fmla="*/ 4 h 10"/>
                <a:gd name="T12" fmla="*/ 5 w 8"/>
                <a:gd name="T13" fmla="*/ 4 h 10"/>
                <a:gd name="T14" fmla="*/ 6 w 8"/>
                <a:gd name="T15" fmla="*/ 1 h 10"/>
                <a:gd name="T16" fmla="*/ 6 w 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43" name="Freeform 537"/>
            <p:cNvSpPr>
              <a:spLocks/>
            </p:cNvSpPr>
            <p:nvPr/>
          </p:nvSpPr>
          <p:spPr bwMode="auto">
            <a:xfrm>
              <a:off x="8652380" y="5694638"/>
              <a:ext cx="28662" cy="54153"/>
            </a:xfrm>
            <a:custGeom>
              <a:avLst/>
              <a:gdLst>
                <a:gd name="T0" fmla="*/ 3 w 3"/>
                <a:gd name="T1" fmla="*/ 4 h 6"/>
                <a:gd name="T2" fmla="*/ 1 w 3"/>
                <a:gd name="T3" fmla="*/ 1 h 6"/>
                <a:gd name="T4" fmla="*/ 1 w 3"/>
                <a:gd name="T5" fmla="*/ 2 h 6"/>
                <a:gd name="T6" fmla="*/ 0 w 3"/>
                <a:gd name="T7" fmla="*/ 2 h 6"/>
                <a:gd name="T8" fmla="*/ 3 w 3"/>
                <a:gd name="T9" fmla="*/ 4 h 6"/>
                <a:gd name="T10" fmla="*/ 3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44" name="Freeform 538"/>
            <p:cNvSpPr>
              <a:spLocks/>
            </p:cNvSpPr>
            <p:nvPr/>
          </p:nvSpPr>
          <p:spPr bwMode="auto">
            <a:xfrm>
              <a:off x="8512254" y="5787021"/>
              <a:ext cx="28662" cy="28670"/>
            </a:xfrm>
            <a:custGeom>
              <a:avLst/>
              <a:gdLst>
                <a:gd name="T0" fmla="*/ 2 w 3"/>
                <a:gd name="T1" fmla="*/ 1 h 3"/>
                <a:gd name="T2" fmla="*/ 0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2"/>
                    <a:pt x="0" y="2"/>
                  </a:cubicBezTo>
                  <a:cubicBezTo>
                    <a:pt x="1" y="3"/>
                    <a:pt x="3" y="2"/>
                    <a:pt x="2"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45" name="Freeform 539"/>
            <p:cNvSpPr>
              <a:spLocks/>
            </p:cNvSpPr>
            <p:nvPr/>
          </p:nvSpPr>
          <p:spPr bwMode="auto">
            <a:xfrm>
              <a:off x="7868944" y="6283970"/>
              <a:ext cx="63694" cy="38227"/>
            </a:xfrm>
            <a:custGeom>
              <a:avLst/>
              <a:gdLst>
                <a:gd name="T0" fmla="*/ 7 w 7"/>
                <a:gd name="T1" fmla="*/ 3 h 4"/>
                <a:gd name="T2" fmla="*/ 1 w 7"/>
                <a:gd name="T3" fmla="*/ 1 h 4"/>
                <a:gd name="T4" fmla="*/ 7 w 7"/>
                <a:gd name="T5" fmla="*/ 3 h 4"/>
                <a:gd name="T6" fmla="*/ 7 w 7"/>
                <a:gd name="T7" fmla="*/ 3 h 4"/>
              </a:gdLst>
              <a:ahLst/>
              <a:cxnLst>
                <a:cxn ang="0">
                  <a:pos x="T0" y="T1"/>
                </a:cxn>
                <a:cxn ang="0">
                  <a:pos x="T2" y="T3"/>
                </a:cxn>
                <a:cxn ang="0">
                  <a:pos x="T4" y="T5"/>
                </a:cxn>
                <a:cxn ang="0">
                  <a:pos x="T6" y="T7"/>
                </a:cxn>
              </a:cxnLst>
              <a:rect l="0" t="0" r="r" b="b"/>
              <a:pathLst>
                <a:path w="7" h="4">
                  <a:moveTo>
                    <a:pt x="7" y="3"/>
                  </a:moveTo>
                  <a:cubicBezTo>
                    <a:pt x="7" y="0"/>
                    <a:pt x="3" y="0"/>
                    <a:pt x="1" y="1"/>
                  </a:cubicBezTo>
                  <a:cubicBezTo>
                    <a:pt x="0" y="1"/>
                    <a:pt x="7" y="4"/>
                    <a:pt x="7" y="3"/>
                  </a:cubicBezTo>
                  <a:cubicBezTo>
                    <a:pt x="7" y="0"/>
                    <a:pt x="7" y="4"/>
                    <a:pt x="7"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46" name="Freeform 540"/>
            <p:cNvSpPr>
              <a:spLocks/>
            </p:cNvSpPr>
            <p:nvPr/>
          </p:nvSpPr>
          <p:spPr bwMode="auto">
            <a:xfrm>
              <a:off x="7970851" y="6057795"/>
              <a:ext cx="57323" cy="57337"/>
            </a:xfrm>
            <a:custGeom>
              <a:avLst/>
              <a:gdLst>
                <a:gd name="T0" fmla="*/ 3 w 6"/>
                <a:gd name="T1" fmla="*/ 5 h 6"/>
                <a:gd name="T2" fmla="*/ 0 w 6"/>
                <a:gd name="T3" fmla="*/ 3 h 6"/>
                <a:gd name="T4" fmla="*/ 4 w 6"/>
                <a:gd name="T5" fmla="*/ 2 h 6"/>
                <a:gd name="T6" fmla="*/ 3 w 6"/>
                <a:gd name="T7" fmla="*/ 5 h 6"/>
                <a:gd name="T8" fmla="*/ 3 w 6"/>
                <a:gd name="T9" fmla="*/ 5 h 6"/>
              </a:gdLst>
              <a:ahLst/>
              <a:cxnLst>
                <a:cxn ang="0">
                  <a:pos x="T0" y="T1"/>
                </a:cxn>
                <a:cxn ang="0">
                  <a:pos x="T2" y="T3"/>
                </a:cxn>
                <a:cxn ang="0">
                  <a:pos x="T4" y="T5"/>
                </a:cxn>
                <a:cxn ang="0">
                  <a:pos x="T6" y="T7"/>
                </a:cxn>
                <a:cxn ang="0">
                  <a:pos x="T8" y="T9"/>
                </a:cxn>
              </a:cxnLst>
              <a:rect l="0" t="0" r="r" b="b"/>
              <a:pathLst>
                <a:path w="6" h="6">
                  <a:moveTo>
                    <a:pt x="3" y="5"/>
                  </a:moveTo>
                  <a:cubicBezTo>
                    <a:pt x="2" y="4"/>
                    <a:pt x="1" y="4"/>
                    <a:pt x="0" y="3"/>
                  </a:cubicBezTo>
                  <a:cubicBezTo>
                    <a:pt x="1" y="3"/>
                    <a:pt x="3" y="0"/>
                    <a:pt x="4" y="2"/>
                  </a:cubicBezTo>
                  <a:cubicBezTo>
                    <a:pt x="6" y="3"/>
                    <a:pt x="5" y="6"/>
                    <a:pt x="3" y="5"/>
                  </a:cubicBezTo>
                  <a:cubicBezTo>
                    <a:pt x="2" y="4"/>
                    <a:pt x="4" y="6"/>
                    <a:pt x="3" y="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47" name="Freeform 541"/>
            <p:cNvSpPr>
              <a:spLocks/>
            </p:cNvSpPr>
            <p:nvPr/>
          </p:nvSpPr>
          <p:spPr bwMode="auto">
            <a:xfrm>
              <a:off x="7942191" y="5656411"/>
              <a:ext cx="57323" cy="66896"/>
            </a:xfrm>
            <a:custGeom>
              <a:avLst/>
              <a:gdLst>
                <a:gd name="T0" fmla="*/ 3 w 6"/>
                <a:gd name="T1" fmla="*/ 6 h 7"/>
                <a:gd name="T2" fmla="*/ 4 w 6"/>
                <a:gd name="T3" fmla="*/ 1 h 7"/>
                <a:gd name="T4" fmla="*/ 3 w 6"/>
                <a:gd name="T5" fmla="*/ 6 h 7"/>
                <a:gd name="T6" fmla="*/ 3 w 6"/>
                <a:gd name="T7" fmla="*/ 6 h 7"/>
              </a:gdLst>
              <a:ahLst/>
              <a:cxnLst>
                <a:cxn ang="0">
                  <a:pos x="T0" y="T1"/>
                </a:cxn>
                <a:cxn ang="0">
                  <a:pos x="T2" y="T3"/>
                </a:cxn>
                <a:cxn ang="0">
                  <a:pos x="T4" y="T5"/>
                </a:cxn>
                <a:cxn ang="0">
                  <a:pos x="T6" y="T7"/>
                </a:cxn>
              </a:cxnLst>
              <a:rect l="0" t="0" r="r" b="b"/>
              <a:pathLst>
                <a:path w="6" h="7">
                  <a:moveTo>
                    <a:pt x="3" y="6"/>
                  </a:moveTo>
                  <a:cubicBezTo>
                    <a:pt x="0" y="7"/>
                    <a:pt x="1" y="0"/>
                    <a:pt x="4" y="1"/>
                  </a:cubicBezTo>
                  <a:cubicBezTo>
                    <a:pt x="6" y="1"/>
                    <a:pt x="5" y="6"/>
                    <a:pt x="3" y="6"/>
                  </a:cubicBezTo>
                  <a:cubicBezTo>
                    <a:pt x="2" y="6"/>
                    <a:pt x="6" y="6"/>
                    <a:pt x="3" y="6"/>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48" name="Freeform 542"/>
            <p:cNvSpPr>
              <a:spLocks/>
            </p:cNvSpPr>
            <p:nvPr/>
          </p:nvSpPr>
          <p:spPr bwMode="auto">
            <a:xfrm>
              <a:off x="7782955" y="5618186"/>
              <a:ext cx="111464" cy="57337"/>
            </a:xfrm>
            <a:custGeom>
              <a:avLst/>
              <a:gdLst>
                <a:gd name="T0" fmla="*/ 4 w 12"/>
                <a:gd name="T1" fmla="*/ 6 h 6"/>
                <a:gd name="T2" fmla="*/ 1 w 12"/>
                <a:gd name="T3" fmla="*/ 3 h 6"/>
                <a:gd name="T4" fmla="*/ 8 w 12"/>
                <a:gd name="T5" fmla="*/ 0 h 6"/>
                <a:gd name="T6" fmla="*/ 4 w 12"/>
                <a:gd name="T7" fmla="*/ 6 h 6"/>
              </a:gdLst>
              <a:ahLst/>
              <a:cxnLst>
                <a:cxn ang="0">
                  <a:pos x="T0" y="T1"/>
                </a:cxn>
                <a:cxn ang="0">
                  <a:pos x="T2" y="T3"/>
                </a:cxn>
                <a:cxn ang="0">
                  <a:pos x="T4" y="T5"/>
                </a:cxn>
                <a:cxn ang="0">
                  <a:pos x="T6" y="T7"/>
                </a:cxn>
              </a:cxnLst>
              <a:rect l="0" t="0" r="r" b="b"/>
              <a:pathLst>
                <a:path w="12" h="6">
                  <a:moveTo>
                    <a:pt x="4" y="6"/>
                  </a:moveTo>
                  <a:cubicBezTo>
                    <a:pt x="2" y="6"/>
                    <a:pt x="0" y="5"/>
                    <a:pt x="1" y="3"/>
                  </a:cubicBezTo>
                  <a:cubicBezTo>
                    <a:pt x="2" y="1"/>
                    <a:pt x="5" y="1"/>
                    <a:pt x="8" y="0"/>
                  </a:cubicBezTo>
                  <a:cubicBezTo>
                    <a:pt x="12" y="0"/>
                    <a:pt x="6" y="6"/>
                    <a:pt x="4" y="6"/>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49" name="Freeform 543"/>
            <p:cNvSpPr>
              <a:spLocks/>
            </p:cNvSpPr>
            <p:nvPr/>
          </p:nvSpPr>
          <p:spPr bwMode="auto">
            <a:xfrm>
              <a:off x="8018623" y="5583144"/>
              <a:ext cx="63694" cy="25483"/>
            </a:xfrm>
            <a:custGeom>
              <a:avLst/>
              <a:gdLst>
                <a:gd name="T0" fmla="*/ 5 w 7"/>
                <a:gd name="T1" fmla="*/ 3 h 3"/>
                <a:gd name="T2" fmla="*/ 3 w 7"/>
                <a:gd name="T3" fmla="*/ 0 h 3"/>
                <a:gd name="T4" fmla="*/ 7 w 7"/>
                <a:gd name="T5" fmla="*/ 1 h 3"/>
                <a:gd name="T6" fmla="*/ 5 w 7"/>
                <a:gd name="T7" fmla="*/ 3 h 3"/>
                <a:gd name="T8" fmla="*/ 5 w 7"/>
                <a:gd name="T9" fmla="*/ 3 h 3"/>
              </a:gdLst>
              <a:ahLst/>
              <a:cxnLst>
                <a:cxn ang="0">
                  <a:pos x="T0" y="T1"/>
                </a:cxn>
                <a:cxn ang="0">
                  <a:pos x="T2" y="T3"/>
                </a:cxn>
                <a:cxn ang="0">
                  <a:pos x="T4" y="T5"/>
                </a:cxn>
                <a:cxn ang="0">
                  <a:pos x="T6" y="T7"/>
                </a:cxn>
                <a:cxn ang="0">
                  <a:pos x="T8" y="T9"/>
                </a:cxn>
              </a:cxnLst>
              <a:rect l="0" t="0" r="r" b="b"/>
              <a:pathLst>
                <a:path w="7" h="3">
                  <a:moveTo>
                    <a:pt x="5" y="3"/>
                  </a:moveTo>
                  <a:cubicBezTo>
                    <a:pt x="4" y="3"/>
                    <a:pt x="0" y="0"/>
                    <a:pt x="3" y="0"/>
                  </a:cubicBezTo>
                  <a:cubicBezTo>
                    <a:pt x="4" y="0"/>
                    <a:pt x="6" y="0"/>
                    <a:pt x="7" y="1"/>
                  </a:cubicBezTo>
                  <a:cubicBezTo>
                    <a:pt x="7" y="1"/>
                    <a:pt x="6" y="3"/>
                    <a:pt x="5" y="3"/>
                  </a:cubicBezTo>
                  <a:cubicBezTo>
                    <a:pt x="4" y="3"/>
                    <a:pt x="7" y="3"/>
                    <a:pt x="5"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50" name="Freeform 544"/>
            <p:cNvSpPr>
              <a:spLocks/>
            </p:cNvSpPr>
            <p:nvPr/>
          </p:nvSpPr>
          <p:spPr bwMode="auto">
            <a:xfrm>
              <a:off x="7623718" y="5395198"/>
              <a:ext cx="318471" cy="222990"/>
            </a:xfrm>
            <a:custGeom>
              <a:avLst/>
              <a:gdLst>
                <a:gd name="T0" fmla="*/ 31 w 34"/>
                <a:gd name="T1" fmla="*/ 21 h 24"/>
                <a:gd name="T2" fmla="*/ 25 w 34"/>
                <a:gd name="T3" fmla="*/ 18 h 24"/>
                <a:gd name="T4" fmla="*/ 24 w 34"/>
                <a:gd name="T5" fmla="*/ 16 h 24"/>
                <a:gd name="T6" fmla="*/ 22 w 34"/>
                <a:gd name="T7" fmla="*/ 17 h 24"/>
                <a:gd name="T8" fmla="*/ 18 w 34"/>
                <a:gd name="T9" fmla="*/ 16 h 24"/>
                <a:gd name="T10" fmla="*/ 16 w 34"/>
                <a:gd name="T11" fmla="*/ 19 h 24"/>
                <a:gd name="T12" fmla="*/ 11 w 34"/>
                <a:gd name="T13" fmla="*/ 23 h 24"/>
                <a:gd name="T14" fmla="*/ 8 w 34"/>
                <a:gd name="T15" fmla="*/ 19 h 24"/>
                <a:gd name="T16" fmla="*/ 2 w 34"/>
                <a:gd name="T17" fmla="*/ 19 h 24"/>
                <a:gd name="T18" fmla="*/ 4 w 34"/>
                <a:gd name="T19" fmla="*/ 16 h 24"/>
                <a:gd name="T20" fmla="*/ 5 w 34"/>
                <a:gd name="T21" fmla="*/ 10 h 24"/>
                <a:gd name="T22" fmla="*/ 6 w 34"/>
                <a:gd name="T23" fmla="*/ 3 h 24"/>
                <a:gd name="T24" fmla="*/ 11 w 34"/>
                <a:gd name="T25" fmla="*/ 3 h 24"/>
                <a:gd name="T26" fmla="*/ 12 w 34"/>
                <a:gd name="T27" fmla="*/ 5 h 24"/>
                <a:gd name="T28" fmla="*/ 14 w 34"/>
                <a:gd name="T29" fmla="*/ 4 h 24"/>
                <a:gd name="T30" fmla="*/ 17 w 34"/>
                <a:gd name="T31" fmla="*/ 6 h 24"/>
                <a:gd name="T32" fmla="*/ 20 w 34"/>
                <a:gd name="T33" fmla="*/ 7 h 24"/>
                <a:gd name="T34" fmla="*/ 25 w 34"/>
                <a:gd name="T35" fmla="*/ 10 h 24"/>
                <a:gd name="T36" fmla="*/ 28 w 34"/>
                <a:gd name="T37" fmla="*/ 15 h 24"/>
                <a:gd name="T38" fmla="*/ 30 w 34"/>
                <a:gd name="T39" fmla="*/ 15 h 24"/>
                <a:gd name="T40" fmla="*/ 33 w 34"/>
                <a:gd name="T41" fmla="*/ 17 h 24"/>
                <a:gd name="T42" fmla="*/ 34 w 34"/>
                <a:gd name="T43" fmla="*/ 18 h 24"/>
                <a:gd name="T44" fmla="*/ 31 w 34"/>
                <a:gd name="T45" fmla="*/ 21 h 24"/>
                <a:gd name="T46" fmla="*/ 31 w 34"/>
                <a:gd name="T4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4">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51" name="Freeform 545"/>
            <p:cNvSpPr>
              <a:spLocks/>
            </p:cNvSpPr>
            <p:nvPr/>
          </p:nvSpPr>
          <p:spPr bwMode="auto">
            <a:xfrm>
              <a:off x="7747926" y="5376082"/>
              <a:ext cx="63694" cy="47786"/>
            </a:xfrm>
            <a:custGeom>
              <a:avLst/>
              <a:gdLst>
                <a:gd name="T0" fmla="*/ 5 w 7"/>
                <a:gd name="T1" fmla="*/ 4 h 5"/>
                <a:gd name="T2" fmla="*/ 1 w 7"/>
                <a:gd name="T3" fmla="*/ 0 h 5"/>
                <a:gd name="T4" fmla="*/ 5 w 7"/>
                <a:gd name="T5" fmla="*/ 4 h 5"/>
              </a:gdLst>
              <a:ahLst/>
              <a:cxnLst>
                <a:cxn ang="0">
                  <a:pos x="T0" y="T1"/>
                </a:cxn>
                <a:cxn ang="0">
                  <a:pos x="T2" y="T3"/>
                </a:cxn>
                <a:cxn ang="0">
                  <a:pos x="T4" y="T5"/>
                </a:cxn>
              </a:cxnLst>
              <a:rect l="0" t="0" r="r" b="b"/>
              <a:pathLst>
                <a:path w="7" h="5">
                  <a:moveTo>
                    <a:pt x="5" y="4"/>
                  </a:moveTo>
                  <a:cubicBezTo>
                    <a:pt x="3" y="5"/>
                    <a:pt x="0" y="0"/>
                    <a:pt x="1" y="0"/>
                  </a:cubicBezTo>
                  <a:cubicBezTo>
                    <a:pt x="2" y="1"/>
                    <a:pt x="7" y="3"/>
                    <a:pt x="5"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52" name="Freeform 546"/>
            <p:cNvSpPr>
              <a:spLocks/>
            </p:cNvSpPr>
            <p:nvPr/>
          </p:nvSpPr>
          <p:spPr bwMode="auto">
            <a:xfrm>
              <a:off x="7728814" y="5385639"/>
              <a:ext cx="35032" cy="47786"/>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1" y="5"/>
                    <a:pt x="0" y="2"/>
                    <a:pt x="0" y="1"/>
                  </a:cubicBezTo>
                  <a:cubicBezTo>
                    <a:pt x="1" y="0"/>
                    <a:pt x="4" y="3"/>
                    <a:pt x="3"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53" name="Freeform 547"/>
            <p:cNvSpPr>
              <a:spLocks/>
            </p:cNvSpPr>
            <p:nvPr/>
          </p:nvSpPr>
          <p:spPr bwMode="auto">
            <a:xfrm>
              <a:off x="7642827" y="5207251"/>
              <a:ext cx="28662" cy="57337"/>
            </a:xfrm>
            <a:custGeom>
              <a:avLst/>
              <a:gdLst>
                <a:gd name="T0" fmla="*/ 3 w 3"/>
                <a:gd name="T1" fmla="*/ 5 h 6"/>
                <a:gd name="T2" fmla="*/ 3 w 3"/>
                <a:gd name="T3" fmla="*/ 2 h 6"/>
                <a:gd name="T4" fmla="*/ 1 w 3"/>
                <a:gd name="T5" fmla="*/ 1 h 6"/>
                <a:gd name="T6" fmla="*/ 1 w 3"/>
                <a:gd name="T7" fmla="*/ 4 h 6"/>
                <a:gd name="T8" fmla="*/ 3 w 3"/>
                <a:gd name="T9" fmla="*/ 5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54" name="Freeform 548"/>
            <p:cNvSpPr>
              <a:spLocks/>
            </p:cNvSpPr>
            <p:nvPr/>
          </p:nvSpPr>
          <p:spPr bwMode="auto">
            <a:xfrm>
              <a:off x="7502701" y="4719861"/>
              <a:ext cx="1343944" cy="984336"/>
            </a:xfrm>
            <a:custGeom>
              <a:avLst/>
              <a:gdLst>
                <a:gd name="T0" fmla="*/ 63 w 144"/>
                <a:gd name="T1" fmla="*/ 86 h 105"/>
                <a:gd name="T2" fmla="*/ 81 w 144"/>
                <a:gd name="T3" fmla="*/ 76 h 105"/>
                <a:gd name="T4" fmla="*/ 91 w 144"/>
                <a:gd name="T5" fmla="*/ 67 h 105"/>
                <a:gd name="T6" fmla="*/ 103 w 144"/>
                <a:gd name="T7" fmla="*/ 68 h 105"/>
                <a:gd name="T8" fmla="*/ 87 w 144"/>
                <a:gd name="T9" fmla="*/ 66 h 105"/>
                <a:gd name="T10" fmla="*/ 80 w 144"/>
                <a:gd name="T11" fmla="*/ 48 h 105"/>
                <a:gd name="T12" fmla="*/ 67 w 144"/>
                <a:gd name="T13" fmla="*/ 49 h 105"/>
                <a:gd name="T14" fmla="*/ 64 w 144"/>
                <a:gd name="T15" fmla="*/ 40 h 105"/>
                <a:gd name="T16" fmla="*/ 54 w 144"/>
                <a:gd name="T17" fmla="*/ 32 h 105"/>
                <a:gd name="T18" fmla="*/ 53 w 144"/>
                <a:gd name="T19" fmla="*/ 38 h 105"/>
                <a:gd name="T20" fmla="*/ 52 w 144"/>
                <a:gd name="T21" fmla="*/ 39 h 105"/>
                <a:gd name="T22" fmla="*/ 37 w 144"/>
                <a:gd name="T23" fmla="*/ 38 h 105"/>
                <a:gd name="T24" fmla="*/ 5 w 144"/>
                <a:gd name="T25" fmla="*/ 32 h 105"/>
                <a:gd name="T26" fmla="*/ 8 w 144"/>
                <a:gd name="T27" fmla="*/ 26 h 105"/>
                <a:gd name="T28" fmla="*/ 16 w 144"/>
                <a:gd name="T29" fmla="*/ 2 h 105"/>
                <a:gd name="T30" fmla="*/ 18 w 144"/>
                <a:gd name="T31" fmla="*/ 18 h 105"/>
                <a:gd name="T32" fmla="*/ 26 w 144"/>
                <a:gd name="T33" fmla="*/ 29 h 105"/>
                <a:gd name="T34" fmla="*/ 20 w 144"/>
                <a:gd name="T35" fmla="*/ 19 h 105"/>
                <a:gd name="T36" fmla="*/ 22 w 144"/>
                <a:gd name="T37" fmla="*/ 13 h 105"/>
                <a:gd name="T38" fmla="*/ 25 w 144"/>
                <a:gd name="T39" fmla="*/ 7 h 105"/>
                <a:gd name="T40" fmla="*/ 34 w 144"/>
                <a:gd name="T41" fmla="*/ 3 h 105"/>
                <a:gd name="T42" fmla="*/ 43 w 144"/>
                <a:gd name="T43" fmla="*/ 16 h 105"/>
                <a:gd name="T44" fmla="*/ 52 w 144"/>
                <a:gd name="T45" fmla="*/ 16 h 105"/>
                <a:gd name="T46" fmla="*/ 54 w 144"/>
                <a:gd name="T47" fmla="*/ 15 h 105"/>
                <a:gd name="T48" fmla="*/ 66 w 144"/>
                <a:gd name="T49" fmla="*/ 13 h 105"/>
                <a:gd name="T50" fmla="*/ 70 w 144"/>
                <a:gd name="T51" fmla="*/ 21 h 105"/>
                <a:gd name="T52" fmla="*/ 76 w 144"/>
                <a:gd name="T53" fmla="*/ 22 h 105"/>
                <a:gd name="T54" fmla="*/ 81 w 144"/>
                <a:gd name="T55" fmla="*/ 23 h 105"/>
                <a:gd name="T56" fmla="*/ 86 w 144"/>
                <a:gd name="T57" fmla="*/ 23 h 105"/>
                <a:gd name="T58" fmla="*/ 92 w 144"/>
                <a:gd name="T59" fmla="*/ 28 h 105"/>
                <a:gd name="T60" fmla="*/ 94 w 144"/>
                <a:gd name="T61" fmla="*/ 31 h 105"/>
                <a:gd name="T62" fmla="*/ 100 w 144"/>
                <a:gd name="T63" fmla="*/ 29 h 105"/>
                <a:gd name="T64" fmla="*/ 99 w 144"/>
                <a:gd name="T65" fmla="*/ 38 h 105"/>
                <a:gd name="T66" fmla="*/ 104 w 144"/>
                <a:gd name="T67" fmla="*/ 38 h 105"/>
                <a:gd name="T68" fmla="*/ 109 w 144"/>
                <a:gd name="T69" fmla="*/ 40 h 105"/>
                <a:gd name="T70" fmla="*/ 106 w 144"/>
                <a:gd name="T71" fmla="*/ 45 h 105"/>
                <a:gd name="T72" fmla="*/ 118 w 144"/>
                <a:gd name="T73" fmla="*/ 54 h 105"/>
                <a:gd name="T74" fmla="*/ 124 w 144"/>
                <a:gd name="T75" fmla="*/ 55 h 105"/>
                <a:gd name="T76" fmla="*/ 128 w 144"/>
                <a:gd name="T77" fmla="*/ 60 h 105"/>
                <a:gd name="T78" fmla="*/ 141 w 144"/>
                <a:gd name="T79" fmla="*/ 64 h 105"/>
                <a:gd name="T80" fmla="*/ 139 w 144"/>
                <a:gd name="T81" fmla="*/ 69 h 105"/>
                <a:gd name="T82" fmla="*/ 133 w 144"/>
                <a:gd name="T83" fmla="*/ 73 h 105"/>
                <a:gd name="T84" fmla="*/ 128 w 144"/>
                <a:gd name="T85" fmla="*/ 77 h 105"/>
                <a:gd name="T86" fmla="*/ 125 w 144"/>
                <a:gd name="T87" fmla="*/ 74 h 105"/>
                <a:gd name="T88" fmla="*/ 120 w 144"/>
                <a:gd name="T89" fmla="*/ 72 h 105"/>
                <a:gd name="T90" fmla="*/ 113 w 144"/>
                <a:gd name="T91" fmla="*/ 67 h 105"/>
                <a:gd name="T92" fmla="*/ 108 w 144"/>
                <a:gd name="T93" fmla="*/ 70 h 105"/>
                <a:gd name="T94" fmla="*/ 118 w 144"/>
                <a:gd name="T95" fmla="*/ 80 h 105"/>
                <a:gd name="T96" fmla="*/ 123 w 144"/>
                <a:gd name="T97" fmla="*/ 82 h 105"/>
                <a:gd name="T98" fmla="*/ 128 w 144"/>
                <a:gd name="T99" fmla="*/ 93 h 105"/>
                <a:gd name="T100" fmla="*/ 126 w 144"/>
                <a:gd name="T101" fmla="*/ 95 h 105"/>
                <a:gd name="T102" fmla="*/ 118 w 144"/>
                <a:gd name="T103" fmla="*/ 96 h 105"/>
                <a:gd name="T104" fmla="*/ 110 w 144"/>
                <a:gd name="T105" fmla="*/ 93 h 105"/>
                <a:gd name="T106" fmla="*/ 109 w 144"/>
                <a:gd name="T107" fmla="*/ 94 h 105"/>
                <a:gd name="T108" fmla="*/ 103 w 144"/>
                <a:gd name="T109" fmla="*/ 99 h 105"/>
                <a:gd name="T110" fmla="*/ 91 w 144"/>
                <a:gd name="T111" fmla="*/ 90 h 105"/>
                <a:gd name="T112" fmla="*/ 77 w 144"/>
                <a:gd name="T11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05">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55" name="Freeform 549"/>
            <p:cNvSpPr>
              <a:spLocks/>
            </p:cNvSpPr>
            <p:nvPr/>
          </p:nvSpPr>
          <p:spPr bwMode="auto">
            <a:xfrm>
              <a:off x="8372124" y="5637302"/>
              <a:ext cx="57323" cy="19114"/>
            </a:xfrm>
            <a:custGeom>
              <a:avLst/>
              <a:gdLst>
                <a:gd name="T0" fmla="*/ 5 w 6"/>
                <a:gd name="T1" fmla="*/ 1 h 2"/>
                <a:gd name="T2" fmla="*/ 1 w 6"/>
                <a:gd name="T3" fmla="*/ 0 h 2"/>
                <a:gd name="T4" fmla="*/ 5 w 6"/>
                <a:gd name="T5" fmla="*/ 1 h 2"/>
              </a:gdLst>
              <a:ahLst/>
              <a:cxnLst>
                <a:cxn ang="0">
                  <a:pos x="T0" y="T1"/>
                </a:cxn>
                <a:cxn ang="0">
                  <a:pos x="T2" y="T3"/>
                </a:cxn>
                <a:cxn ang="0">
                  <a:pos x="T4" y="T5"/>
                </a:cxn>
              </a:cxnLst>
              <a:rect l="0" t="0" r="r" b="b"/>
              <a:pathLst>
                <a:path w="6" h="2">
                  <a:moveTo>
                    <a:pt x="5" y="1"/>
                  </a:moveTo>
                  <a:cubicBezTo>
                    <a:pt x="5" y="2"/>
                    <a:pt x="0" y="0"/>
                    <a:pt x="1" y="0"/>
                  </a:cubicBezTo>
                  <a:cubicBezTo>
                    <a:pt x="3" y="0"/>
                    <a:pt x="6" y="0"/>
                    <a:pt x="5"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56" name="Freeform 550"/>
            <p:cNvSpPr>
              <a:spLocks/>
            </p:cNvSpPr>
            <p:nvPr/>
          </p:nvSpPr>
          <p:spPr bwMode="auto">
            <a:xfrm>
              <a:off x="8203336" y="5226365"/>
              <a:ext cx="76432" cy="19114"/>
            </a:xfrm>
            <a:custGeom>
              <a:avLst/>
              <a:gdLst>
                <a:gd name="T0" fmla="*/ 7 w 8"/>
                <a:gd name="T1" fmla="*/ 1 h 2"/>
                <a:gd name="T2" fmla="*/ 2 w 8"/>
                <a:gd name="T3" fmla="*/ 2 h 2"/>
                <a:gd name="T4" fmla="*/ 3 w 8"/>
                <a:gd name="T5" fmla="*/ 0 h 2"/>
                <a:gd name="T6" fmla="*/ 7 w 8"/>
                <a:gd name="T7" fmla="*/ 1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8" y="2"/>
                    <a:pt x="3" y="2"/>
                    <a:pt x="2" y="2"/>
                  </a:cubicBezTo>
                  <a:cubicBezTo>
                    <a:pt x="0" y="1"/>
                    <a:pt x="2" y="0"/>
                    <a:pt x="3" y="0"/>
                  </a:cubicBezTo>
                  <a:cubicBezTo>
                    <a:pt x="5" y="0"/>
                    <a:pt x="7" y="0"/>
                    <a:pt x="7" y="1"/>
                  </a:cubicBezTo>
                  <a:cubicBezTo>
                    <a:pt x="8" y="2"/>
                    <a:pt x="7" y="0"/>
                    <a:pt x="7"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57" name="Freeform 551"/>
            <p:cNvSpPr>
              <a:spLocks/>
            </p:cNvSpPr>
            <p:nvPr/>
          </p:nvSpPr>
          <p:spPr bwMode="auto">
            <a:xfrm>
              <a:off x="8091872" y="5207251"/>
              <a:ext cx="111464" cy="92380"/>
            </a:xfrm>
            <a:custGeom>
              <a:avLst/>
              <a:gdLst>
                <a:gd name="T0" fmla="*/ 10 w 12"/>
                <a:gd name="T1" fmla="*/ 7 h 10"/>
                <a:gd name="T2" fmla="*/ 3 w 12"/>
                <a:gd name="T3" fmla="*/ 9 h 10"/>
                <a:gd name="T4" fmla="*/ 2 w 12"/>
                <a:gd name="T5" fmla="*/ 2 h 10"/>
                <a:gd name="T6" fmla="*/ 9 w 12"/>
                <a:gd name="T7" fmla="*/ 0 h 10"/>
                <a:gd name="T8" fmla="*/ 10 w 12"/>
                <a:gd name="T9" fmla="*/ 7 h 10"/>
                <a:gd name="T10" fmla="*/ 10 w 12"/>
                <a:gd name="T11" fmla="*/ 7 h 10"/>
              </a:gdLst>
              <a:ahLst/>
              <a:cxnLst>
                <a:cxn ang="0">
                  <a:pos x="T0" y="T1"/>
                </a:cxn>
                <a:cxn ang="0">
                  <a:pos x="T2" y="T3"/>
                </a:cxn>
                <a:cxn ang="0">
                  <a:pos x="T4" y="T5"/>
                </a:cxn>
                <a:cxn ang="0">
                  <a:pos x="T6" y="T7"/>
                </a:cxn>
                <a:cxn ang="0">
                  <a:pos x="T8" y="T9"/>
                </a:cxn>
                <a:cxn ang="0">
                  <a:pos x="T10" y="T11"/>
                </a:cxn>
              </a:cxnLst>
              <a:rect l="0" t="0" r="r" b="b"/>
              <a:pathLst>
                <a:path w="12" h="1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58" name="Freeform 552"/>
            <p:cNvSpPr>
              <a:spLocks/>
            </p:cNvSpPr>
            <p:nvPr/>
          </p:nvSpPr>
          <p:spPr bwMode="auto">
            <a:xfrm>
              <a:off x="7989959" y="5124426"/>
              <a:ext cx="63694" cy="35042"/>
            </a:xfrm>
            <a:custGeom>
              <a:avLst/>
              <a:gdLst>
                <a:gd name="T0" fmla="*/ 1 w 7"/>
                <a:gd name="T1" fmla="*/ 4 h 4"/>
                <a:gd name="T2" fmla="*/ 5 w 7"/>
                <a:gd name="T3" fmla="*/ 0 h 4"/>
                <a:gd name="T4" fmla="*/ 1 w 7"/>
                <a:gd name="T5" fmla="*/ 4 h 4"/>
              </a:gdLst>
              <a:ahLst/>
              <a:cxnLst>
                <a:cxn ang="0">
                  <a:pos x="T0" y="T1"/>
                </a:cxn>
                <a:cxn ang="0">
                  <a:pos x="T2" y="T3"/>
                </a:cxn>
                <a:cxn ang="0">
                  <a:pos x="T4" y="T5"/>
                </a:cxn>
              </a:cxnLst>
              <a:rect l="0" t="0" r="r" b="b"/>
              <a:pathLst>
                <a:path w="7" h="4">
                  <a:moveTo>
                    <a:pt x="1" y="4"/>
                  </a:moveTo>
                  <a:cubicBezTo>
                    <a:pt x="0" y="4"/>
                    <a:pt x="4" y="0"/>
                    <a:pt x="5" y="0"/>
                  </a:cubicBezTo>
                  <a:cubicBezTo>
                    <a:pt x="7" y="1"/>
                    <a:pt x="3" y="4"/>
                    <a:pt x="1"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59" name="Freeform 553"/>
            <p:cNvSpPr>
              <a:spLocks/>
            </p:cNvSpPr>
            <p:nvPr/>
          </p:nvSpPr>
          <p:spPr bwMode="auto">
            <a:xfrm>
              <a:off x="8082319" y="5114867"/>
              <a:ext cx="57323" cy="28670"/>
            </a:xfrm>
            <a:custGeom>
              <a:avLst/>
              <a:gdLst>
                <a:gd name="T0" fmla="*/ 2 w 6"/>
                <a:gd name="T1" fmla="*/ 3 h 3"/>
                <a:gd name="T2" fmla="*/ 2 w 6"/>
                <a:gd name="T3" fmla="*/ 1 h 3"/>
                <a:gd name="T4" fmla="*/ 2 w 6"/>
                <a:gd name="T5" fmla="*/ 3 h 3"/>
              </a:gdLst>
              <a:ahLst/>
              <a:cxnLst>
                <a:cxn ang="0">
                  <a:pos x="T0" y="T1"/>
                </a:cxn>
                <a:cxn ang="0">
                  <a:pos x="T2" y="T3"/>
                </a:cxn>
                <a:cxn ang="0">
                  <a:pos x="T4" y="T5"/>
                </a:cxn>
              </a:cxnLst>
              <a:rect l="0" t="0" r="r" b="b"/>
              <a:pathLst>
                <a:path w="6" h="3">
                  <a:moveTo>
                    <a:pt x="2" y="3"/>
                  </a:moveTo>
                  <a:cubicBezTo>
                    <a:pt x="2" y="3"/>
                    <a:pt x="0" y="1"/>
                    <a:pt x="2" y="1"/>
                  </a:cubicBezTo>
                  <a:cubicBezTo>
                    <a:pt x="3" y="0"/>
                    <a:pt x="6" y="3"/>
                    <a:pt x="2"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60" name="Freeform 554"/>
            <p:cNvSpPr>
              <a:spLocks/>
            </p:cNvSpPr>
            <p:nvPr/>
          </p:nvSpPr>
          <p:spPr bwMode="auto">
            <a:xfrm>
              <a:off x="8028176" y="5095757"/>
              <a:ext cx="44586" cy="19114"/>
            </a:xfrm>
            <a:custGeom>
              <a:avLst/>
              <a:gdLst>
                <a:gd name="T0" fmla="*/ 0 w 5"/>
                <a:gd name="T1" fmla="*/ 1 h 2"/>
                <a:gd name="T2" fmla="*/ 4 w 5"/>
                <a:gd name="T3" fmla="*/ 0 h 2"/>
                <a:gd name="T4" fmla="*/ 0 w 5"/>
                <a:gd name="T5" fmla="*/ 1 h 2"/>
              </a:gdLst>
              <a:ahLst/>
              <a:cxnLst>
                <a:cxn ang="0">
                  <a:pos x="T0" y="T1"/>
                </a:cxn>
                <a:cxn ang="0">
                  <a:pos x="T2" y="T3"/>
                </a:cxn>
                <a:cxn ang="0">
                  <a:pos x="T4" y="T5"/>
                </a:cxn>
              </a:cxnLst>
              <a:rect l="0" t="0" r="r" b="b"/>
              <a:pathLst>
                <a:path w="5" h="2">
                  <a:moveTo>
                    <a:pt x="0" y="1"/>
                  </a:moveTo>
                  <a:cubicBezTo>
                    <a:pt x="2" y="2"/>
                    <a:pt x="5" y="1"/>
                    <a:pt x="4" y="0"/>
                  </a:cubicBezTo>
                  <a:cubicBezTo>
                    <a:pt x="2" y="0"/>
                    <a:pt x="0" y="1"/>
                    <a:pt x="0"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61" name="Freeform 555"/>
            <p:cNvSpPr>
              <a:spLocks/>
            </p:cNvSpPr>
            <p:nvPr/>
          </p:nvSpPr>
          <p:spPr bwMode="auto">
            <a:xfrm>
              <a:off x="7913529" y="4738972"/>
              <a:ext cx="245221" cy="105125"/>
            </a:xfrm>
            <a:custGeom>
              <a:avLst/>
              <a:gdLst>
                <a:gd name="T0" fmla="*/ 25 w 26"/>
                <a:gd name="T1" fmla="*/ 9 h 11"/>
                <a:gd name="T2" fmla="*/ 18 w 26"/>
                <a:gd name="T3" fmla="*/ 8 h 11"/>
                <a:gd name="T4" fmla="*/ 10 w 26"/>
                <a:gd name="T5" fmla="*/ 10 h 11"/>
                <a:gd name="T6" fmla="*/ 3 w 26"/>
                <a:gd name="T7" fmla="*/ 6 h 11"/>
                <a:gd name="T8" fmla="*/ 2 w 26"/>
                <a:gd name="T9" fmla="*/ 1 h 11"/>
                <a:gd name="T10" fmla="*/ 8 w 26"/>
                <a:gd name="T11" fmla="*/ 2 h 11"/>
                <a:gd name="T12" fmla="*/ 17 w 26"/>
                <a:gd name="T13" fmla="*/ 2 h 11"/>
                <a:gd name="T14" fmla="*/ 22 w 26"/>
                <a:gd name="T15" fmla="*/ 5 h 11"/>
                <a:gd name="T16" fmla="*/ 25 w 26"/>
                <a:gd name="T17" fmla="*/ 9 h 11"/>
                <a:gd name="T18" fmla="*/ 25 w 26"/>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62" name="Freeform 556"/>
            <p:cNvSpPr>
              <a:spLocks/>
            </p:cNvSpPr>
            <p:nvPr/>
          </p:nvSpPr>
          <p:spPr bwMode="auto">
            <a:xfrm>
              <a:off x="5709713" y="6433692"/>
              <a:ext cx="270699" cy="178394"/>
            </a:xfrm>
            <a:custGeom>
              <a:avLst/>
              <a:gdLst>
                <a:gd name="T0" fmla="*/ 27 w 29"/>
                <a:gd name="T1" fmla="*/ 16 h 19"/>
                <a:gd name="T2" fmla="*/ 24 w 29"/>
                <a:gd name="T3" fmla="*/ 12 h 19"/>
                <a:gd name="T4" fmla="*/ 19 w 29"/>
                <a:gd name="T5" fmla="*/ 10 h 19"/>
                <a:gd name="T6" fmla="*/ 14 w 29"/>
                <a:gd name="T7" fmla="*/ 3 h 19"/>
                <a:gd name="T8" fmla="*/ 8 w 29"/>
                <a:gd name="T9" fmla="*/ 2 h 19"/>
                <a:gd name="T10" fmla="*/ 2 w 29"/>
                <a:gd name="T11" fmla="*/ 0 h 19"/>
                <a:gd name="T12" fmla="*/ 3 w 29"/>
                <a:gd name="T13" fmla="*/ 2 h 19"/>
                <a:gd name="T14" fmla="*/ 5 w 29"/>
                <a:gd name="T15" fmla="*/ 3 h 19"/>
                <a:gd name="T16" fmla="*/ 6 w 29"/>
                <a:gd name="T17" fmla="*/ 4 h 19"/>
                <a:gd name="T18" fmla="*/ 4 w 29"/>
                <a:gd name="T19" fmla="*/ 2 h 19"/>
                <a:gd name="T20" fmla="*/ 4 w 29"/>
                <a:gd name="T21" fmla="*/ 4 h 19"/>
                <a:gd name="T22" fmla="*/ 7 w 29"/>
                <a:gd name="T23" fmla="*/ 6 h 19"/>
                <a:gd name="T24" fmla="*/ 12 w 29"/>
                <a:gd name="T25" fmla="*/ 9 h 19"/>
                <a:gd name="T26" fmla="*/ 10 w 29"/>
                <a:gd name="T27" fmla="*/ 10 h 19"/>
                <a:gd name="T28" fmla="*/ 14 w 29"/>
                <a:gd name="T29" fmla="*/ 10 h 19"/>
                <a:gd name="T30" fmla="*/ 14 w 29"/>
                <a:gd name="T31" fmla="*/ 12 h 19"/>
                <a:gd name="T32" fmla="*/ 19 w 29"/>
                <a:gd name="T33" fmla="*/ 12 h 19"/>
                <a:gd name="T34" fmla="*/ 27 w 29"/>
                <a:gd name="T35" fmla="*/ 16 h 19"/>
                <a:gd name="T36" fmla="*/ 27 w 29"/>
                <a:gd name="T3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9">
                  <a:moveTo>
                    <a:pt x="27" y="16"/>
                  </a:moveTo>
                  <a:cubicBezTo>
                    <a:pt x="26" y="15"/>
                    <a:pt x="25" y="13"/>
                    <a:pt x="24" y="12"/>
                  </a:cubicBezTo>
                  <a:cubicBezTo>
                    <a:pt x="23" y="10"/>
                    <a:pt x="21" y="10"/>
                    <a:pt x="19" y="10"/>
                  </a:cubicBezTo>
                  <a:cubicBezTo>
                    <a:pt x="17" y="8"/>
                    <a:pt x="17" y="4"/>
                    <a:pt x="14" y="3"/>
                  </a:cubicBezTo>
                  <a:cubicBezTo>
                    <a:pt x="13" y="3"/>
                    <a:pt x="10" y="3"/>
                    <a:pt x="8" y="2"/>
                  </a:cubicBezTo>
                  <a:cubicBezTo>
                    <a:pt x="7" y="1"/>
                    <a:pt x="5" y="0"/>
                    <a:pt x="2" y="0"/>
                  </a:cubicBezTo>
                  <a:cubicBezTo>
                    <a:pt x="0" y="0"/>
                    <a:pt x="1" y="2"/>
                    <a:pt x="3" y="2"/>
                  </a:cubicBezTo>
                  <a:cubicBezTo>
                    <a:pt x="4" y="2"/>
                    <a:pt x="4" y="2"/>
                    <a:pt x="5" y="3"/>
                  </a:cubicBezTo>
                  <a:cubicBezTo>
                    <a:pt x="5" y="3"/>
                    <a:pt x="6" y="4"/>
                    <a:pt x="6" y="4"/>
                  </a:cubicBezTo>
                  <a:cubicBezTo>
                    <a:pt x="5" y="4"/>
                    <a:pt x="4" y="3"/>
                    <a:pt x="4" y="2"/>
                  </a:cubicBezTo>
                  <a:cubicBezTo>
                    <a:pt x="4" y="2"/>
                    <a:pt x="4" y="4"/>
                    <a:pt x="4" y="4"/>
                  </a:cubicBezTo>
                  <a:cubicBezTo>
                    <a:pt x="4" y="6"/>
                    <a:pt x="6" y="6"/>
                    <a:pt x="7" y="6"/>
                  </a:cubicBezTo>
                  <a:cubicBezTo>
                    <a:pt x="7" y="6"/>
                    <a:pt x="12" y="9"/>
                    <a:pt x="12" y="9"/>
                  </a:cubicBezTo>
                  <a:cubicBezTo>
                    <a:pt x="12" y="9"/>
                    <a:pt x="11" y="9"/>
                    <a:pt x="10" y="10"/>
                  </a:cubicBezTo>
                  <a:cubicBezTo>
                    <a:pt x="10" y="10"/>
                    <a:pt x="14" y="10"/>
                    <a:pt x="14" y="10"/>
                  </a:cubicBezTo>
                  <a:cubicBezTo>
                    <a:pt x="16" y="11"/>
                    <a:pt x="14" y="12"/>
                    <a:pt x="14" y="12"/>
                  </a:cubicBezTo>
                  <a:cubicBezTo>
                    <a:pt x="15" y="13"/>
                    <a:pt x="18" y="12"/>
                    <a:pt x="19" y="12"/>
                  </a:cubicBezTo>
                  <a:cubicBezTo>
                    <a:pt x="14" y="13"/>
                    <a:pt x="29" y="19"/>
                    <a:pt x="27" y="16"/>
                  </a:cubicBezTo>
                  <a:cubicBezTo>
                    <a:pt x="26" y="15"/>
                    <a:pt x="28" y="18"/>
                    <a:pt x="27" y="16"/>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63" name="Freeform 557"/>
            <p:cNvSpPr>
              <a:spLocks/>
            </p:cNvSpPr>
            <p:nvPr/>
          </p:nvSpPr>
          <p:spPr bwMode="auto">
            <a:xfrm>
              <a:off x="5496342" y="6226628"/>
              <a:ext cx="121018" cy="130608"/>
            </a:xfrm>
            <a:custGeom>
              <a:avLst/>
              <a:gdLst>
                <a:gd name="T0" fmla="*/ 11 w 13"/>
                <a:gd name="T1" fmla="*/ 14 h 14"/>
                <a:gd name="T2" fmla="*/ 11 w 13"/>
                <a:gd name="T3" fmla="*/ 14 h 14"/>
                <a:gd name="T4" fmla="*/ 8 w 13"/>
                <a:gd name="T5" fmla="*/ 11 h 14"/>
                <a:gd name="T6" fmla="*/ 7 w 13"/>
                <a:gd name="T7" fmla="*/ 7 h 14"/>
                <a:gd name="T8" fmla="*/ 6 w 13"/>
                <a:gd name="T9" fmla="*/ 5 h 14"/>
                <a:gd name="T10" fmla="*/ 7 w 13"/>
                <a:gd name="T11" fmla="*/ 2 h 14"/>
                <a:gd name="T12" fmla="*/ 4 w 13"/>
                <a:gd name="T13" fmla="*/ 4 h 14"/>
                <a:gd name="T14" fmla="*/ 6 w 13"/>
                <a:gd name="T15" fmla="*/ 1 h 14"/>
                <a:gd name="T16" fmla="*/ 1 w 13"/>
                <a:gd name="T17" fmla="*/ 0 h 14"/>
                <a:gd name="T18" fmla="*/ 3 w 13"/>
                <a:gd name="T19" fmla="*/ 6 h 14"/>
                <a:gd name="T20" fmla="*/ 11 w 13"/>
                <a:gd name="T21" fmla="*/ 14 h 14"/>
                <a:gd name="T22" fmla="*/ 11 w 13"/>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4">
                  <a:moveTo>
                    <a:pt x="11" y="14"/>
                  </a:moveTo>
                  <a:cubicBezTo>
                    <a:pt x="11" y="14"/>
                    <a:pt x="11" y="14"/>
                    <a:pt x="11" y="14"/>
                  </a:cubicBezTo>
                  <a:cubicBezTo>
                    <a:pt x="11" y="13"/>
                    <a:pt x="9" y="11"/>
                    <a:pt x="8" y="11"/>
                  </a:cubicBezTo>
                  <a:cubicBezTo>
                    <a:pt x="7" y="9"/>
                    <a:pt x="8" y="8"/>
                    <a:pt x="7" y="7"/>
                  </a:cubicBezTo>
                  <a:cubicBezTo>
                    <a:pt x="6" y="6"/>
                    <a:pt x="6" y="6"/>
                    <a:pt x="6" y="5"/>
                  </a:cubicBezTo>
                  <a:cubicBezTo>
                    <a:pt x="5" y="3"/>
                    <a:pt x="6" y="3"/>
                    <a:pt x="7" y="2"/>
                  </a:cubicBezTo>
                  <a:cubicBezTo>
                    <a:pt x="9" y="0"/>
                    <a:pt x="3" y="3"/>
                    <a:pt x="4" y="4"/>
                  </a:cubicBezTo>
                  <a:cubicBezTo>
                    <a:pt x="3" y="3"/>
                    <a:pt x="6" y="1"/>
                    <a:pt x="6" y="1"/>
                  </a:cubicBezTo>
                  <a:cubicBezTo>
                    <a:pt x="5" y="0"/>
                    <a:pt x="1" y="0"/>
                    <a:pt x="1" y="0"/>
                  </a:cubicBezTo>
                  <a:cubicBezTo>
                    <a:pt x="0" y="1"/>
                    <a:pt x="2" y="5"/>
                    <a:pt x="3" y="6"/>
                  </a:cubicBezTo>
                  <a:cubicBezTo>
                    <a:pt x="5" y="8"/>
                    <a:pt x="8" y="13"/>
                    <a:pt x="11" y="14"/>
                  </a:cubicBezTo>
                  <a:cubicBezTo>
                    <a:pt x="13" y="14"/>
                    <a:pt x="8" y="13"/>
                    <a:pt x="11" y="1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64" name="Freeform 558"/>
            <p:cNvSpPr>
              <a:spLocks/>
            </p:cNvSpPr>
            <p:nvPr/>
          </p:nvSpPr>
          <p:spPr bwMode="auto">
            <a:xfrm>
              <a:off x="5505897" y="6076908"/>
              <a:ext cx="38217" cy="38227"/>
            </a:xfrm>
            <a:custGeom>
              <a:avLst/>
              <a:gdLst>
                <a:gd name="T0" fmla="*/ 3 w 4"/>
                <a:gd name="T1" fmla="*/ 3 h 4"/>
                <a:gd name="T2" fmla="*/ 2 w 4"/>
                <a:gd name="T3" fmla="*/ 1 h 4"/>
                <a:gd name="T4" fmla="*/ 3 w 4"/>
                <a:gd name="T5" fmla="*/ 3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2"/>
                    <a:pt x="0" y="2"/>
                    <a:pt x="2" y="1"/>
                  </a:cubicBezTo>
                  <a:cubicBezTo>
                    <a:pt x="3" y="0"/>
                    <a:pt x="4" y="3"/>
                    <a:pt x="3" y="3"/>
                  </a:cubicBezTo>
                  <a:cubicBezTo>
                    <a:pt x="3" y="3"/>
                    <a:pt x="3" y="3"/>
                    <a:pt x="3" y="3"/>
                  </a:cubicBezTo>
                  <a:cubicBezTo>
                    <a:pt x="2" y="2"/>
                    <a:pt x="4" y="4"/>
                    <a:pt x="3"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65" name="Freeform 559"/>
            <p:cNvSpPr>
              <a:spLocks/>
            </p:cNvSpPr>
            <p:nvPr/>
          </p:nvSpPr>
          <p:spPr bwMode="auto">
            <a:xfrm>
              <a:off x="5458123" y="6032312"/>
              <a:ext cx="57323" cy="54153"/>
            </a:xfrm>
            <a:custGeom>
              <a:avLst/>
              <a:gdLst>
                <a:gd name="T0" fmla="*/ 5 w 6"/>
                <a:gd name="T1" fmla="*/ 2 h 6"/>
                <a:gd name="T2" fmla="*/ 0 w 6"/>
                <a:gd name="T3" fmla="*/ 1 h 6"/>
                <a:gd name="T4" fmla="*/ 1 w 6"/>
                <a:gd name="T5" fmla="*/ 3 h 6"/>
                <a:gd name="T6" fmla="*/ 1 w 6"/>
                <a:gd name="T7" fmla="*/ 6 h 6"/>
                <a:gd name="T8" fmla="*/ 5 w 6"/>
                <a:gd name="T9" fmla="*/ 5 h 6"/>
                <a:gd name="T10" fmla="*/ 3 w 6"/>
                <a:gd name="T11" fmla="*/ 3 h 6"/>
                <a:gd name="T12" fmla="*/ 5 w 6"/>
                <a:gd name="T13" fmla="*/ 2 h 6"/>
                <a:gd name="T14" fmla="*/ 5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5" y="2"/>
                  </a:moveTo>
                  <a:cubicBezTo>
                    <a:pt x="4" y="2"/>
                    <a:pt x="1" y="0"/>
                    <a:pt x="0" y="1"/>
                  </a:cubicBezTo>
                  <a:cubicBezTo>
                    <a:pt x="1" y="0"/>
                    <a:pt x="2" y="4"/>
                    <a:pt x="1" y="3"/>
                  </a:cubicBezTo>
                  <a:cubicBezTo>
                    <a:pt x="1" y="4"/>
                    <a:pt x="1" y="5"/>
                    <a:pt x="1" y="6"/>
                  </a:cubicBezTo>
                  <a:cubicBezTo>
                    <a:pt x="1" y="5"/>
                    <a:pt x="5" y="4"/>
                    <a:pt x="5" y="5"/>
                  </a:cubicBezTo>
                  <a:cubicBezTo>
                    <a:pt x="5" y="4"/>
                    <a:pt x="4" y="4"/>
                    <a:pt x="3" y="3"/>
                  </a:cubicBezTo>
                  <a:cubicBezTo>
                    <a:pt x="4" y="4"/>
                    <a:pt x="6" y="2"/>
                    <a:pt x="5" y="2"/>
                  </a:cubicBezTo>
                  <a:cubicBezTo>
                    <a:pt x="4" y="2"/>
                    <a:pt x="6" y="2"/>
                    <a:pt x="5"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66" name="Freeform 560"/>
            <p:cNvSpPr>
              <a:spLocks/>
            </p:cNvSpPr>
            <p:nvPr/>
          </p:nvSpPr>
          <p:spPr bwMode="auto">
            <a:xfrm>
              <a:off x="5432646" y="6048238"/>
              <a:ext cx="35032" cy="57337"/>
            </a:xfrm>
            <a:custGeom>
              <a:avLst/>
              <a:gdLst>
                <a:gd name="T0" fmla="*/ 2 w 4"/>
                <a:gd name="T1" fmla="*/ 0 h 6"/>
                <a:gd name="T2" fmla="*/ 2 w 4"/>
                <a:gd name="T3" fmla="*/ 2 h 6"/>
                <a:gd name="T4" fmla="*/ 2 w 4"/>
                <a:gd name="T5" fmla="*/ 5 h 6"/>
                <a:gd name="T6" fmla="*/ 3 w 4"/>
                <a:gd name="T7" fmla="*/ 3 h 6"/>
                <a:gd name="T8" fmla="*/ 2 w 4"/>
                <a:gd name="T9" fmla="*/ 0 h 6"/>
              </a:gdLst>
              <a:ahLst/>
              <a:cxnLst>
                <a:cxn ang="0">
                  <a:pos x="T0" y="T1"/>
                </a:cxn>
                <a:cxn ang="0">
                  <a:pos x="T2" y="T3"/>
                </a:cxn>
                <a:cxn ang="0">
                  <a:pos x="T4" y="T5"/>
                </a:cxn>
                <a:cxn ang="0">
                  <a:pos x="T6" y="T7"/>
                </a:cxn>
                <a:cxn ang="0">
                  <a:pos x="T8" y="T9"/>
                </a:cxn>
              </a:cxnLst>
              <a:rect l="0" t="0" r="r" b="b"/>
              <a:pathLst>
                <a:path w="4" h="6">
                  <a:moveTo>
                    <a:pt x="2" y="0"/>
                  </a:moveTo>
                  <a:cubicBezTo>
                    <a:pt x="0" y="0"/>
                    <a:pt x="2" y="1"/>
                    <a:pt x="2" y="2"/>
                  </a:cubicBezTo>
                  <a:cubicBezTo>
                    <a:pt x="2" y="3"/>
                    <a:pt x="1" y="5"/>
                    <a:pt x="2" y="5"/>
                  </a:cubicBezTo>
                  <a:cubicBezTo>
                    <a:pt x="3" y="6"/>
                    <a:pt x="3" y="3"/>
                    <a:pt x="3" y="3"/>
                  </a:cubicBezTo>
                  <a:cubicBezTo>
                    <a:pt x="3" y="2"/>
                    <a:pt x="4" y="0"/>
                    <a:pt x="2"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67" name="Freeform 561"/>
            <p:cNvSpPr>
              <a:spLocks/>
            </p:cNvSpPr>
            <p:nvPr/>
          </p:nvSpPr>
          <p:spPr bwMode="auto">
            <a:xfrm>
              <a:off x="5375320" y="5994081"/>
              <a:ext cx="47770" cy="101937"/>
            </a:xfrm>
            <a:custGeom>
              <a:avLst/>
              <a:gdLst>
                <a:gd name="T0" fmla="*/ 4 w 5"/>
                <a:gd name="T1" fmla="*/ 10 h 11"/>
                <a:gd name="T2" fmla="*/ 2 w 5"/>
                <a:gd name="T3" fmla="*/ 6 h 11"/>
                <a:gd name="T4" fmla="*/ 1 w 5"/>
                <a:gd name="T5" fmla="*/ 3 h 11"/>
                <a:gd name="T6" fmla="*/ 5 w 5"/>
                <a:gd name="T7" fmla="*/ 5 h 11"/>
                <a:gd name="T8" fmla="*/ 4 w 5"/>
                <a:gd name="T9" fmla="*/ 10 h 11"/>
                <a:gd name="T10" fmla="*/ 4 w 5"/>
                <a:gd name="T11" fmla="*/ 10 h 11"/>
              </a:gdLst>
              <a:ahLst/>
              <a:cxnLst>
                <a:cxn ang="0">
                  <a:pos x="T0" y="T1"/>
                </a:cxn>
                <a:cxn ang="0">
                  <a:pos x="T2" y="T3"/>
                </a:cxn>
                <a:cxn ang="0">
                  <a:pos x="T4" y="T5"/>
                </a:cxn>
                <a:cxn ang="0">
                  <a:pos x="T6" y="T7"/>
                </a:cxn>
                <a:cxn ang="0">
                  <a:pos x="T8" y="T9"/>
                </a:cxn>
                <a:cxn ang="0">
                  <a:pos x="T10" y="T11"/>
                </a:cxn>
              </a:cxnLst>
              <a:rect l="0" t="0" r="r" b="b"/>
              <a:pathLst>
                <a:path w="5" h="11">
                  <a:moveTo>
                    <a:pt x="4" y="10"/>
                  </a:moveTo>
                  <a:cubicBezTo>
                    <a:pt x="4" y="9"/>
                    <a:pt x="2" y="6"/>
                    <a:pt x="2" y="6"/>
                  </a:cubicBezTo>
                  <a:cubicBezTo>
                    <a:pt x="4" y="4"/>
                    <a:pt x="0" y="4"/>
                    <a:pt x="1" y="3"/>
                  </a:cubicBezTo>
                  <a:cubicBezTo>
                    <a:pt x="2" y="0"/>
                    <a:pt x="5" y="5"/>
                    <a:pt x="5" y="5"/>
                  </a:cubicBezTo>
                  <a:cubicBezTo>
                    <a:pt x="5" y="6"/>
                    <a:pt x="5" y="11"/>
                    <a:pt x="4" y="10"/>
                  </a:cubicBezTo>
                  <a:cubicBezTo>
                    <a:pt x="4" y="9"/>
                    <a:pt x="5" y="11"/>
                    <a:pt x="4" y="1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68" name="Freeform 562"/>
            <p:cNvSpPr>
              <a:spLocks/>
            </p:cNvSpPr>
            <p:nvPr/>
          </p:nvSpPr>
          <p:spPr bwMode="auto">
            <a:xfrm>
              <a:off x="5337103" y="5955855"/>
              <a:ext cx="66879" cy="66896"/>
            </a:xfrm>
            <a:custGeom>
              <a:avLst/>
              <a:gdLst>
                <a:gd name="T0" fmla="*/ 4 w 7"/>
                <a:gd name="T1" fmla="*/ 6 h 7"/>
                <a:gd name="T2" fmla="*/ 2 w 7"/>
                <a:gd name="T3" fmla="*/ 3 h 7"/>
                <a:gd name="T4" fmla="*/ 0 w 7"/>
                <a:gd name="T5" fmla="*/ 2 h 7"/>
                <a:gd name="T6" fmla="*/ 5 w 7"/>
                <a:gd name="T7" fmla="*/ 1 h 7"/>
                <a:gd name="T8" fmla="*/ 4 w 7"/>
                <a:gd name="T9" fmla="*/ 3 h 7"/>
                <a:gd name="T10" fmla="*/ 7 w 7"/>
                <a:gd name="T11" fmla="*/ 4 h 7"/>
                <a:gd name="T12" fmla="*/ 5 w 7"/>
                <a:gd name="T13" fmla="*/ 5 h 7"/>
                <a:gd name="T14" fmla="*/ 4 w 7"/>
                <a:gd name="T15" fmla="*/ 6 h 7"/>
                <a:gd name="T16" fmla="*/ 4 w 7"/>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6"/>
                  </a:moveTo>
                  <a:cubicBezTo>
                    <a:pt x="2" y="4"/>
                    <a:pt x="1" y="4"/>
                    <a:pt x="2" y="3"/>
                  </a:cubicBezTo>
                  <a:cubicBezTo>
                    <a:pt x="2" y="2"/>
                    <a:pt x="0" y="2"/>
                    <a:pt x="0" y="2"/>
                  </a:cubicBezTo>
                  <a:cubicBezTo>
                    <a:pt x="0" y="1"/>
                    <a:pt x="4" y="0"/>
                    <a:pt x="5" y="1"/>
                  </a:cubicBezTo>
                  <a:cubicBezTo>
                    <a:pt x="5" y="1"/>
                    <a:pt x="3" y="2"/>
                    <a:pt x="4" y="3"/>
                  </a:cubicBezTo>
                  <a:cubicBezTo>
                    <a:pt x="5" y="3"/>
                    <a:pt x="7" y="4"/>
                    <a:pt x="7" y="4"/>
                  </a:cubicBezTo>
                  <a:cubicBezTo>
                    <a:pt x="7" y="5"/>
                    <a:pt x="5" y="5"/>
                    <a:pt x="5" y="5"/>
                  </a:cubicBezTo>
                  <a:cubicBezTo>
                    <a:pt x="4" y="5"/>
                    <a:pt x="5" y="7"/>
                    <a:pt x="4" y="6"/>
                  </a:cubicBezTo>
                  <a:cubicBezTo>
                    <a:pt x="2" y="5"/>
                    <a:pt x="4" y="6"/>
                    <a:pt x="4" y="6"/>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69" name="Freeform 563"/>
            <p:cNvSpPr>
              <a:spLocks/>
            </p:cNvSpPr>
            <p:nvPr/>
          </p:nvSpPr>
          <p:spPr bwMode="auto">
            <a:xfrm>
              <a:off x="5403982" y="5955855"/>
              <a:ext cx="63694" cy="86011"/>
            </a:xfrm>
            <a:custGeom>
              <a:avLst/>
              <a:gdLst>
                <a:gd name="T0" fmla="*/ 3 w 7"/>
                <a:gd name="T1" fmla="*/ 8 h 9"/>
                <a:gd name="T2" fmla="*/ 4 w 7"/>
                <a:gd name="T3" fmla="*/ 6 h 9"/>
                <a:gd name="T4" fmla="*/ 2 w 7"/>
                <a:gd name="T5" fmla="*/ 4 h 9"/>
                <a:gd name="T6" fmla="*/ 3 w 7"/>
                <a:gd name="T7" fmla="*/ 1 h 9"/>
                <a:gd name="T8" fmla="*/ 6 w 7"/>
                <a:gd name="T9" fmla="*/ 5 h 9"/>
                <a:gd name="T10" fmla="*/ 3 w 7"/>
                <a:gd name="T11" fmla="*/ 8 h 9"/>
                <a:gd name="T12" fmla="*/ 3 w 7"/>
                <a:gd name="T13" fmla="*/ 8 h 9"/>
                <a:gd name="T14" fmla="*/ 3 w 7"/>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8"/>
                  </a:moveTo>
                  <a:cubicBezTo>
                    <a:pt x="4" y="7"/>
                    <a:pt x="5" y="7"/>
                    <a:pt x="4" y="6"/>
                  </a:cubicBezTo>
                  <a:cubicBezTo>
                    <a:pt x="4" y="5"/>
                    <a:pt x="2" y="5"/>
                    <a:pt x="2" y="4"/>
                  </a:cubicBezTo>
                  <a:cubicBezTo>
                    <a:pt x="3" y="3"/>
                    <a:pt x="0" y="0"/>
                    <a:pt x="3" y="1"/>
                  </a:cubicBezTo>
                  <a:cubicBezTo>
                    <a:pt x="6" y="2"/>
                    <a:pt x="6" y="3"/>
                    <a:pt x="6" y="5"/>
                  </a:cubicBezTo>
                  <a:cubicBezTo>
                    <a:pt x="7" y="7"/>
                    <a:pt x="3" y="8"/>
                    <a:pt x="3" y="8"/>
                  </a:cubicBezTo>
                  <a:cubicBezTo>
                    <a:pt x="3" y="8"/>
                    <a:pt x="3" y="8"/>
                    <a:pt x="3" y="8"/>
                  </a:cubicBezTo>
                  <a:cubicBezTo>
                    <a:pt x="4" y="7"/>
                    <a:pt x="2" y="9"/>
                    <a:pt x="3" y="8"/>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70" name="Freeform 564"/>
            <p:cNvSpPr>
              <a:spLocks/>
            </p:cNvSpPr>
            <p:nvPr/>
          </p:nvSpPr>
          <p:spPr bwMode="auto">
            <a:xfrm>
              <a:off x="5384874" y="5974969"/>
              <a:ext cx="28662" cy="9555"/>
            </a:xfrm>
            <a:custGeom>
              <a:avLst/>
              <a:gdLst>
                <a:gd name="T0" fmla="*/ 2 w 3"/>
                <a:gd name="T1" fmla="*/ 1 h 1"/>
                <a:gd name="T2" fmla="*/ 0 w 3"/>
                <a:gd name="T3" fmla="*/ 0 h 1"/>
                <a:gd name="T4" fmla="*/ 3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1" y="1"/>
                    <a:pt x="0" y="1"/>
                    <a:pt x="0" y="0"/>
                  </a:cubicBezTo>
                  <a:cubicBezTo>
                    <a:pt x="0" y="0"/>
                    <a:pt x="2" y="0"/>
                    <a:pt x="3" y="0"/>
                  </a:cubicBezTo>
                  <a:cubicBezTo>
                    <a:pt x="3" y="0"/>
                    <a:pt x="2" y="1"/>
                    <a:pt x="2"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71" name="Freeform 565"/>
            <p:cNvSpPr>
              <a:spLocks/>
            </p:cNvSpPr>
            <p:nvPr/>
          </p:nvSpPr>
          <p:spPr bwMode="auto">
            <a:xfrm>
              <a:off x="4486790" y="5984526"/>
              <a:ext cx="124202" cy="63712"/>
            </a:xfrm>
            <a:custGeom>
              <a:avLst/>
              <a:gdLst>
                <a:gd name="T0" fmla="*/ 10 w 13"/>
                <a:gd name="T1" fmla="*/ 1 h 7"/>
                <a:gd name="T2" fmla="*/ 7 w 13"/>
                <a:gd name="T3" fmla="*/ 1 h 7"/>
                <a:gd name="T4" fmla="*/ 5 w 13"/>
                <a:gd name="T5" fmla="*/ 1 h 7"/>
                <a:gd name="T6" fmla="*/ 5 w 13"/>
                <a:gd name="T7" fmla="*/ 4 h 7"/>
                <a:gd name="T8" fmla="*/ 1 w 13"/>
                <a:gd name="T9" fmla="*/ 3 h 7"/>
                <a:gd name="T10" fmla="*/ 1 w 13"/>
                <a:gd name="T11" fmla="*/ 6 h 7"/>
                <a:gd name="T12" fmla="*/ 11 w 13"/>
                <a:gd name="T13" fmla="*/ 4 h 7"/>
                <a:gd name="T14" fmla="*/ 9 w 13"/>
                <a:gd name="T15" fmla="*/ 3 h 7"/>
                <a:gd name="T16" fmla="*/ 12 w 13"/>
                <a:gd name="T17" fmla="*/ 3 h 7"/>
                <a:gd name="T18" fmla="*/ 10 w 13"/>
                <a:gd name="T19" fmla="*/ 1 h 7"/>
                <a:gd name="T20" fmla="*/ 10 w 13"/>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7">
                  <a:moveTo>
                    <a:pt x="10" y="1"/>
                  </a:moveTo>
                  <a:cubicBezTo>
                    <a:pt x="9" y="1"/>
                    <a:pt x="8" y="1"/>
                    <a:pt x="7" y="1"/>
                  </a:cubicBezTo>
                  <a:cubicBezTo>
                    <a:pt x="6" y="1"/>
                    <a:pt x="6" y="1"/>
                    <a:pt x="5" y="1"/>
                  </a:cubicBezTo>
                  <a:cubicBezTo>
                    <a:pt x="3" y="2"/>
                    <a:pt x="4" y="4"/>
                    <a:pt x="5" y="4"/>
                  </a:cubicBezTo>
                  <a:cubicBezTo>
                    <a:pt x="4" y="4"/>
                    <a:pt x="2" y="1"/>
                    <a:pt x="1" y="3"/>
                  </a:cubicBezTo>
                  <a:cubicBezTo>
                    <a:pt x="0" y="4"/>
                    <a:pt x="0" y="5"/>
                    <a:pt x="1" y="6"/>
                  </a:cubicBezTo>
                  <a:cubicBezTo>
                    <a:pt x="2" y="7"/>
                    <a:pt x="10" y="5"/>
                    <a:pt x="11" y="4"/>
                  </a:cubicBezTo>
                  <a:cubicBezTo>
                    <a:pt x="11" y="4"/>
                    <a:pt x="10" y="3"/>
                    <a:pt x="9" y="3"/>
                  </a:cubicBezTo>
                  <a:cubicBezTo>
                    <a:pt x="10" y="3"/>
                    <a:pt x="12" y="3"/>
                    <a:pt x="12" y="3"/>
                  </a:cubicBezTo>
                  <a:cubicBezTo>
                    <a:pt x="13" y="2"/>
                    <a:pt x="11" y="0"/>
                    <a:pt x="10" y="1"/>
                  </a:cubicBezTo>
                  <a:cubicBezTo>
                    <a:pt x="9" y="1"/>
                    <a:pt x="11" y="0"/>
                    <a:pt x="10"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72" name="Freeform 566"/>
            <p:cNvSpPr>
              <a:spLocks/>
            </p:cNvSpPr>
            <p:nvPr/>
          </p:nvSpPr>
          <p:spPr bwMode="auto">
            <a:xfrm>
              <a:off x="4534561" y="5927185"/>
              <a:ext cx="76432" cy="66896"/>
            </a:xfrm>
            <a:custGeom>
              <a:avLst/>
              <a:gdLst>
                <a:gd name="T0" fmla="*/ 2 w 8"/>
                <a:gd name="T1" fmla="*/ 6 h 7"/>
                <a:gd name="T2" fmla="*/ 5 w 8"/>
                <a:gd name="T3" fmla="*/ 4 h 7"/>
                <a:gd name="T4" fmla="*/ 8 w 8"/>
                <a:gd name="T5" fmla="*/ 4 h 7"/>
                <a:gd name="T6" fmla="*/ 5 w 8"/>
                <a:gd name="T7" fmla="*/ 2 h 7"/>
                <a:gd name="T8" fmla="*/ 2 w 8"/>
                <a:gd name="T9" fmla="*/ 6 h 7"/>
                <a:gd name="T10" fmla="*/ 2 w 8"/>
                <a:gd name="T11" fmla="*/ 6 h 7"/>
                <a:gd name="T12" fmla="*/ 2 w 8"/>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2" y="6"/>
                  </a:moveTo>
                  <a:cubicBezTo>
                    <a:pt x="3" y="5"/>
                    <a:pt x="4" y="5"/>
                    <a:pt x="5" y="4"/>
                  </a:cubicBezTo>
                  <a:cubicBezTo>
                    <a:pt x="6" y="4"/>
                    <a:pt x="8" y="4"/>
                    <a:pt x="8" y="4"/>
                  </a:cubicBezTo>
                  <a:cubicBezTo>
                    <a:pt x="8" y="4"/>
                    <a:pt x="7" y="0"/>
                    <a:pt x="5" y="2"/>
                  </a:cubicBezTo>
                  <a:cubicBezTo>
                    <a:pt x="5" y="2"/>
                    <a:pt x="1" y="5"/>
                    <a:pt x="2" y="6"/>
                  </a:cubicBezTo>
                  <a:cubicBezTo>
                    <a:pt x="2" y="6"/>
                    <a:pt x="2" y="6"/>
                    <a:pt x="2" y="6"/>
                  </a:cubicBezTo>
                  <a:cubicBezTo>
                    <a:pt x="4" y="5"/>
                    <a:pt x="0" y="7"/>
                    <a:pt x="2" y="6"/>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73" name="Freeform 567"/>
            <p:cNvSpPr>
              <a:spLocks/>
            </p:cNvSpPr>
            <p:nvPr/>
          </p:nvSpPr>
          <p:spPr bwMode="auto">
            <a:xfrm>
              <a:off x="4002714" y="6182029"/>
              <a:ext cx="92356" cy="35042"/>
            </a:xfrm>
            <a:custGeom>
              <a:avLst/>
              <a:gdLst>
                <a:gd name="T0" fmla="*/ 9 w 10"/>
                <a:gd name="T1" fmla="*/ 2 h 4"/>
                <a:gd name="T2" fmla="*/ 9 w 10"/>
                <a:gd name="T3" fmla="*/ 1 h 4"/>
                <a:gd name="T4" fmla="*/ 6 w 10"/>
                <a:gd name="T5" fmla="*/ 0 h 4"/>
                <a:gd name="T6" fmla="*/ 2 w 10"/>
                <a:gd name="T7" fmla="*/ 2 h 4"/>
                <a:gd name="T8" fmla="*/ 3 w 10"/>
                <a:gd name="T9" fmla="*/ 4 h 4"/>
                <a:gd name="T10" fmla="*/ 9 w 10"/>
                <a:gd name="T11" fmla="*/ 2 h 4"/>
                <a:gd name="T12" fmla="*/ 9 w 10"/>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9" y="2"/>
                  </a:moveTo>
                  <a:cubicBezTo>
                    <a:pt x="10" y="2"/>
                    <a:pt x="8" y="1"/>
                    <a:pt x="9" y="1"/>
                  </a:cubicBezTo>
                  <a:cubicBezTo>
                    <a:pt x="8" y="0"/>
                    <a:pt x="7" y="0"/>
                    <a:pt x="6" y="0"/>
                  </a:cubicBezTo>
                  <a:cubicBezTo>
                    <a:pt x="5" y="1"/>
                    <a:pt x="3" y="1"/>
                    <a:pt x="2" y="2"/>
                  </a:cubicBezTo>
                  <a:cubicBezTo>
                    <a:pt x="0" y="3"/>
                    <a:pt x="2" y="4"/>
                    <a:pt x="3" y="4"/>
                  </a:cubicBezTo>
                  <a:cubicBezTo>
                    <a:pt x="5" y="4"/>
                    <a:pt x="7" y="1"/>
                    <a:pt x="9" y="2"/>
                  </a:cubicBezTo>
                  <a:cubicBezTo>
                    <a:pt x="10" y="2"/>
                    <a:pt x="7" y="1"/>
                    <a:pt x="9"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74" name="Freeform 568"/>
            <p:cNvSpPr>
              <a:spLocks/>
            </p:cNvSpPr>
            <p:nvPr/>
          </p:nvSpPr>
          <p:spPr bwMode="auto">
            <a:xfrm>
              <a:off x="3891250" y="6236186"/>
              <a:ext cx="54139" cy="47786"/>
            </a:xfrm>
            <a:custGeom>
              <a:avLst/>
              <a:gdLst>
                <a:gd name="T0" fmla="*/ 6 w 6"/>
                <a:gd name="T1" fmla="*/ 2 h 5"/>
                <a:gd name="T2" fmla="*/ 3 w 6"/>
                <a:gd name="T3" fmla="*/ 2 h 5"/>
                <a:gd name="T4" fmla="*/ 3 w 6"/>
                <a:gd name="T5" fmla="*/ 4 h 5"/>
                <a:gd name="T6" fmla="*/ 0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6" y="0"/>
                    <a:pt x="4" y="1"/>
                    <a:pt x="3" y="2"/>
                  </a:cubicBezTo>
                  <a:cubicBezTo>
                    <a:pt x="3" y="2"/>
                    <a:pt x="3" y="3"/>
                    <a:pt x="3" y="4"/>
                  </a:cubicBezTo>
                  <a:cubicBezTo>
                    <a:pt x="2" y="4"/>
                    <a:pt x="0" y="5"/>
                    <a:pt x="0" y="5"/>
                  </a:cubicBezTo>
                  <a:cubicBezTo>
                    <a:pt x="0" y="5"/>
                    <a:pt x="6" y="5"/>
                    <a:pt x="6"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75" name="Freeform 569"/>
            <p:cNvSpPr>
              <a:spLocks/>
            </p:cNvSpPr>
            <p:nvPr/>
          </p:nvSpPr>
          <p:spPr bwMode="auto">
            <a:xfrm>
              <a:off x="7066397" y="5076640"/>
              <a:ext cx="194267" cy="121051"/>
            </a:xfrm>
            <a:custGeom>
              <a:avLst/>
              <a:gdLst>
                <a:gd name="T0" fmla="*/ 19 w 21"/>
                <a:gd name="T1" fmla="*/ 9 h 13"/>
                <a:gd name="T2" fmla="*/ 18 w 21"/>
                <a:gd name="T3" fmla="*/ 7 h 13"/>
                <a:gd name="T4" fmla="*/ 14 w 21"/>
                <a:gd name="T5" fmla="*/ 4 h 13"/>
                <a:gd name="T6" fmla="*/ 8 w 21"/>
                <a:gd name="T7" fmla="*/ 1 h 13"/>
                <a:gd name="T8" fmla="*/ 5 w 21"/>
                <a:gd name="T9" fmla="*/ 6 h 13"/>
                <a:gd name="T10" fmla="*/ 0 w 21"/>
                <a:gd name="T11" fmla="*/ 8 h 13"/>
                <a:gd name="T12" fmla="*/ 7 w 21"/>
                <a:gd name="T13" fmla="*/ 11 h 13"/>
                <a:gd name="T14" fmla="*/ 15 w 21"/>
                <a:gd name="T15" fmla="*/ 12 h 13"/>
                <a:gd name="T16" fmla="*/ 20 w 21"/>
                <a:gd name="T17" fmla="*/ 9 h 13"/>
                <a:gd name="T18" fmla="*/ 19 w 21"/>
                <a:gd name="T19" fmla="*/ 9 h 13"/>
                <a:gd name="T20" fmla="*/ 19 w 21"/>
                <a:gd name="T2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3">
                  <a:moveTo>
                    <a:pt x="19" y="9"/>
                  </a:moveTo>
                  <a:cubicBezTo>
                    <a:pt x="15" y="10"/>
                    <a:pt x="19" y="8"/>
                    <a:pt x="18" y="7"/>
                  </a:cubicBezTo>
                  <a:cubicBezTo>
                    <a:pt x="17" y="7"/>
                    <a:pt x="15" y="4"/>
                    <a:pt x="14" y="4"/>
                  </a:cubicBezTo>
                  <a:cubicBezTo>
                    <a:pt x="12" y="4"/>
                    <a:pt x="10" y="1"/>
                    <a:pt x="8" y="1"/>
                  </a:cubicBezTo>
                  <a:cubicBezTo>
                    <a:pt x="6" y="0"/>
                    <a:pt x="6" y="5"/>
                    <a:pt x="5" y="6"/>
                  </a:cubicBezTo>
                  <a:cubicBezTo>
                    <a:pt x="4" y="6"/>
                    <a:pt x="0" y="6"/>
                    <a:pt x="0" y="8"/>
                  </a:cubicBezTo>
                  <a:cubicBezTo>
                    <a:pt x="1" y="10"/>
                    <a:pt x="6" y="11"/>
                    <a:pt x="7" y="11"/>
                  </a:cubicBezTo>
                  <a:cubicBezTo>
                    <a:pt x="9" y="12"/>
                    <a:pt x="13" y="13"/>
                    <a:pt x="15" y="12"/>
                  </a:cubicBezTo>
                  <a:cubicBezTo>
                    <a:pt x="15" y="12"/>
                    <a:pt x="20" y="10"/>
                    <a:pt x="20" y="9"/>
                  </a:cubicBezTo>
                  <a:cubicBezTo>
                    <a:pt x="20" y="9"/>
                    <a:pt x="19" y="9"/>
                    <a:pt x="19" y="9"/>
                  </a:cubicBezTo>
                  <a:cubicBezTo>
                    <a:pt x="18" y="10"/>
                    <a:pt x="21" y="9"/>
                    <a:pt x="19" y="9"/>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76" name="Freeform 570"/>
            <p:cNvSpPr>
              <a:spLocks/>
            </p:cNvSpPr>
            <p:nvPr/>
          </p:nvSpPr>
          <p:spPr bwMode="auto">
            <a:xfrm>
              <a:off x="6999520" y="5133981"/>
              <a:ext cx="47770" cy="35042"/>
            </a:xfrm>
            <a:custGeom>
              <a:avLst/>
              <a:gdLst>
                <a:gd name="T0" fmla="*/ 2 w 5"/>
                <a:gd name="T1" fmla="*/ 4 h 4"/>
                <a:gd name="T2" fmla="*/ 4 w 5"/>
                <a:gd name="T3" fmla="*/ 1 h 4"/>
                <a:gd name="T4" fmla="*/ 2 w 5"/>
                <a:gd name="T5" fmla="*/ 4 h 4"/>
                <a:gd name="T6" fmla="*/ 2 w 5"/>
                <a:gd name="T7" fmla="*/ 4 h 4"/>
              </a:gdLst>
              <a:ahLst/>
              <a:cxnLst>
                <a:cxn ang="0">
                  <a:pos x="T0" y="T1"/>
                </a:cxn>
                <a:cxn ang="0">
                  <a:pos x="T2" y="T3"/>
                </a:cxn>
                <a:cxn ang="0">
                  <a:pos x="T4" y="T5"/>
                </a:cxn>
                <a:cxn ang="0">
                  <a:pos x="T6" y="T7"/>
                </a:cxn>
              </a:cxnLst>
              <a:rect l="0" t="0" r="r" b="b"/>
              <a:pathLst>
                <a:path w="5" h="4">
                  <a:moveTo>
                    <a:pt x="2" y="4"/>
                  </a:moveTo>
                  <a:cubicBezTo>
                    <a:pt x="0" y="4"/>
                    <a:pt x="4" y="0"/>
                    <a:pt x="4" y="1"/>
                  </a:cubicBezTo>
                  <a:cubicBezTo>
                    <a:pt x="5" y="1"/>
                    <a:pt x="3" y="4"/>
                    <a:pt x="2" y="4"/>
                  </a:cubicBezTo>
                  <a:cubicBezTo>
                    <a:pt x="1" y="4"/>
                    <a:pt x="4" y="4"/>
                    <a:pt x="2"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77" name="Freeform 571"/>
            <p:cNvSpPr>
              <a:spLocks/>
            </p:cNvSpPr>
            <p:nvPr/>
          </p:nvSpPr>
          <p:spPr bwMode="auto">
            <a:xfrm>
              <a:off x="6942195" y="5169020"/>
              <a:ext cx="19108" cy="1911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1"/>
                    <a:pt x="1" y="0"/>
                  </a:cubicBezTo>
                  <a:cubicBezTo>
                    <a:pt x="2" y="0"/>
                    <a:pt x="2" y="2"/>
                    <a:pt x="1"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78" name="Freeform 572"/>
            <p:cNvSpPr>
              <a:spLocks/>
            </p:cNvSpPr>
            <p:nvPr/>
          </p:nvSpPr>
          <p:spPr bwMode="auto">
            <a:xfrm>
              <a:off x="6139648" y="4777199"/>
              <a:ext cx="859870" cy="420493"/>
            </a:xfrm>
            <a:custGeom>
              <a:avLst/>
              <a:gdLst>
                <a:gd name="T0" fmla="*/ 76 w 92"/>
                <a:gd name="T1" fmla="*/ 41 h 45"/>
                <a:gd name="T2" fmla="*/ 71 w 92"/>
                <a:gd name="T3" fmla="*/ 39 h 45"/>
                <a:gd name="T4" fmla="*/ 61 w 92"/>
                <a:gd name="T5" fmla="*/ 38 h 45"/>
                <a:gd name="T6" fmla="*/ 45 w 92"/>
                <a:gd name="T7" fmla="*/ 43 h 45"/>
                <a:gd name="T8" fmla="*/ 29 w 92"/>
                <a:gd name="T9" fmla="*/ 41 h 45"/>
                <a:gd name="T10" fmla="*/ 21 w 92"/>
                <a:gd name="T11" fmla="*/ 38 h 45"/>
                <a:gd name="T12" fmla="*/ 10 w 92"/>
                <a:gd name="T13" fmla="*/ 31 h 45"/>
                <a:gd name="T14" fmla="*/ 40 w 92"/>
                <a:gd name="T15" fmla="*/ 29 h 45"/>
                <a:gd name="T16" fmla="*/ 9 w 92"/>
                <a:gd name="T17" fmla="*/ 26 h 45"/>
                <a:gd name="T18" fmla="*/ 16 w 92"/>
                <a:gd name="T19" fmla="*/ 19 h 45"/>
                <a:gd name="T20" fmla="*/ 14 w 92"/>
                <a:gd name="T21" fmla="*/ 18 h 45"/>
                <a:gd name="T22" fmla="*/ 7 w 92"/>
                <a:gd name="T23" fmla="*/ 17 h 45"/>
                <a:gd name="T24" fmla="*/ 4 w 92"/>
                <a:gd name="T25" fmla="*/ 11 h 45"/>
                <a:gd name="T26" fmla="*/ 8 w 92"/>
                <a:gd name="T27" fmla="*/ 7 h 45"/>
                <a:gd name="T28" fmla="*/ 24 w 92"/>
                <a:gd name="T29" fmla="*/ 1 h 45"/>
                <a:gd name="T30" fmla="*/ 29 w 92"/>
                <a:gd name="T31" fmla="*/ 7 h 45"/>
                <a:gd name="T32" fmla="*/ 39 w 92"/>
                <a:gd name="T33" fmla="*/ 6 h 45"/>
                <a:gd name="T34" fmla="*/ 43 w 92"/>
                <a:gd name="T35" fmla="*/ 8 h 45"/>
                <a:gd name="T36" fmla="*/ 47 w 92"/>
                <a:gd name="T37" fmla="*/ 9 h 45"/>
                <a:gd name="T38" fmla="*/ 43 w 92"/>
                <a:gd name="T39" fmla="*/ 4 h 45"/>
                <a:gd name="T40" fmla="*/ 54 w 92"/>
                <a:gd name="T41" fmla="*/ 10 h 45"/>
                <a:gd name="T42" fmla="*/ 60 w 92"/>
                <a:gd name="T43" fmla="*/ 14 h 45"/>
                <a:gd name="T44" fmla="*/ 59 w 92"/>
                <a:gd name="T45" fmla="*/ 1 h 45"/>
                <a:gd name="T46" fmla="*/ 69 w 92"/>
                <a:gd name="T47" fmla="*/ 6 h 45"/>
                <a:gd name="T48" fmla="*/ 74 w 92"/>
                <a:gd name="T49" fmla="*/ 19 h 45"/>
                <a:gd name="T50" fmla="*/ 82 w 92"/>
                <a:gd name="T51" fmla="*/ 26 h 45"/>
                <a:gd name="T52" fmla="*/ 92 w 92"/>
                <a:gd name="T53" fmla="*/ 33 h 45"/>
                <a:gd name="T54" fmla="*/ 83 w 92"/>
                <a:gd name="T55" fmla="*/ 35 h 45"/>
                <a:gd name="T56" fmla="*/ 81 w 92"/>
                <a:gd name="T57" fmla="*/ 36 h 45"/>
                <a:gd name="T58" fmla="*/ 85 w 92"/>
                <a:gd name="T59" fmla="*/ 36 h 45"/>
                <a:gd name="T60" fmla="*/ 89 w 92"/>
                <a:gd name="T61" fmla="*/ 39 h 45"/>
                <a:gd name="T62" fmla="*/ 83 w 92"/>
                <a:gd name="T63"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45">
                  <a:moveTo>
                    <a:pt x="83" y="41"/>
                  </a:moveTo>
                  <a:cubicBezTo>
                    <a:pt x="81" y="41"/>
                    <a:pt x="79" y="41"/>
                    <a:pt x="76" y="41"/>
                  </a:cubicBezTo>
                  <a:cubicBezTo>
                    <a:pt x="75" y="41"/>
                    <a:pt x="74" y="41"/>
                    <a:pt x="73" y="41"/>
                  </a:cubicBezTo>
                  <a:cubicBezTo>
                    <a:pt x="72" y="41"/>
                    <a:pt x="72" y="40"/>
                    <a:pt x="71" y="39"/>
                  </a:cubicBezTo>
                  <a:cubicBezTo>
                    <a:pt x="70" y="39"/>
                    <a:pt x="66" y="40"/>
                    <a:pt x="65" y="38"/>
                  </a:cubicBezTo>
                  <a:cubicBezTo>
                    <a:pt x="65" y="35"/>
                    <a:pt x="63" y="37"/>
                    <a:pt x="61" y="38"/>
                  </a:cubicBezTo>
                  <a:cubicBezTo>
                    <a:pt x="58" y="40"/>
                    <a:pt x="56" y="39"/>
                    <a:pt x="54" y="40"/>
                  </a:cubicBezTo>
                  <a:cubicBezTo>
                    <a:pt x="51" y="41"/>
                    <a:pt x="48" y="42"/>
                    <a:pt x="45" y="43"/>
                  </a:cubicBezTo>
                  <a:cubicBezTo>
                    <a:pt x="41" y="43"/>
                    <a:pt x="35" y="45"/>
                    <a:pt x="31" y="43"/>
                  </a:cubicBezTo>
                  <a:cubicBezTo>
                    <a:pt x="31" y="43"/>
                    <a:pt x="29" y="42"/>
                    <a:pt x="29" y="41"/>
                  </a:cubicBezTo>
                  <a:cubicBezTo>
                    <a:pt x="29" y="40"/>
                    <a:pt x="29" y="38"/>
                    <a:pt x="27" y="38"/>
                  </a:cubicBezTo>
                  <a:cubicBezTo>
                    <a:pt x="25" y="38"/>
                    <a:pt x="23" y="38"/>
                    <a:pt x="21" y="38"/>
                  </a:cubicBezTo>
                  <a:cubicBezTo>
                    <a:pt x="19" y="38"/>
                    <a:pt x="17" y="38"/>
                    <a:pt x="15" y="36"/>
                  </a:cubicBezTo>
                  <a:cubicBezTo>
                    <a:pt x="14" y="36"/>
                    <a:pt x="9" y="32"/>
                    <a:pt x="10" y="31"/>
                  </a:cubicBezTo>
                  <a:cubicBezTo>
                    <a:pt x="16" y="28"/>
                    <a:pt x="23" y="29"/>
                    <a:pt x="28" y="29"/>
                  </a:cubicBezTo>
                  <a:cubicBezTo>
                    <a:pt x="29" y="29"/>
                    <a:pt x="40" y="29"/>
                    <a:pt x="40" y="29"/>
                  </a:cubicBezTo>
                  <a:cubicBezTo>
                    <a:pt x="40" y="27"/>
                    <a:pt x="26" y="25"/>
                    <a:pt x="25" y="25"/>
                  </a:cubicBezTo>
                  <a:cubicBezTo>
                    <a:pt x="20" y="25"/>
                    <a:pt x="14" y="28"/>
                    <a:pt x="9" y="26"/>
                  </a:cubicBezTo>
                  <a:cubicBezTo>
                    <a:pt x="7" y="25"/>
                    <a:pt x="3" y="23"/>
                    <a:pt x="7" y="21"/>
                  </a:cubicBezTo>
                  <a:cubicBezTo>
                    <a:pt x="10" y="20"/>
                    <a:pt x="13" y="19"/>
                    <a:pt x="16" y="19"/>
                  </a:cubicBezTo>
                  <a:cubicBezTo>
                    <a:pt x="18" y="18"/>
                    <a:pt x="20" y="18"/>
                    <a:pt x="21" y="18"/>
                  </a:cubicBezTo>
                  <a:cubicBezTo>
                    <a:pt x="19" y="19"/>
                    <a:pt x="16" y="18"/>
                    <a:pt x="14" y="18"/>
                  </a:cubicBezTo>
                  <a:cubicBezTo>
                    <a:pt x="13" y="18"/>
                    <a:pt x="7" y="19"/>
                    <a:pt x="6" y="18"/>
                  </a:cubicBezTo>
                  <a:cubicBezTo>
                    <a:pt x="6" y="18"/>
                    <a:pt x="7" y="17"/>
                    <a:pt x="7" y="17"/>
                  </a:cubicBezTo>
                  <a:cubicBezTo>
                    <a:pt x="7" y="16"/>
                    <a:pt x="0" y="17"/>
                    <a:pt x="1" y="15"/>
                  </a:cubicBezTo>
                  <a:cubicBezTo>
                    <a:pt x="2" y="14"/>
                    <a:pt x="3" y="12"/>
                    <a:pt x="4" y="11"/>
                  </a:cubicBezTo>
                  <a:cubicBezTo>
                    <a:pt x="8" y="10"/>
                    <a:pt x="4" y="10"/>
                    <a:pt x="4" y="9"/>
                  </a:cubicBezTo>
                  <a:cubicBezTo>
                    <a:pt x="4" y="9"/>
                    <a:pt x="7" y="7"/>
                    <a:pt x="8" y="7"/>
                  </a:cubicBezTo>
                  <a:cubicBezTo>
                    <a:pt x="10" y="6"/>
                    <a:pt x="11" y="5"/>
                    <a:pt x="13" y="4"/>
                  </a:cubicBezTo>
                  <a:cubicBezTo>
                    <a:pt x="17" y="2"/>
                    <a:pt x="20" y="1"/>
                    <a:pt x="24" y="1"/>
                  </a:cubicBezTo>
                  <a:cubicBezTo>
                    <a:pt x="29" y="1"/>
                    <a:pt x="24" y="7"/>
                    <a:pt x="24" y="7"/>
                  </a:cubicBezTo>
                  <a:cubicBezTo>
                    <a:pt x="26" y="8"/>
                    <a:pt x="28" y="8"/>
                    <a:pt x="29" y="7"/>
                  </a:cubicBezTo>
                  <a:cubicBezTo>
                    <a:pt x="30" y="7"/>
                    <a:pt x="30" y="4"/>
                    <a:pt x="31" y="4"/>
                  </a:cubicBezTo>
                  <a:cubicBezTo>
                    <a:pt x="33" y="4"/>
                    <a:pt x="37" y="4"/>
                    <a:pt x="39" y="6"/>
                  </a:cubicBezTo>
                  <a:cubicBezTo>
                    <a:pt x="42" y="8"/>
                    <a:pt x="35" y="11"/>
                    <a:pt x="40" y="10"/>
                  </a:cubicBezTo>
                  <a:cubicBezTo>
                    <a:pt x="41" y="10"/>
                    <a:pt x="42" y="9"/>
                    <a:pt x="43" y="8"/>
                  </a:cubicBezTo>
                  <a:cubicBezTo>
                    <a:pt x="44" y="8"/>
                    <a:pt x="44" y="8"/>
                    <a:pt x="45" y="8"/>
                  </a:cubicBezTo>
                  <a:cubicBezTo>
                    <a:pt x="46" y="8"/>
                    <a:pt x="46" y="8"/>
                    <a:pt x="47" y="9"/>
                  </a:cubicBezTo>
                  <a:cubicBezTo>
                    <a:pt x="48" y="9"/>
                    <a:pt x="48" y="7"/>
                    <a:pt x="48" y="6"/>
                  </a:cubicBezTo>
                  <a:cubicBezTo>
                    <a:pt x="47" y="6"/>
                    <a:pt x="44" y="4"/>
                    <a:pt x="43" y="4"/>
                  </a:cubicBezTo>
                  <a:cubicBezTo>
                    <a:pt x="45" y="3"/>
                    <a:pt x="49" y="5"/>
                    <a:pt x="50" y="6"/>
                  </a:cubicBezTo>
                  <a:cubicBezTo>
                    <a:pt x="53" y="7"/>
                    <a:pt x="53" y="8"/>
                    <a:pt x="54" y="10"/>
                  </a:cubicBezTo>
                  <a:cubicBezTo>
                    <a:pt x="54" y="11"/>
                    <a:pt x="54" y="16"/>
                    <a:pt x="56" y="16"/>
                  </a:cubicBezTo>
                  <a:cubicBezTo>
                    <a:pt x="57" y="16"/>
                    <a:pt x="61" y="16"/>
                    <a:pt x="60" y="14"/>
                  </a:cubicBezTo>
                  <a:cubicBezTo>
                    <a:pt x="59" y="10"/>
                    <a:pt x="57" y="7"/>
                    <a:pt x="56" y="3"/>
                  </a:cubicBezTo>
                  <a:cubicBezTo>
                    <a:pt x="55" y="0"/>
                    <a:pt x="58" y="1"/>
                    <a:pt x="59" y="1"/>
                  </a:cubicBezTo>
                  <a:cubicBezTo>
                    <a:pt x="62" y="2"/>
                    <a:pt x="62" y="0"/>
                    <a:pt x="64" y="1"/>
                  </a:cubicBezTo>
                  <a:cubicBezTo>
                    <a:pt x="66" y="3"/>
                    <a:pt x="69" y="4"/>
                    <a:pt x="69" y="6"/>
                  </a:cubicBezTo>
                  <a:cubicBezTo>
                    <a:pt x="70" y="9"/>
                    <a:pt x="71" y="11"/>
                    <a:pt x="73" y="13"/>
                  </a:cubicBezTo>
                  <a:cubicBezTo>
                    <a:pt x="74" y="16"/>
                    <a:pt x="75" y="17"/>
                    <a:pt x="74" y="19"/>
                  </a:cubicBezTo>
                  <a:cubicBezTo>
                    <a:pt x="73" y="22"/>
                    <a:pt x="76" y="25"/>
                    <a:pt x="78" y="26"/>
                  </a:cubicBezTo>
                  <a:cubicBezTo>
                    <a:pt x="79" y="26"/>
                    <a:pt x="81" y="26"/>
                    <a:pt x="82" y="26"/>
                  </a:cubicBezTo>
                  <a:cubicBezTo>
                    <a:pt x="83" y="27"/>
                    <a:pt x="84" y="28"/>
                    <a:pt x="85" y="28"/>
                  </a:cubicBezTo>
                  <a:cubicBezTo>
                    <a:pt x="88" y="29"/>
                    <a:pt x="92" y="29"/>
                    <a:pt x="92" y="33"/>
                  </a:cubicBezTo>
                  <a:cubicBezTo>
                    <a:pt x="92" y="35"/>
                    <a:pt x="83" y="32"/>
                    <a:pt x="83" y="32"/>
                  </a:cubicBezTo>
                  <a:cubicBezTo>
                    <a:pt x="83" y="33"/>
                    <a:pt x="83" y="34"/>
                    <a:pt x="83" y="35"/>
                  </a:cubicBezTo>
                  <a:cubicBezTo>
                    <a:pt x="83" y="35"/>
                    <a:pt x="80" y="35"/>
                    <a:pt x="80" y="35"/>
                  </a:cubicBezTo>
                  <a:cubicBezTo>
                    <a:pt x="81" y="35"/>
                    <a:pt x="81" y="36"/>
                    <a:pt x="81" y="36"/>
                  </a:cubicBezTo>
                  <a:cubicBezTo>
                    <a:pt x="81" y="37"/>
                    <a:pt x="81" y="38"/>
                    <a:pt x="81" y="38"/>
                  </a:cubicBezTo>
                  <a:cubicBezTo>
                    <a:pt x="81" y="38"/>
                    <a:pt x="85" y="36"/>
                    <a:pt x="85" y="36"/>
                  </a:cubicBezTo>
                  <a:cubicBezTo>
                    <a:pt x="87" y="36"/>
                    <a:pt x="86" y="37"/>
                    <a:pt x="86" y="38"/>
                  </a:cubicBezTo>
                  <a:cubicBezTo>
                    <a:pt x="86" y="38"/>
                    <a:pt x="88" y="38"/>
                    <a:pt x="89" y="39"/>
                  </a:cubicBezTo>
                  <a:cubicBezTo>
                    <a:pt x="89" y="39"/>
                    <a:pt x="83" y="41"/>
                    <a:pt x="83" y="41"/>
                  </a:cubicBezTo>
                  <a:cubicBezTo>
                    <a:pt x="81" y="41"/>
                    <a:pt x="86" y="41"/>
                    <a:pt x="83" y="4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79" name="Freeform 573"/>
            <p:cNvSpPr>
              <a:spLocks/>
            </p:cNvSpPr>
            <p:nvPr/>
          </p:nvSpPr>
          <p:spPr bwMode="auto">
            <a:xfrm>
              <a:off x="6709713" y="4738972"/>
              <a:ext cx="130573" cy="86011"/>
            </a:xfrm>
            <a:custGeom>
              <a:avLst/>
              <a:gdLst>
                <a:gd name="T0" fmla="*/ 9 w 14"/>
                <a:gd name="T1" fmla="*/ 8 h 9"/>
                <a:gd name="T2" fmla="*/ 5 w 14"/>
                <a:gd name="T3" fmla="*/ 5 h 9"/>
                <a:gd name="T4" fmla="*/ 0 w 14"/>
                <a:gd name="T5" fmla="*/ 3 h 9"/>
                <a:gd name="T6" fmla="*/ 4 w 14"/>
                <a:gd name="T7" fmla="*/ 0 h 9"/>
                <a:gd name="T8" fmla="*/ 10 w 14"/>
                <a:gd name="T9" fmla="*/ 1 h 9"/>
                <a:gd name="T10" fmla="*/ 12 w 14"/>
                <a:gd name="T11" fmla="*/ 4 h 9"/>
                <a:gd name="T12" fmla="*/ 9 w 14"/>
                <a:gd name="T13" fmla="*/ 8 h 9"/>
                <a:gd name="T14" fmla="*/ 9 w 14"/>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9" y="8"/>
                  </a:moveTo>
                  <a:cubicBezTo>
                    <a:pt x="7" y="8"/>
                    <a:pt x="6" y="5"/>
                    <a:pt x="5" y="5"/>
                  </a:cubicBezTo>
                  <a:cubicBezTo>
                    <a:pt x="4" y="4"/>
                    <a:pt x="0" y="3"/>
                    <a:pt x="0" y="3"/>
                  </a:cubicBezTo>
                  <a:cubicBezTo>
                    <a:pt x="1" y="2"/>
                    <a:pt x="3" y="1"/>
                    <a:pt x="4" y="0"/>
                  </a:cubicBezTo>
                  <a:cubicBezTo>
                    <a:pt x="6" y="0"/>
                    <a:pt x="8" y="0"/>
                    <a:pt x="10" y="1"/>
                  </a:cubicBezTo>
                  <a:cubicBezTo>
                    <a:pt x="12" y="2"/>
                    <a:pt x="14" y="2"/>
                    <a:pt x="12" y="4"/>
                  </a:cubicBezTo>
                  <a:cubicBezTo>
                    <a:pt x="11" y="5"/>
                    <a:pt x="10" y="9"/>
                    <a:pt x="9" y="8"/>
                  </a:cubicBezTo>
                  <a:cubicBezTo>
                    <a:pt x="8" y="8"/>
                    <a:pt x="9" y="8"/>
                    <a:pt x="9" y="8"/>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80" name="Freeform 574"/>
            <p:cNvSpPr>
              <a:spLocks/>
            </p:cNvSpPr>
            <p:nvPr/>
          </p:nvSpPr>
          <p:spPr bwMode="auto">
            <a:xfrm>
              <a:off x="6916718" y="4700745"/>
              <a:ext cx="296176" cy="273958"/>
            </a:xfrm>
            <a:custGeom>
              <a:avLst/>
              <a:gdLst>
                <a:gd name="T0" fmla="*/ 18 w 32"/>
                <a:gd name="T1" fmla="*/ 27 h 29"/>
                <a:gd name="T2" fmla="*/ 10 w 32"/>
                <a:gd name="T3" fmla="*/ 19 h 29"/>
                <a:gd name="T4" fmla="*/ 1 w 32"/>
                <a:gd name="T5" fmla="*/ 15 h 29"/>
                <a:gd name="T6" fmla="*/ 0 w 32"/>
                <a:gd name="T7" fmla="*/ 13 h 29"/>
                <a:gd name="T8" fmla="*/ 4 w 32"/>
                <a:gd name="T9" fmla="*/ 12 h 29"/>
                <a:gd name="T10" fmla="*/ 11 w 32"/>
                <a:gd name="T11" fmla="*/ 14 h 29"/>
                <a:gd name="T12" fmla="*/ 11 w 32"/>
                <a:gd name="T13" fmla="*/ 12 h 29"/>
                <a:gd name="T14" fmla="*/ 13 w 32"/>
                <a:gd name="T15" fmla="*/ 11 h 29"/>
                <a:gd name="T16" fmla="*/ 7 w 32"/>
                <a:gd name="T17" fmla="*/ 8 h 29"/>
                <a:gd name="T18" fmla="*/ 7 w 32"/>
                <a:gd name="T19" fmla="*/ 6 h 29"/>
                <a:gd name="T20" fmla="*/ 10 w 32"/>
                <a:gd name="T21" fmla="*/ 7 h 29"/>
                <a:gd name="T22" fmla="*/ 11 w 32"/>
                <a:gd name="T23" fmla="*/ 5 h 29"/>
                <a:gd name="T24" fmla="*/ 8 w 32"/>
                <a:gd name="T25" fmla="*/ 4 h 29"/>
                <a:gd name="T26" fmla="*/ 10 w 32"/>
                <a:gd name="T27" fmla="*/ 3 h 29"/>
                <a:gd name="T28" fmla="*/ 14 w 32"/>
                <a:gd name="T29" fmla="*/ 4 h 29"/>
                <a:gd name="T30" fmla="*/ 13 w 32"/>
                <a:gd name="T31" fmla="*/ 3 h 29"/>
                <a:gd name="T32" fmla="*/ 19 w 32"/>
                <a:gd name="T33" fmla="*/ 5 h 29"/>
                <a:gd name="T34" fmla="*/ 18 w 32"/>
                <a:gd name="T35" fmla="*/ 3 h 29"/>
                <a:gd name="T36" fmla="*/ 19 w 32"/>
                <a:gd name="T37" fmla="*/ 3 h 29"/>
                <a:gd name="T38" fmla="*/ 17 w 32"/>
                <a:gd name="T39" fmla="*/ 2 h 29"/>
                <a:gd name="T40" fmla="*/ 25 w 32"/>
                <a:gd name="T41" fmla="*/ 1 h 29"/>
                <a:gd name="T42" fmla="*/ 23 w 32"/>
                <a:gd name="T43" fmla="*/ 3 h 29"/>
                <a:gd name="T44" fmla="*/ 28 w 32"/>
                <a:gd name="T45" fmla="*/ 4 h 29"/>
                <a:gd name="T46" fmla="*/ 27 w 32"/>
                <a:gd name="T47" fmla="*/ 7 h 29"/>
                <a:gd name="T48" fmla="*/ 26 w 32"/>
                <a:gd name="T49" fmla="*/ 8 h 29"/>
                <a:gd name="T50" fmla="*/ 23 w 32"/>
                <a:gd name="T51" fmla="*/ 10 h 29"/>
                <a:gd name="T52" fmla="*/ 21 w 32"/>
                <a:gd name="T53" fmla="*/ 13 h 29"/>
                <a:gd name="T54" fmla="*/ 24 w 32"/>
                <a:gd name="T55" fmla="*/ 11 h 29"/>
                <a:gd name="T56" fmla="*/ 26 w 32"/>
                <a:gd name="T57" fmla="*/ 13 h 29"/>
                <a:gd name="T58" fmla="*/ 29 w 32"/>
                <a:gd name="T59" fmla="*/ 13 h 29"/>
                <a:gd name="T60" fmla="*/ 28 w 32"/>
                <a:gd name="T61" fmla="*/ 10 h 29"/>
                <a:gd name="T62" fmla="*/ 30 w 32"/>
                <a:gd name="T63" fmla="*/ 11 h 29"/>
                <a:gd name="T64" fmla="*/ 30 w 32"/>
                <a:gd name="T65" fmla="*/ 14 h 29"/>
                <a:gd name="T66" fmla="*/ 31 w 32"/>
                <a:gd name="T67" fmla="*/ 17 h 29"/>
                <a:gd name="T68" fmla="*/ 28 w 32"/>
                <a:gd name="T69" fmla="*/ 23 h 29"/>
                <a:gd name="T70" fmla="*/ 22 w 32"/>
                <a:gd name="T71" fmla="*/ 23 h 29"/>
                <a:gd name="T72" fmla="*/ 21 w 32"/>
                <a:gd name="T73" fmla="*/ 23 h 29"/>
                <a:gd name="T74" fmla="*/ 23 w 32"/>
                <a:gd name="T75" fmla="*/ 26 h 29"/>
                <a:gd name="T76" fmla="*/ 18 w 32"/>
                <a:gd name="T77" fmla="*/ 27 h 29"/>
                <a:gd name="T78" fmla="*/ 18 w 32"/>
                <a:gd name="T79"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29">
                  <a:moveTo>
                    <a:pt x="18" y="27"/>
                  </a:moveTo>
                  <a:cubicBezTo>
                    <a:pt x="15" y="25"/>
                    <a:pt x="13" y="21"/>
                    <a:pt x="10" y="19"/>
                  </a:cubicBezTo>
                  <a:cubicBezTo>
                    <a:pt x="7" y="18"/>
                    <a:pt x="4" y="16"/>
                    <a:pt x="1" y="15"/>
                  </a:cubicBezTo>
                  <a:cubicBezTo>
                    <a:pt x="0" y="14"/>
                    <a:pt x="0" y="14"/>
                    <a:pt x="0" y="13"/>
                  </a:cubicBezTo>
                  <a:cubicBezTo>
                    <a:pt x="0" y="10"/>
                    <a:pt x="2" y="11"/>
                    <a:pt x="4" y="12"/>
                  </a:cubicBezTo>
                  <a:cubicBezTo>
                    <a:pt x="6" y="13"/>
                    <a:pt x="8" y="15"/>
                    <a:pt x="11" y="14"/>
                  </a:cubicBezTo>
                  <a:cubicBezTo>
                    <a:pt x="12" y="14"/>
                    <a:pt x="11" y="12"/>
                    <a:pt x="11" y="12"/>
                  </a:cubicBezTo>
                  <a:cubicBezTo>
                    <a:pt x="11" y="11"/>
                    <a:pt x="13" y="12"/>
                    <a:pt x="13" y="11"/>
                  </a:cubicBezTo>
                  <a:cubicBezTo>
                    <a:pt x="14" y="10"/>
                    <a:pt x="7" y="8"/>
                    <a:pt x="7" y="8"/>
                  </a:cubicBezTo>
                  <a:cubicBezTo>
                    <a:pt x="5" y="7"/>
                    <a:pt x="6" y="6"/>
                    <a:pt x="7" y="6"/>
                  </a:cubicBezTo>
                  <a:cubicBezTo>
                    <a:pt x="9" y="5"/>
                    <a:pt x="9" y="6"/>
                    <a:pt x="10" y="7"/>
                  </a:cubicBezTo>
                  <a:cubicBezTo>
                    <a:pt x="10" y="7"/>
                    <a:pt x="11" y="5"/>
                    <a:pt x="11" y="5"/>
                  </a:cubicBezTo>
                  <a:cubicBezTo>
                    <a:pt x="12" y="5"/>
                    <a:pt x="8" y="4"/>
                    <a:pt x="8" y="4"/>
                  </a:cubicBezTo>
                  <a:cubicBezTo>
                    <a:pt x="8" y="4"/>
                    <a:pt x="10" y="3"/>
                    <a:pt x="10" y="3"/>
                  </a:cubicBezTo>
                  <a:cubicBezTo>
                    <a:pt x="11" y="3"/>
                    <a:pt x="13" y="4"/>
                    <a:pt x="14" y="4"/>
                  </a:cubicBezTo>
                  <a:cubicBezTo>
                    <a:pt x="14" y="4"/>
                    <a:pt x="13" y="3"/>
                    <a:pt x="13" y="3"/>
                  </a:cubicBezTo>
                  <a:cubicBezTo>
                    <a:pt x="14" y="2"/>
                    <a:pt x="18" y="5"/>
                    <a:pt x="19" y="5"/>
                  </a:cubicBezTo>
                  <a:cubicBezTo>
                    <a:pt x="20" y="4"/>
                    <a:pt x="18" y="4"/>
                    <a:pt x="18" y="3"/>
                  </a:cubicBezTo>
                  <a:cubicBezTo>
                    <a:pt x="18" y="3"/>
                    <a:pt x="19" y="3"/>
                    <a:pt x="19" y="3"/>
                  </a:cubicBezTo>
                  <a:cubicBezTo>
                    <a:pt x="19" y="3"/>
                    <a:pt x="17" y="3"/>
                    <a:pt x="17" y="2"/>
                  </a:cubicBezTo>
                  <a:cubicBezTo>
                    <a:pt x="17" y="2"/>
                    <a:pt x="24" y="0"/>
                    <a:pt x="25" y="1"/>
                  </a:cubicBezTo>
                  <a:cubicBezTo>
                    <a:pt x="26" y="1"/>
                    <a:pt x="23" y="2"/>
                    <a:pt x="23" y="3"/>
                  </a:cubicBezTo>
                  <a:cubicBezTo>
                    <a:pt x="24" y="4"/>
                    <a:pt x="27" y="3"/>
                    <a:pt x="28" y="4"/>
                  </a:cubicBezTo>
                  <a:cubicBezTo>
                    <a:pt x="28" y="5"/>
                    <a:pt x="24" y="7"/>
                    <a:pt x="27" y="7"/>
                  </a:cubicBezTo>
                  <a:cubicBezTo>
                    <a:pt x="28" y="7"/>
                    <a:pt x="27" y="8"/>
                    <a:pt x="26" y="8"/>
                  </a:cubicBezTo>
                  <a:cubicBezTo>
                    <a:pt x="25" y="8"/>
                    <a:pt x="24" y="8"/>
                    <a:pt x="23" y="10"/>
                  </a:cubicBezTo>
                  <a:cubicBezTo>
                    <a:pt x="23" y="10"/>
                    <a:pt x="21" y="13"/>
                    <a:pt x="21" y="13"/>
                  </a:cubicBezTo>
                  <a:cubicBezTo>
                    <a:pt x="22" y="13"/>
                    <a:pt x="23" y="11"/>
                    <a:pt x="24" y="11"/>
                  </a:cubicBezTo>
                  <a:cubicBezTo>
                    <a:pt x="25" y="11"/>
                    <a:pt x="25" y="12"/>
                    <a:pt x="26" y="13"/>
                  </a:cubicBezTo>
                  <a:cubicBezTo>
                    <a:pt x="27" y="13"/>
                    <a:pt x="30" y="17"/>
                    <a:pt x="29" y="13"/>
                  </a:cubicBezTo>
                  <a:cubicBezTo>
                    <a:pt x="29" y="12"/>
                    <a:pt x="27" y="11"/>
                    <a:pt x="28" y="10"/>
                  </a:cubicBezTo>
                  <a:cubicBezTo>
                    <a:pt x="29" y="10"/>
                    <a:pt x="30" y="10"/>
                    <a:pt x="30" y="11"/>
                  </a:cubicBezTo>
                  <a:cubicBezTo>
                    <a:pt x="30" y="12"/>
                    <a:pt x="29" y="13"/>
                    <a:pt x="30" y="14"/>
                  </a:cubicBezTo>
                  <a:cubicBezTo>
                    <a:pt x="31" y="15"/>
                    <a:pt x="32" y="16"/>
                    <a:pt x="31" y="17"/>
                  </a:cubicBezTo>
                  <a:cubicBezTo>
                    <a:pt x="29" y="19"/>
                    <a:pt x="32" y="22"/>
                    <a:pt x="28" y="23"/>
                  </a:cubicBezTo>
                  <a:cubicBezTo>
                    <a:pt x="28" y="23"/>
                    <a:pt x="21" y="25"/>
                    <a:pt x="22" y="23"/>
                  </a:cubicBezTo>
                  <a:cubicBezTo>
                    <a:pt x="22" y="22"/>
                    <a:pt x="21" y="22"/>
                    <a:pt x="21" y="23"/>
                  </a:cubicBezTo>
                  <a:cubicBezTo>
                    <a:pt x="22" y="24"/>
                    <a:pt x="22" y="25"/>
                    <a:pt x="23" y="26"/>
                  </a:cubicBezTo>
                  <a:cubicBezTo>
                    <a:pt x="23" y="28"/>
                    <a:pt x="19" y="27"/>
                    <a:pt x="18" y="27"/>
                  </a:cubicBezTo>
                  <a:cubicBezTo>
                    <a:pt x="17" y="26"/>
                    <a:pt x="22" y="29"/>
                    <a:pt x="18" y="27"/>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81" name="Freeform 575"/>
            <p:cNvSpPr>
              <a:spLocks/>
            </p:cNvSpPr>
            <p:nvPr/>
          </p:nvSpPr>
          <p:spPr bwMode="auto">
            <a:xfrm>
              <a:off x="7232002" y="4700745"/>
              <a:ext cx="261144" cy="207060"/>
            </a:xfrm>
            <a:custGeom>
              <a:avLst/>
              <a:gdLst>
                <a:gd name="T0" fmla="*/ 7 w 28"/>
                <a:gd name="T1" fmla="*/ 22 h 22"/>
                <a:gd name="T2" fmla="*/ 3 w 28"/>
                <a:gd name="T3" fmla="*/ 19 h 22"/>
                <a:gd name="T4" fmla="*/ 1 w 28"/>
                <a:gd name="T5" fmla="*/ 11 h 22"/>
                <a:gd name="T6" fmla="*/ 1 w 28"/>
                <a:gd name="T7" fmla="*/ 4 h 22"/>
                <a:gd name="T8" fmla="*/ 6 w 28"/>
                <a:gd name="T9" fmla="*/ 4 h 22"/>
                <a:gd name="T10" fmla="*/ 5 w 28"/>
                <a:gd name="T11" fmla="*/ 1 h 22"/>
                <a:gd name="T12" fmla="*/ 16 w 28"/>
                <a:gd name="T13" fmla="*/ 2 h 22"/>
                <a:gd name="T14" fmla="*/ 25 w 28"/>
                <a:gd name="T15" fmla="*/ 3 h 22"/>
                <a:gd name="T16" fmla="*/ 23 w 28"/>
                <a:gd name="T17" fmla="*/ 8 h 22"/>
                <a:gd name="T18" fmla="*/ 19 w 28"/>
                <a:gd name="T19" fmla="*/ 13 h 22"/>
                <a:gd name="T20" fmla="*/ 12 w 28"/>
                <a:gd name="T21" fmla="*/ 13 h 22"/>
                <a:gd name="T22" fmla="*/ 10 w 28"/>
                <a:gd name="T23" fmla="*/ 14 h 22"/>
                <a:gd name="T24" fmla="*/ 11 w 28"/>
                <a:gd name="T25" fmla="*/ 17 h 22"/>
                <a:gd name="T26" fmla="*/ 7 w 28"/>
                <a:gd name="T27" fmla="*/ 22 h 22"/>
                <a:gd name="T28" fmla="*/ 7 w 28"/>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2">
                  <a:moveTo>
                    <a:pt x="7" y="22"/>
                  </a:moveTo>
                  <a:cubicBezTo>
                    <a:pt x="5" y="21"/>
                    <a:pt x="3" y="21"/>
                    <a:pt x="3" y="19"/>
                  </a:cubicBezTo>
                  <a:cubicBezTo>
                    <a:pt x="3" y="16"/>
                    <a:pt x="0" y="14"/>
                    <a:pt x="1" y="11"/>
                  </a:cubicBezTo>
                  <a:cubicBezTo>
                    <a:pt x="1" y="9"/>
                    <a:pt x="0" y="6"/>
                    <a:pt x="1" y="4"/>
                  </a:cubicBezTo>
                  <a:cubicBezTo>
                    <a:pt x="2" y="4"/>
                    <a:pt x="6" y="5"/>
                    <a:pt x="6" y="4"/>
                  </a:cubicBezTo>
                  <a:cubicBezTo>
                    <a:pt x="6" y="3"/>
                    <a:pt x="0" y="3"/>
                    <a:pt x="5" y="1"/>
                  </a:cubicBezTo>
                  <a:cubicBezTo>
                    <a:pt x="9" y="0"/>
                    <a:pt x="12" y="1"/>
                    <a:pt x="16" y="2"/>
                  </a:cubicBezTo>
                  <a:cubicBezTo>
                    <a:pt x="19" y="2"/>
                    <a:pt x="22" y="2"/>
                    <a:pt x="25" y="3"/>
                  </a:cubicBezTo>
                  <a:cubicBezTo>
                    <a:pt x="28" y="4"/>
                    <a:pt x="25" y="6"/>
                    <a:pt x="23" y="8"/>
                  </a:cubicBezTo>
                  <a:cubicBezTo>
                    <a:pt x="22" y="10"/>
                    <a:pt x="21" y="12"/>
                    <a:pt x="19" y="13"/>
                  </a:cubicBezTo>
                  <a:cubicBezTo>
                    <a:pt x="18" y="15"/>
                    <a:pt x="14" y="13"/>
                    <a:pt x="12" y="13"/>
                  </a:cubicBezTo>
                  <a:cubicBezTo>
                    <a:pt x="12" y="13"/>
                    <a:pt x="9" y="13"/>
                    <a:pt x="10" y="14"/>
                  </a:cubicBezTo>
                  <a:cubicBezTo>
                    <a:pt x="10" y="15"/>
                    <a:pt x="12" y="15"/>
                    <a:pt x="11" y="17"/>
                  </a:cubicBezTo>
                  <a:cubicBezTo>
                    <a:pt x="10" y="17"/>
                    <a:pt x="8" y="22"/>
                    <a:pt x="7" y="22"/>
                  </a:cubicBezTo>
                  <a:cubicBezTo>
                    <a:pt x="5" y="21"/>
                    <a:pt x="8" y="22"/>
                    <a:pt x="7" y="2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82" name="Freeform 576"/>
            <p:cNvSpPr>
              <a:spLocks/>
            </p:cNvSpPr>
            <p:nvPr/>
          </p:nvSpPr>
          <p:spPr bwMode="auto">
            <a:xfrm>
              <a:off x="5833919" y="4675260"/>
              <a:ext cx="503184" cy="308999"/>
            </a:xfrm>
            <a:custGeom>
              <a:avLst/>
              <a:gdLst>
                <a:gd name="T0" fmla="*/ 52 w 54"/>
                <a:gd name="T1" fmla="*/ 10 h 33"/>
                <a:gd name="T2" fmla="*/ 45 w 54"/>
                <a:gd name="T3" fmla="*/ 4 h 33"/>
                <a:gd name="T4" fmla="*/ 41 w 54"/>
                <a:gd name="T5" fmla="*/ 3 h 33"/>
                <a:gd name="T6" fmla="*/ 35 w 54"/>
                <a:gd name="T7" fmla="*/ 4 h 33"/>
                <a:gd name="T8" fmla="*/ 32 w 54"/>
                <a:gd name="T9" fmla="*/ 3 h 33"/>
                <a:gd name="T10" fmla="*/ 27 w 54"/>
                <a:gd name="T11" fmla="*/ 1 h 33"/>
                <a:gd name="T12" fmla="*/ 20 w 54"/>
                <a:gd name="T13" fmla="*/ 0 h 33"/>
                <a:gd name="T14" fmla="*/ 11 w 54"/>
                <a:gd name="T15" fmla="*/ 1 h 33"/>
                <a:gd name="T16" fmla="*/ 8 w 54"/>
                <a:gd name="T17" fmla="*/ 3 h 33"/>
                <a:gd name="T18" fmla="*/ 7 w 54"/>
                <a:gd name="T19" fmla="*/ 11 h 33"/>
                <a:gd name="T20" fmla="*/ 7 w 54"/>
                <a:gd name="T21" fmla="*/ 15 h 33"/>
                <a:gd name="T22" fmla="*/ 4 w 54"/>
                <a:gd name="T23" fmla="*/ 18 h 33"/>
                <a:gd name="T24" fmla="*/ 0 w 54"/>
                <a:gd name="T25" fmla="*/ 24 h 33"/>
                <a:gd name="T26" fmla="*/ 7 w 54"/>
                <a:gd name="T27" fmla="*/ 26 h 33"/>
                <a:gd name="T28" fmla="*/ 15 w 54"/>
                <a:gd name="T29" fmla="*/ 32 h 33"/>
                <a:gd name="T30" fmla="*/ 19 w 54"/>
                <a:gd name="T31" fmla="*/ 30 h 33"/>
                <a:gd name="T32" fmla="*/ 25 w 54"/>
                <a:gd name="T33" fmla="*/ 29 h 33"/>
                <a:gd name="T34" fmla="*/ 28 w 54"/>
                <a:gd name="T35" fmla="*/ 26 h 33"/>
                <a:gd name="T36" fmla="*/ 31 w 54"/>
                <a:gd name="T37" fmla="*/ 21 h 33"/>
                <a:gd name="T38" fmla="*/ 37 w 54"/>
                <a:gd name="T39" fmla="*/ 17 h 33"/>
                <a:gd name="T40" fmla="*/ 46 w 54"/>
                <a:gd name="T41" fmla="*/ 13 h 33"/>
                <a:gd name="T42" fmla="*/ 52 w 54"/>
                <a:gd name="T43" fmla="*/ 10 h 33"/>
                <a:gd name="T44" fmla="*/ 52 w 54"/>
                <a:gd name="T45"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33">
                  <a:moveTo>
                    <a:pt x="52" y="10"/>
                  </a:moveTo>
                  <a:cubicBezTo>
                    <a:pt x="50" y="8"/>
                    <a:pt x="48" y="6"/>
                    <a:pt x="45" y="4"/>
                  </a:cubicBezTo>
                  <a:cubicBezTo>
                    <a:pt x="44" y="4"/>
                    <a:pt x="42" y="3"/>
                    <a:pt x="41" y="3"/>
                  </a:cubicBezTo>
                  <a:cubicBezTo>
                    <a:pt x="38" y="2"/>
                    <a:pt x="37" y="3"/>
                    <a:pt x="35" y="4"/>
                  </a:cubicBezTo>
                  <a:cubicBezTo>
                    <a:pt x="34" y="4"/>
                    <a:pt x="33" y="3"/>
                    <a:pt x="32" y="3"/>
                  </a:cubicBezTo>
                  <a:cubicBezTo>
                    <a:pt x="31" y="2"/>
                    <a:pt x="29" y="2"/>
                    <a:pt x="27" y="1"/>
                  </a:cubicBezTo>
                  <a:cubicBezTo>
                    <a:pt x="25" y="1"/>
                    <a:pt x="22" y="0"/>
                    <a:pt x="20" y="0"/>
                  </a:cubicBezTo>
                  <a:cubicBezTo>
                    <a:pt x="17" y="0"/>
                    <a:pt x="14" y="1"/>
                    <a:pt x="11" y="1"/>
                  </a:cubicBezTo>
                  <a:cubicBezTo>
                    <a:pt x="9" y="2"/>
                    <a:pt x="6" y="1"/>
                    <a:pt x="8" y="3"/>
                  </a:cubicBezTo>
                  <a:cubicBezTo>
                    <a:pt x="10" y="7"/>
                    <a:pt x="10" y="8"/>
                    <a:pt x="7" y="11"/>
                  </a:cubicBezTo>
                  <a:cubicBezTo>
                    <a:pt x="5" y="13"/>
                    <a:pt x="7" y="14"/>
                    <a:pt x="7" y="15"/>
                  </a:cubicBezTo>
                  <a:cubicBezTo>
                    <a:pt x="6" y="16"/>
                    <a:pt x="4" y="16"/>
                    <a:pt x="4" y="18"/>
                  </a:cubicBezTo>
                  <a:cubicBezTo>
                    <a:pt x="3" y="20"/>
                    <a:pt x="1" y="22"/>
                    <a:pt x="0" y="24"/>
                  </a:cubicBezTo>
                  <a:cubicBezTo>
                    <a:pt x="0" y="25"/>
                    <a:pt x="6" y="26"/>
                    <a:pt x="7" y="26"/>
                  </a:cubicBezTo>
                  <a:cubicBezTo>
                    <a:pt x="10" y="28"/>
                    <a:pt x="12" y="32"/>
                    <a:pt x="15" y="32"/>
                  </a:cubicBezTo>
                  <a:cubicBezTo>
                    <a:pt x="16" y="33"/>
                    <a:pt x="18" y="31"/>
                    <a:pt x="19" y="30"/>
                  </a:cubicBezTo>
                  <a:cubicBezTo>
                    <a:pt x="21" y="29"/>
                    <a:pt x="23" y="30"/>
                    <a:pt x="25" y="29"/>
                  </a:cubicBezTo>
                  <a:cubicBezTo>
                    <a:pt x="27" y="29"/>
                    <a:pt x="27" y="28"/>
                    <a:pt x="28" y="26"/>
                  </a:cubicBezTo>
                  <a:cubicBezTo>
                    <a:pt x="28" y="24"/>
                    <a:pt x="28" y="23"/>
                    <a:pt x="31" y="21"/>
                  </a:cubicBezTo>
                  <a:cubicBezTo>
                    <a:pt x="33" y="20"/>
                    <a:pt x="34" y="18"/>
                    <a:pt x="37" y="17"/>
                  </a:cubicBezTo>
                  <a:cubicBezTo>
                    <a:pt x="40" y="15"/>
                    <a:pt x="43" y="14"/>
                    <a:pt x="46" y="13"/>
                  </a:cubicBezTo>
                  <a:cubicBezTo>
                    <a:pt x="46" y="13"/>
                    <a:pt x="53" y="10"/>
                    <a:pt x="52" y="10"/>
                  </a:cubicBezTo>
                  <a:cubicBezTo>
                    <a:pt x="51" y="9"/>
                    <a:pt x="54" y="11"/>
                    <a:pt x="52" y="1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83" name="Freeform 577"/>
            <p:cNvSpPr>
              <a:spLocks/>
            </p:cNvSpPr>
            <p:nvPr/>
          </p:nvSpPr>
          <p:spPr bwMode="auto">
            <a:xfrm>
              <a:off x="6811622" y="4589251"/>
              <a:ext cx="66879" cy="38227"/>
            </a:xfrm>
            <a:custGeom>
              <a:avLst/>
              <a:gdLst>
                <a:gd name="T0" fmla="*/ 4 w 7"/>
                <a:gd name="T1" fmla="*/ 4 h 4"/>
                <a:gd name="T2" fmla="*/ 1 w 7"/>
                <a:gd name="T3" fmla="*/ 3 h 4"/>
                <a:gd name="T4" fmla="*/ 3 w 7"/>
                <a:gd name="T5" fmla="*/ 0 h 4"/>
                <a:gd name="T6" fmla="*/ 4 w 7"/>
                <a:gd name="T7" fmla="*/ 4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3" y="4"/>
                    <a:pt x="1" y="4"/>
                    <a:pt x="1" y="3"/>
                  </a:cubicBezTo>
                  <a:cubicBezTo>
                    <a:pt x="0" y="2"/>
                    <a:pt x="3" y="0"/>
                    <a:pt x="3" y="0"/>
                  </a:cubicBezTo>
                  <a:cubicBezTo>
                    <a:pt x="6" y="0"/>
                    <a:pt x="7" y="4"/>
                    <a:pt x="4" y="4"/>
                  </a:cubicBezTo>
                  <a:cubicBezTo>
                    <a:pt x="1" y="3"/>
                    <a:pt x="6" y="4"/>
                    <a:pt x="4"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84" name="Freeform 578"/>
            <p:cNvSpPr>
              <a:spLocks/>
            </p:cNvSpPr>
            <p:nvPr/>
          </p:nvSpPr>
          <p:spPr bwMode="auto">
            <a:xfrm>
              <a:off x="6235190" y="4420418"/>
              <a:ext cx="560506" cy="264401"/>
            </a:xfrm>
            <a:custGeom>
              <a:avLst/>
              <a:gdLst>
                <a:gd name="T0" fmla="*/ 50 w 60"/>
                <a:gd name="T1" fmla="*/ 22 h 28"/>
                <a:gd name="T2" fmla="*/ 48 w 60"/>
                <a:gd name="T3" fmla="*/ 21 h 28"/>
                <a:gd name="T4" fmla="*/ 46 w 60"/>
                <a:gd name="T5" fmla="*/ 23 h 28"/>
                <a:gd name="T6" fmla="*/ 43 w 60"/>
                <a:gd name="T7" fmla="*/ 22 h 28"/>
                <a:gd name="T8" fmla="*/ 40 w 60"/>
                <a:gd name="T9" fmla="*/ 23 h 28"/>
                <a:gd name="T10" fmla="*/ 24 w 60"/>
                <a:gd name="T11" fmla="*/ 27 h 28"/>
                <a:gd name="T12" fmla="*/ 19 w 60"/>
                <a:gd name="T13" fmla="*/ 28 h 28"/>
                <a:gd name="T14" fmla="*/ 17 w 60"/>
                <a:gd name="T15" fmla="*/ 24 h 28"/>
                <a:gd name="T16" fmla="*/ 24 w 60"/>
                <a:gd name="T17" fmla="*/ 22 h 28"/>
                <a:gd name="T18" fmla="*/ 29 w 60"/>
                <a:gd name="T19" fmla="*/ 22 h 28"/>
                <a:gd name="T20" fmla="*/ 31 w 60"/>
                <a:gd name="T21" fmla="*/ 20 h 28"/>
                <a:gd name="T22" fmla="*/ 24 w 60"/>
                <a:gd name="T23" fmla="*/ 20 h 28"/>
                <a:gd name="T24" fmla="*/ 19 w 60"/>
                <a:gd name="T25" fmla="*/ 21 h 28"/>
                <a:gd name="T26" fmla="*/ 19 w 60"/>
                <a:gd name="T27" fmla="*/ 19 h 28"/>
                <a:gd name="T28" fmla="*/ 12 w 60"/>
                <a:gd name="T29" fmla="*/ 21 h 28"/>
                <a:gd name="T30" fmla="*/ 11 w 60"/>
                <a:gd name="T31" fmla="*/ 22 h 28"/>
                <a:gd name="T32" fmla="*/ 9 w 60"/>
                <a:gd name="T33" fmla="*/ 23 h 28"/>
                <a:gd name="T34" fmla="*/ 5 w 60"/>
                <a:gd name="T35" fmla="*/ 21 h 28"/>
                <a:gd name="T36" fmla="*/ 0 w 60"/>
                <a:gd name="T37" fmla="*/ 20 h 28"/>
                <a:gd name="T38" fmla="*/ 4 w 60"/>
                <a:gd name="T39" fmla="*/ 18 h 28"/>
                <a:gd name="T40" fmla="*/ 9 w 60"/>
                <a:gd name="T41" fmla="*/ 17 h 28"/>
                <a:gd name="T42" fmla="*/ 11 w 60"/>
                <a:gd name="T43" fmla="*/ 16 h 28"/>
                <a:gd name="T44" fmla="*/ 5 w 60"/>
                <a:gd name="T45" fmla="*/ 16 h 28"/>
                <a:gd name="T46" fmla="*/ 4 w 60"/>
                <a:gd name="T47" fmla="*/ 14 h 28"/>
                <a:gd name="T48" fmla="*/ 12 w 60"/>
                <a:gd name="T49" fmla="*/ 13 h 28"/>
                <a:gd name="T50" fmla="*/ 4 w 60"/>
                <a:gd name="T51" fmla="*/ 12 h 28"/>
                <a:gd name="T52" fmla="*/ 13 w 60"/>
                <a:gd name="T53" fmla="*/ 10 h 28"/>
                <a:gd name="T54" fmla="*/ 9 w 60"/>
                <a:gd name="T55" fmla="*/ 8 h 28"/>
                <a:gd name="T56" fmla="*/ 14 w 60"/>
                <a:gd name="T57" fmla="*/ 6 h 28"/>
                <a:gd name="T58" fmla="*/ 17 w 60"/>
                <a:gd name="T59" fmla="*/ 10 h 28"/>
                <a:gd name="T60" fmla="*/ 25 w 60"/>
                <a:gd name="T61" fmla="*/ 11 h 28"/>
                <a:gd name="T62" fmla="*/ 29 w 60"/>
                <a:gd name="T63" fmla="*/ 14 h 28"/>
                <a:gd name="T64" fmla="*/ 32 w 60"/>
                <a:gd name="T65" fmla="*/ 17 h 28"/>
                <a:gd name="T66" fmla="*/ 39 w 60"/>
                <a:gd name="T67" fmla="*/ 16 h 28"/>
                <a:gd name="T68" fmla="*/ 37 w 60"/>
                <a:gd name="T69" fmla="*/ 13 h 28"/>
                <a:gd name="T70" fmla="*/ 38 w 60"/>
                <a:gd name="T71" fmla="*/ 9 h 28"/>
                <a:gd name="T72" fmla="*/ 36 w 60"/>
                <a:gd name="T73" fmla="*/ 8 h 28"/>
                <a:gd name="T74" fmla="*/ 38 w 60"/>
                <a:gd name="T75" fmla="*/ 5 h 28"/>
                <a:gd name="T76" fmla="*/ 43 w 60"/>
                <a:gd name="T77" fmla="*/ 3 h 28"/>
                <a:gd name="T78" fmla="*/ 44 w 60"/>
                <a:gd name="T79" fmla="*/ 7 h 28"/>
                <a:gd name="T80" fmla="*/ 45 w 60"/>
                <a:gd name="T81" fmla="*/ 9 h 28"/>
                <a:gd name="T82" fmla="*/ 44 w 60"/>
                <a:gd name="T83" fmla="*/ 10 h 28"/>
                <a:gd name="T84" fmla="*/ 47 w 60"/>
                <a:gd name="T85" fmla="*/ 11 h 28"/>
                <a:gd name="T86" fmla="*/ 51 w 60"/>
                <a:gd name="T87" fmla="*/ 14 h 28"/>
                <a:gd name="T88" fmla="*/ 53 w 60"/>
                <a:gd name="T89" fmla="*/ 13 h 28"/>
                <a:gd name="T90" fmla="*/ 57 w 60"/>
                <a:gd name="T91" fmla="*/ 12 h 28"/>
                <a:gd name="T92" fmla="*/ 59 w 60"/>
                <a:gd name="T93" fmla="*/ 15 h 28"/>
                <a:gd name="T94" fmla="*/ 58 w 60"/>
                <a:gd name="T95" fmla="*/ 20 h 28"/>
                <a:gd name="T96" fmla="*/ 50 w 60"/>
                <a:gd name="T97" fmla="*/ 22 h 28"/>
                <a:gd name="T98" fmla="*/ 50 w 60"/>
                <a:gd name="T99"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28">
                  <a:moveTo>
                    <a:pt x="50" y="22"/>
                  </a:moveTo>
                  <a:cubicBezTo>
                    <a:pt x="49" y="22"/>
                    <a:pt x="49" y="21"/>
                    <a:pt x="48" y="21"/>
                  </a:cubicBezTo>
                  <a:cubicBezTo>
                    <a:pt x="48" y="21"/>
                    <a:pt x="46" y="22"/>
                    <a:pt x="46" y="23"/>
                  </a:cubicBezTo>
                  <a:cubicBezTo>
                    <a:pt x="45" y="23"/>
                    <a:pt x="44" y="23"/>
                    <a:pt x="43" y="22"/>
                  </a:cubicBezTo>
                  <a:cubicBezTo>
                    <a:pt x="42" y="22"/>
                    <a:pt x="41" y="22"/>
                    <a:pt x="40" y="23"/>
                  </a:cubicBezTo>
                  <a:cubicBezTo>
                    <a:pt x="35" y="25"/>
                    <a:pt x="30" y="26"/>
                    <a:pt x="24" y="27"/>
                  </a:cubicBezTo>
                  <a:cubicBezTo>
                    <a:pt x="23" y="27"/>
                    <a:pt x="20" y="28"/>
                    <a:pt x="19" y="28"/>
                  </a:cubicBezTo>
                  <a:cubicBezTo>
                    <a:pt x="17" y="27"/>
                    <a:pt x="13" y="26"/>
                    <a:pt x="17" y="24"/>
                  </a:cubicBezTo>
                  <a:cubicBezTo>
                    <a:pt x="19" y="24"/>
                    <a:pt x="22" y="22"/>
                    <a:pt x="24" y="22"/>
                  </a:cubicBezTo>
                  <a:cubicBezTo>
                    <a:pt x="26" y="22"/>
                    <a:pt x="28" y="22"/>
                    <a:pt x="29" y="22"/>
                  </a:cubicBezTo>
                  <a:cubicBezTo>
                    <a:pt x="29" y="22"/>
                    <a:pt x="32" y="20"/>
                    <a:pt x="31" y="20"/>
                  </a:cubicBezTo>
                  <a:cubicBezTo>
                    <a:pt x="30" y="19"/>
                    <a:pt x="25" y="20"/>
                    <a:pt x="24" y="20"/>
                  </a:cubicBezTo>
                  <a:cubicBezTo>
                    <a:pt x="22" y="21"/>
                    <a:pt x="21" y="21"/>
                    <a:pt x="19" y="21"/>
                  </a:cubicBezTo>
                  <a:cubicBezTo>
                    <a:pt x="17" y="21"/>
                    <a:pt x="19" y="20"/>
                    <a:pt x="19" y="19"/>
                  </a:cubicBezTo>
                  <a:cubicBezTo>
                    <a:pt x="19" y="16"/>
                    <a:pt x="13" y="21"/>
                    <a:pt x="12" y="21"/>
                  </a:cubicBezTo>
                  <a:cubicBezTo>
                    <a:pt x="12" y="21"/>
                    <a:pt x="11" y="22"/>
                    <a:pt x="11" y="22"/>
                  </a:cubicBezTo>
                  <a:cubicBezTo>
                    <a:pt x="9" y="20"/>
                    <a:pt x="9" y="22"/>
                    <a:pt x="9" y="23"/>
                  </a:cubicBezTo>
                  <a:cubicBezTo>
                    <a:pt x="9" y="23"/>
                    <a:pt x="6" y="21"/>
                    <a:pt x="5" y="21"/>
                  </a:cubicBezTo>
                  <a:cubicBezTo>
                    <a:pt x="4" y="21"/>
                    <a:pt x="0" y="22"/>
                    <a:pt x="0" y="20"/>
                  </a:cubicBezTo>
                  <a:cubicBezTo>
                    <a:pt x="0" y="18"/>
                    <a:pt x="2" y="19"/>
                    <a:pt x="4" y="18"/>
                  </a:cubicBezTo>
                  <a:cubicBezTo>
                    <a:pt x="6" y="18"/>
                    <a:pt x="8" y="18"/>
                    <a:pt x="9" y="17"/>
                  </a:cubicBezTo>
                  <a:cubicBezTo>
                    <a:pt x="9" y="17"/>
                    <a:pt x="12" y="16"/>
                    <a:pt x="11" y="16"/>
                  </a:cubicBezTo>
                  <a:cubicBezTo>
                    <a:pt x="9" y="15"/>
                    <a:pt x="6" y="16"/>
                    <a:pt x="5" y="16"/>
                  </a:cubicBezTo>
                  <a:cubicBezTo>
                    <a:pt x="2" y="16"/>
                    <a:pt x="0" y="14"/>
                    <a:pt x="4" y="14"/>
                  </a:cubicBezTo>
                  <a:cubicBezTo>
                    <a:pt x="6" y="14"/>
                    <a:pt x="10" y="13"/>
                    <a:pt x="12" y="13"/>
                  </a:cubicBezTo>
                  <a:cubicBezTo>
                    <a:pt x="11" y="13"/>
                    <a:pt x="4" y="14"/>
                    <a:pt x="4" y="12"/>
                  </a:cubicBezTo>
                  <a:cubicBezTo>
                    <a:pt x="3" y="10"/>
                    <a:pt x="12" y="11"/>
                    <a:pt x="13" y="10"/>
                  </a:cubicBezTo>
                  <a:cubicBezTo>
                    <a:pt x="13" y="10"/>
                    <a:pt x="9" y="9"/>
                    <a:pt x="9" y="8"/>
                  </a:cubicBezTo>
                  <a:cubicBezTo>
                    <a:pt x="8" y="7"/>
                    <a:pt x="14" y="6"/>
                    <a:pt x="14" y="6"/>
                  </a:cubicBezTo>
                  <a:cubicBezTo>
                    <a:pt x="17" y="6"/>
                    <a:pt x="15" y="10"/>
                    <a:pt x="17" y="10"/>
                  </a:cubicBezTo>
                  <a:cubicBezTo>
                    <a:pt x="20" y="10"/>
                    <a:pt x="22" y="10"/>
                    <a:pt x="25" y="11"/>
                  </a:cubicBezTo>
                  <a:cubicBezTo>
                    <a:pt x="26" y="12"/>
                    <a:pt x="28" y="13"/>
                    <a:pt x="29" y="14"/>
                  </a:cubicBezTo>
                  <a:cubicBezTo>
                    <a:pt x="31" y="16"/>
                    <a:pt x="30" y="17"/>
                    <a:pt x="32" y="17"/>
                  </a:cubicBezTo>
                  <a:cubicBezTo>
                    <a:pt x="35" y="17"/>
                    <a:pt x="37" y="17"/>
                    <a:pt x="39" y="16"/>
                  </a:cubicBezTo>
                  <a:cubicBezTo>
                    <a:pt x="43" y="15"/>
                    <a:pt x="37" y="14"/>
                    <a:pt x="37" y="13"/>
                  </a:cubicBezTo>
                  <a:cubicBezTo>
                    <a:pt x="37" y="13"/>
                    <a:pt x="45" y="12"/>
                    <a:pt x="38" y="9"/>
                  </a:cubicBezTo>
                  <a:cubicBezTo>
                    <a:pt x="37" y="9"/>
                    <a:pt x="35" y="9"/>
                    <a:pt x="36" y="8"/>
                  </a:cubicBezTo>
                  <a:cubicBezTo>
                    <a:pt x="37" y="7"/>
                    <a:pt x="38" y="6"/>
                    <a:pt x="38" y="5"/>
                  </a:cubicBezTo>
                  <a:cubicBezTo>
                    <a:pt x="39" y="4"/>
                    <a:pt x="43" y="0"/>
                    <a:pt x="43" y="3"/>
                  </a:cubicBezTo>
                  <a:cubicBezTo>
                    <a:pt x="43" y="4"/>
                    <a:pt x="44" y="5"/>
                    <a:pt x="44" y="7"/>
                  </a:cubicBezTo>
                  <a:cubicBezTo>
                    <a:pt x="45" y="7"/>
                    <a:pt x="45" y="8"/>
                    <a:pt x="45" y="9"/>
                  </a:cubicBezTo>
                  <a:cubicBezTo>
                    <a:pt x="46" y="10"/>
                    <a:pt x="44" y="9"/>
                    <a:pt x="44" y="10"/>
                  </a:cubicBezTo>
                  <a:cubicBezTo>
                    <a:pt x="44" y="12"/>
                    <a:pt x="47" y="10"/>
                    <a:pt x="47" y="11"/>
                  </a:cubicBezTo>
                  <a:cubicBezTo>
                    <a:pt x="47" y="13"/>
                    <a:pt x="50" y="14"/>
                    <a:pt x="51" y="14"/>
                  </a:cubicBezTo>
                  <a:cubicBezTo>
                    <a:pt x="53" y="14"/>
                    <a:pt x="53" y="15"/>
                    <a:pt x="53" y="13"/>
                  </a:cubicBezTo>
                  <a:cubicBezTo>
                    <a:pt x="53" y="11"/>
                    <a:pt x="55" y="11"/>
                    <a:pt x="57" y="12"/>
                  </a:cubicBezTo>
                  <a:cubicBezTo>
                    <a:pt x="58" y="12"/>
                    <a:pt x="60" y="14"/>
                    <a:pt x="59" y="15"/>
                  </a:cubicBezTo>
                  <a:cubicBezTo>
                    <a:pt x="59" y="16"/>
                    <a:pt x="58" y="19"/>
                    <a:pt x="58" y="20"/>
                  </a:cubicBezTo>
                  <a:cubicBezTo>
                    <a:pt x="57" y="21"/>
                    <a:pt x="51" y="22"/>
                    <a:pt x="50" y="22"/>
                  </a:cubicBezTo>
                  <a:cubicBezTo>
                    <a:pt x="48" y="21"/>
                    <a:pt x="51" y="22"/>
                    <a:pt x="50" y="2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85" name="Freeform 579"/>
            <p:cNvSpPr>
              <a:spLocks/>
            </p:cNvSpPr>
            <p:nvPr/>
          </p:nvSpPr>
          <p:spPr bwMode="auto">
            <a:xfrm>
              <a:off x="6139648" y="4525541"/>
              <a:ext cx="95540" cy="63712"/>
            </a:xfrm>
            <a:custGeom>
              <a:avLst/>
              <a:gdLst>
                <a:gd name="T0" fmla="*/ 9 w 10"/>
                <a:gd name="T1" fmla="*/ 1 h 7"/>
                <a:gd name="T2" fmla="*/ 0 w 10"/>
                <a:gd name="T3" fmla="*/ 5 h 7"/>
                <a:gd name="T4" fmla="*/ 6 w 10"/>
                <a:gd name="T5" fmla="*/ 5 h 7"/>
                <a:gd name="T6" fmla="*/ 9 w 10"/>
                <a:gd name="T7" fmla="*/ 1 h 7"/>
                <a:gd name="T8" fmla="*/ 9 w 10"/>
                <a:gd name="T9" fmla="*/ 1 h 7"/>
              </a:gdLst>
              <a:ahLst/>
              <a:cxnLst>
                <a:cxn ang="0">
                  <a:pos x="T0" y="T1"/>
                </a:cxn>
                <a:cxn ang="0">
                  <a:pos x="T2" y="T3"/>
                </a:cxn>
                <a:cxn ang="0">
                  <a:pos x="T4" y="T5"/>
                </a:cxn>
                <a:cxn ang="0">
                  <a:pos x="T6" y="T7"/>
                </a:cxn>
                <a:cxn ang="0">
                  <a:pos x="T8" y="T9"/>
                </a:cxn>
              </a:cxnLst>
              <a:rect l="0" t="0" r="r" b="b"/>
              <a:pathLst>
                <a:path w="10" h="7">
                  <a:moveTo>
                    <a:pt x="9" y="1"/>
                  </a:moveTo>
                  <a:cubicBezTo>
                    <a:pt x="8" y="1"/>
                    <a:pt x="0" y="5"/>
                    <a:pt x="0" y="5"/>
                  </a:cubicBezTo>
                  <a:cubicBezTo>
                    <a:pt x="2" y="6"/>
                    <a:pt x="5" y="7"/>
                    <a:pt x="6" y="5"/>
                  </a:cubicBezTo>
                  <a:cubicBezTo>
                    <a:pt x="7" y="4"/>
                    <a:pt x="9" y="0"/>
                    <a:pt x="9" y="1"/>
                  </a:cubicBezTo>
                  <a:cubicBezTo>
                    <a:pt x="7" y="1"/>
                    <a:pt x="10" y="0"/>
                    <a:pt x="9"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86" name="Freeform 580"/>
            <p:cNvSpPr>
              <a:spLocks/>
            </p:cNvSpPr>
            <p:nvPr/>
          </p:nvSpPr>
          <p:spPr bwMode="auto">
            <a:xfrm>
              <a:off x="5974045" y="4385378"/>
              <a:ext cx="343948" cy="159280"/>
            </a:xfrm>
            <a:custGeom>
              <a:avLst/>
              <a:gdLst>
                <a:gd name="T0" fmla="*/ 30 w 37"/>
                <a:gd name="T1" fmla="*/ 12 h 17"/>
                <a:gd name="T2" fmla="*/ 27 w 37"/>
                <a:gd name="T3" fmla="*/ 13 h 17"/>
                <a:gd name="T4" fmla="*/ 26 w 37"/>
                <a:gd name="T5" fmla="*/ 10 h 17"/>
                <a:gd name="T6" fmla="*/ 23 w 37"/>
                <a:gd name="T7" fmla="*/ 8 h 17"/>
                <a:gd name="T8" fmla="*/ 22 w 37"/>
                <a:gd name="T9" fmla="*/ 10 h 17"/>
                <a:gd name="T10" fmla="*/ 21 w 37"/>
                <a:gd name="T11" fmla="*/ 9 h 17"/>
                <a:gd name="T12" fmla="*/ 20 w 37"/>
                <a:gd name="T13" fmla="*/ 13 h 17"/>
                <a:gd name="T14" fmla="*/ 17 w 37"/>
                <a:gd name="T15" fmla="*/ 14 h 17"/>
                <a:gd name="T16" fmla="*/ 16 w 37"/>
                <a:gd name="T17" fmla="*/ 16 h 17"/>
                <a:gd name="T18" fmla="*/ 12 w 37"/>
                <a:gd name="T19" fmla="*/ 17 h 17"/>
                <a:gd name="T20" fmla="*/ 10 w 37"/>
                <a:gd name="T21" fmla="*/ 15 h 17"/>
                <a:gd name="T22" fmla="*/ 5 w 37"/>
                <a:gd name="T23" fmla="*/ 16 h 17"/>
                <a:gd name="T24" fmla="*/ 1 w 37"/>
                <a:gd name="T25" fmla="*/ 17 h 17"/>
                <a:gd name="T26" fmla="*/ 2 w 37"/>
                <a:gd name="T27" fmla="*/ 13 h 17"/>
                <a:gd name="T28" fmla="*/ 0 w 37"/>
                <a:gd name="T29" fmla="*/ 14 h 17"/>
                <a:gd name="T30" fmla="*/ 6 w 37"/>
                <a:gd name="T31" fmla="*/ 12 h 17"/>
                <a:gd name="T32" fmla="*/ 9 w 37"/>
                <a:gd name="T33" fmla="*/ 10 h 17"/>
                <a:gd name="T34" fmla="*/ 13 w 37"/>
                <a:gd name="T35" fmla="*/ 7 h 17"/>
                <a:gd name="T36" fmla="*/ 18 w 37"/>
                <a:gd name="T37" fmla="*/ 3 h 17"/>
                <a:gd name="T38" fmla="*/ 24 w 37"/>
                <a:gd name="T39" fmla="*/ 3 h 17"/>
                <a:gd name="T40" fmla="*/ 30 w 37"/>
                <a:gd name="T41" fmla="*/ 3 h 17"/>
                <a:gd name="T42" fmla="*/ 32 w 37"/>
                <a:gd name="T43" fmla="*/ 0 h 17"/>
                <a:gd name="T44" fmla="*/ 36 w 37"/>
                <a:gd name="T45" fmla="*/ 2 h 17"/>
                <a:gd name="T46" fmla="*/ 34 w 37"/>
                <a:gd name="T47" fmla="*/ 4 h 17"/>
                <a:gd name="T48" fmla="*/ 34 w 37"/>
                <a:gd name="T49" fmla="*/ 7 h 17"/>
                <a:gd name="T50" fmla="*/ 35 w 37"/>
                <a:gd name="T51" fmla="*/ 9 h 17"/>
                <a:gd name="T52" fmla="*/ 31 w 37"/>
                <a:gd name="T53" fmla="*/ 10 h 17"/>
                <a:gd name="T54" fmla="*/ 30 w 37"/>
                <a:gd name="T55" fmla="*/ 12 h 17"/>
                <a:gd name="T56" fmla="*/ 30 w 37"/>
                <a:gd name="T5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17">
                  <a:moveTo>
                    <a:pt x="30" y="12"/>
                  </a:moveTo>
                  <a:cubicBezTo>
                    <a:pt x="29" y="13"/>
                    <a:pt x="27" y="13"/>
                    <a:pt x="27" y="13"/>
                  </a:cubicBezTo>
                  <a:cubicBezTo>
                    <a:pt x="24" y="13"/>
                    <a:pt x="25" y="11"/>
                    <a:pt x="26" y="10"/>
                  </a:cubicBezTo>
                  <a:cubicBezTo>
                    <a:pt x="27" y="8"/>
                    <a:pt x="24" y="7"/>
                    <a:pt x="23" y="8"/>
                  </a:cubicBezTo>
                  <a:cubicBezTo>
                    <a:pt x="23" y="9"/>
                    <a:pt x="23" y="10"/>
                    <a:pt x="22" y="10"/>
                  </a:cubicBezTo>
                  <a:cubicBezTo>
                    <a:pt x="22" y="10"/>
                    <a:pt x="21" y="10"/>
                    <a:pt x="21" y="9"/>
                  </a:cubicBezTo>
                  <a:cubicBezTo>
                    <a:pt x="20" y="10"/>
                    <a:pt x="21" y="12"/>
                    <a:pt x="20" y="13"/>
                  </a:cubicBezTo>
                  <a:cubicBezTo>
                    <a:pt x="19" y="15"/>
                    <a:pt x="18" y="13"/>
                    <a:pt x="17" y="14"/>
                  </a:cubicBezTo>
                  <a:cubicBezTo>
                    <a:pt x="16" y="14"/>
                    <a:pt x="17" y="16"/>
                    <a:pt x="16" y="16"/>
                  </a:cubicBezTo>
                  <a:cubicBezTo>
                    <a:pt x="16" y="17"/>
                    <a:pt x="13" y="17"/>
                    <a:pt x="12" y="17"/>
                  </a:cubicBezTo>
                  <a:cubicBezTo>
                    <a:pt x="11" y="16"/>
                    <a:pt x="11" y="14"/>
                    <a:pt x="10" y="15"/>
                  </a:cubicBezTo>
                  <a:cubicBezTo>
                    <a:pt x="8" y="16"/>
                    <a:pt x="7" y="16"/>
                    <a:pt x="5" y="16"/>
                  </a:cubicBezTo>
                  <a:cubicBezTo>
                    <a:pt x="4" y="16"/>
                    <a:pt x="2" y="17"/>
                    <a:pt x="1" y="17"/>
                  </a:cubicBezTo>
                  <a:cubicBezTo>
                    <a:pt x="0" y="17"/>
                    <a:pt x="3" y="14"/>
                    <a:pt x="2" y="13"/>
                  </a:cubicBezTo>
                  <a:cubicBezTo>
                    <a:pt x="2" y="13"/>
                    <a:pt x="1" y="14"/>
                    <a:pt x="0" y="14"/>
                  </a:cubicBezTo>
                  <a:cubicBezTo>
                    <a:pt x="0" y="13"/>
                    <a:pt x="5" y="12"/>
                    <a:pt x="6" y="12"/>
                  </a:cubicBezTo>
                  <a:cubicBezTo>
                    <a:pt x="8" y="12"/>
                    <a:pt x="8" y="11"/>
                    <a:pt x="9" y="10"/>
                  </a:cubicBezTo>
                  <a:cubicBezTo>
                    <a:pt x="11" y="8"/>
                    <a:pt x="12" y="8"/>
                    <a:pt x="13" y="7"/>
                  </a:cubicBezTo>
                  <a:cubicBezTo>
                    <a:pt x="15" y="5"/>
                    <a:pt x="16" y="3"/>
                    <a:pt x="18" y="3"/>
                  </a:cubicBezTo>
                  <a:cubicBezTo>
                    <a:pt x="20" y="2"/>
                    <a:pt x="22" y="2"/>
                    <a:pt x="24" y="3"/>
                  </a:cubicBezTo>
                  <a:cubicBezTo>
                    <a:pt x="26" y="3"/>
                    <a:pt x="29" y="4"/>
                    <a:pt x="30" y="3"/>
                  </a:cubicBezTo>
                  <a:cubicBezTo>
                    <a:pt x="31" y="2"/>
                    <a:pt x="30" y="0"/>
                    <a:pt x="32" y="0"/>
                  </a:cubicBezTo>
                  <a:cubicBezTo>
                    <a:pt x="32" y="0"/>
                    <a:pt x="36" y="1"/>
                    <a:pt x="36" y="2"/>
                  </a:cubicBezTo>
                  <a:cubicBezTo>
                    <a:pt x="37" y="2"/>
                    <a:pt x="34" y="3"/>
                    <a:pt x="34" y="4"/>
                  </a:cubicBezTo>
                  <a:cubicBezTo>
                    <a:pt x="34" y="5"/>
                    <a:pt x="37" y="6"/>
                    <a:pt x="34" y="7"/>
                  </a:cubicBezTo>
                  <a:cubicBezTo>
                    <a:pt x="33" y="8"/>
                    <a:pt x="36" y="9"/>
                    <a:pt x="35" y="9"/>
                  </a:cubicBezTo>
                  <a:cubicBezTo>
                    <a:pt x="33" y="10"/>
                    <a:pt x="32" y="10"/>
                    <a:pt x="31" y="10"/>
                  </a:cubicBezTo>
                  <a:cubicBezTo>
                    <a:pt x="31" y="11"/>
                    <a:pt x="31" y="11"/>
                    <a:pt x="30" y="12"/>
                  </a:cubicBezTo>
                  <a:cubicBezTo>
                    <a:pt x="29" y="13"/>
                    <a:pt x="31" y="11"/>
                    <a:pt x="30" y="1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87" name="Freeform 581"/>
            <p:cNvSpPr>
              <a:spLocks/>
            </p:cNvSpPr>
            <p:nvPr/>
          </p:nvSpPr>
          <p:spPr bwMode="auto">
            <a:xfrm>
              <a:off x="6346655" y="4449084"/>
              <a:ext cx="73247" cy="19114"/>
            </a:xfrm>
            <a:custGeom>
              <a:avLst/>
              <a:gdLst>
                <a:gd name="T0" fmla="*/ 6 w 8"/>
                <a:gd name="T1" fmla="*/ 2 h 2"/>
                <a:gd name="T2" fmla="*/ 3 w 8"/>
                <a:gd name="T3" fmla="*/ 0 h 2"/>
                <a:gd name="T4" fmla="*/ 6 w 8"/>
                <a:gd name="T5" fmla="*/ 2 h 2"/>
              </a:gdLst>
              <a:ahLst/>
              <a:cxnLst>
                <a:cxn ang="0">
                  <a:pos x="T0" y="T1"/>
                </a:cxn>
                <a:cxn ang="0">
                  <a:pos x="T2" y="T3"/>
                </a:cxn>
                <a:cxn ang="0">
                  <a:pos x="T4" y="T5"/>
                </a:cxn>
              </a:cxnLst>
              <a:rect l="0" t="0" r="r" b="b"/>
              <a:pathLst>
                <a:path w="8" h="2">
                  <a:moveTo>
                    <a:pt x="6" y="2"/>
                  </a:moveTo>
                  <a:cubicBezTo>
                    <a:pt x="4" y="2"/>
                    <a:pt x="0" y="1"/>
                    <a:pt x="3" y="0"/>
                  </a:cubicBezTo>
                  <a:cubicBezTo>
                    <a:pt x="5" y="0"/>
                    <a:pt x="8" y="2"/>
                    <a:pt x="6"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88" name="Freeform 582"/>
            <p:cNvSpPr>
              <a:spLocks/>
            </p:cNvSpPr>
            <p:nvPr/>
          </p:nvSpPr>
          <p:spPr bwMode="auto">
            <a:xfrm>
              <a:off x="6410349" y="4318481"/>
              <a:ext cx="197451" cy="92380"/>
            </a:xfrm>
            <a:custGeom>
              <a:avLst/>
              <a:gdLst>
                <a:gd name="T0" fmla="*/ 7 w 21"/>
                <a:gd name="T1" fmla="*/ 9 h 10"/>
                <a:gd name="T2" fmla="*/ 2 w 21"/>
                <a:gd name="T3" fmla="*/ 4 h 10"/>
                <a:gd name="T4" fmla="*/ 9 w 21"/>
                <a:gd name="T5" fmla="*/ 2 h 10"/>
                <a:gd name="T6" fmla="*/ 17 w 21"/>
                <a:gd name="T7" fmla="*/ 0 h 10"/>
                <a:gd name="T8" fmla="*/ 19 w 21"/>
                <a:gd name="T9" fmla="*/ 2 h 10"/>
                <a:gd name="T10" fmla="*/ 14 w 21"/>
                <a:gd name="T11" fmla="*/ 4 h 10"/>
                <a:gd name="T12" fmla="*/ 15 w 21"/>
                <a:gd name="T13" fmla="*/ 7 h 10"/>
                <a:gd name="T14" fmla="*/ 7 w 21"/>
                <a:gd name="T15" fmla="*/ 9 h 10"/>
                <a:gd name="T16" fmla="*/ 7 w 21"/>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
                  <a:moveTo>
                    <a:pt x="7" y="9"/>
                  </a:moveTo>
                  <a:cubicBezTo>
                    <a:pt x="6" y="9"/>
                    <a:pt x="0" y="6"/>
                    <a:pt x="2" y="4"/>
                  </a:cubicBezTo>
                  <a:cubicBezTo>
                    <a:pt x="4" y="2"/>
                    <a:pt x="7" y="2"/>
                    <a:pt x="9" y="2"/>
                  </a:cubicBezTo>
                  <a:cubicBezTo>
                    <a:pt x="12" y="1"/>
                    <a:pt x="15" y="0"/>
                    <a:pt x="17" y="0"/>
                  </a:cubicBezTo>
                  <a:cubicBezTo>
                    <a:pt x="18" y="0"/>
                    <a:pt x="21" y="1"/>
                    <a:pt x="19" y="2"/>
                  </a:cubicBezTo>
                  <a:cubicBezTo>
                    <a:pt x="18" y="3"/>
                    <a:pt x="15" y="2"/>
                    <a:pt x="14" y="4"/>
                  </a:cubicBezTo>
                  <a:cubicBezTo>
                    <a:pt x="14" y="4"/>
                    <a:pt x="19" y="6"/>
                    <a:pt x="15" y="7"/>
                  </a:cubicBezTo>
                  <a:cubicBezTo>
                    <a:pt x="13" y="8"/>
                    <a:pt x="10" y="10"/>
                    <a:pt x="7" y="9"/>
                  </a:cubicBezTo>
                  <a:cubicBezTo>
                    <a:pt x="5" y="9"/>
                    <a:pt x="9" y="10"/>
                    <a:pt x="7" y="9"/>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89" name="Freeform 583"/>
            <p:cNvSpPr>
              <a:spLocks/>
            </p:cNvSpPr>
            <p:nvPr/>
          </p:nvSpPr>
          <p:spPr bwMode="auto">
            <a:xfrm>
              <a:off x="6327546" y="4337592"/>
              <a:ext cx="73247" cy="38227"/>
            </a:xfrm>
            <a:custGeom>
              <a:avLst/>
              <a:gdLst>
                <a:gd name="T0" fmla="*/ 6 w 8"/>
                <a:gd name="T1" fmla="*/ 4 h 4"/>
                <a:gd name="T2" fmla="*/ 3 w 8"/>
                <a:gd name="T3" fmla="*/ 0 h 4"/>
                <a:gd name="T4" fmla="*/ 6 w 8"/>
                <a:gd name="T5" fmla="*/ 4 h 4"/>
              </a:gdLst>
              <a:ahLst/>
              <a:cxnLst>
                <a:cxn ang="0">
                  <a:pos x="T0" y="T1"/>
                </a:cxn>
                <a:cxn ang="0">
                  <a:pos x="T2" y="T3"/>
                </a:cxn>
                <a:cxn ang="0">
                  <a:pos x="T4" y="T5"/>
                </a:cxn>
              </a:cxnLst>
              <a:rect l="0" t="0" r="r" b="b"/>
              <a:pathLst>
                <a:path w="8" h="4">
                  <a:moveTo>
                    <a:pt x="6" y="4"/>
                  </a:moveTo>
                  <a:cubicBezTo>
                    <a:pt x="4" y="4"/>
                    <a:pt x="0" y="0"/>
                    <a:pt x="3" y="0"/>
                  </a:cubicBezTo>
                  <a:cubicBezTo>
                    <a:pt x="6" y="0"/>
                    <a:pt x="8" y="3"/>
                    <a:pt x="6"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90" name="Freeform 584"/>
            <p:cNvSpPr>
              <a:spLocks/>
            </p:cNvSpPr>
            <p:nvPr/>
          </p:nvSpPr>
          <p:spPr bwMode="auto">
            <a:xfrm>
              <a:off x="6429457" y="4251583"/>
              <a:ext cx="197451" cy="66896"/>
            </a:xfrm>
            <a:custGeom>
              <a:avLst/>
              <a:gdLst>
                <a:gd name="T0" fmla="*/ 1 w 21"/>
                <a:gd name="T1" fmla="*/ 5 h 7"/>
                <a:gd name="T2" fmla="*/ 4 w 21"/>
                <a:gd name="T3" fmla="*/ 4 h 7"/>
                <a:gd name="T4" fmla="*/ 9 w 21"/>
                <a:gd name="T5" fmla="*/ 1 h 7"/>
                <a:gd name="T6" fmla="*/ 18 w 21"/>
                <a:gd name="T7" fmla="*/ 3 h 7"/>
                <a:gd name="T8" fmla="*/ 11 w 21"/>
                <a:gd name="T9" fmla="*/ 6 h 7"/>
                <a:gd name="T10" fmla="*/ 6 w 21"/>
                <a:gd name="T11" fmla="*/ 6 h 7"/>
                <a:gd name="T12" fmla="*/ 1 w 21"/>
                <a:gd name="T13" fmla="*/ 5 h 7"/>
                <a:gd name="T14" fmla="*/ 1 w 21"/>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
                  <a:moveTo>
                    <a:pt x="1" y="5"/>
                  </a:moveTo>
                  <a:cubicBezTo>
                    <a:pt x="0" y="5"/>
                    <a:pt x="3" y="4"/>
                    <a:pt x="4" y="4"/>
                  </a:cubicBezTo>
                  <a:cubicBezTo>
                    <a:pt x="6" y="3"/>
                    <a:pt x="7" y="2"/>
                    <a:pt x="9" y="1"/>
                  </a:cubicBezTo>
                  <a:cubicBezTo>
                    <a:pt x="12" y="0"/>
                    <a:pt x="15" y="1"/>
                    <a:pt x="18" y="3"/>
                  </a:cubicBezTo>
                  <a:cubicBezTo>
                    <a:pt x="21" y="6"/>
                    <a:pt x="12" y="6"/>
                    <a:pt x="11" y="6"/>
                  </a:cubicBezTo>
                  <a:cubicBezTo>
                    <a:pt x="9" y="6"/>
                    <a:pt x="8" y="7"/>
                    <a:pt x="6" y="6"/>
                  </a:cubicBezTo>
                  <a:cubicBezTo>
                    <a:pt x="4" y="5"/>
                    <a:pt x="2" y="6"/>
                    <a:pt x="1" y="5"/>
                  </a:cubicBezTo>
                  <a:cubicBezTo>
                    <a:pt x="0" y="4"/>
                    <a:pt x="2" y="6"/>
                    <a:pt x="1" y="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91" name="Freeform 585"/>
            <p:cNvSpPr>
              <a:spLocks/>
            </p:cNvSpPr>
            <p:nvPr/>
          </p:nvSpPr>
          <p:spPr bwMode="auto">
            <a:xfrm>
              <a:off x="6907161" y="4449084"/>
              <a:ext cx="261144" cy="178394"/>
            </a:xfrm>
            <a:custGeom>
              <a:avLst/>
              <a:gdLst>
                <a:gd name="T0" fmla="*/ 22 w 28"/>
                <a:gd name="T1" fmla="*/ 19 h 19"/>
                <a:gd name="T2" fmla="*/ 15 w 28"/>
                <a:gd name="T3" fmla="*/ 19 h 19"/>
                <a:gd name="T4" fmla="*/ 15 w 28"/>
                <a:gd name="T5" fmla="*/ 17 h 19"/>
                <a:gd name="T6" fmla="*/ 12 w 28"/>
                <a:gd name="T7" fmla="*/ 15 h 19"/>
                <a:gd name="T8" fmla="*/ 17 w 28"/>
                <a:gd name="T9" fmla="*/ 13 h 19"/>
                <a:gd name="T10" fmla="*/ 16 w 28"/>
                <a:gd name="T11" fmla="*/ 12 h 19"/>
                <a:gd name="T12" fmla="*/ 9 w 28"/>
                <a:gd name="T13" fmla="*/ 13 h 19"/>
                <a:gd name="T14" fmla="*/ 2 w 28"/>
                <a:gd name="T15" fmla="*/ 13 h 19"/>
                <a:gd name="T16" fmla="*/ 1 w 28"/>
                <a:gd name="T17" fmla="*/ 12 h 19"/>
                <a:gd name="T18" fmla="*/ 7 w 28"/>
                <a:gd name="T19" fmla="*/ 10 h 19"/>
                <a:gd name="T20" fmla="*/ 4 w 28"/>
                <a:gd name="T21" fmla="*/ 8 h 19"/>
                <a:gd name="T22" fmla="*/ 7 w 28"/>
                <a:gd name="T23" fmla="*/ 6 h 19"/>
                <a:gd name="T24" fmla="*/ 3 w 28"/>
                <a:gd name="T25" fmla="*/ 6 h 19"/>
                <a:gd name="T26" fmla="*/ 7 w 28"/>
                <a:gd name="T27" fmla="*/ 4 h 19"/>
                <a:gd name="T28" fmla="*/ 13 w 28"/>
                <a:gd name="T29" fmla="*/ 8 h 19"/>
                <a:gd name="T30" fmla="*/ 16 w 28"/>
                <a:gd name="T31" fmla="*/ 9 h 19"/>
                <a:gd name="T32" fmla="*/ 13 w 28"/>
                <a:gd name="T33" fmla="*/ 7 h 19"/>
                <a:gd name="T34" fmla="*/ 14 w 28"/>
                <a:gd name="T35" fmla="*/ 5 h 19"/>
                <a:gd name="T36" fmla="*/ 11 w 28"/>
                <a:gd name="T37" fmla="*/ 4 h 19"/>
                <a:gd name="T38" fmla="*/ 11 w 28"/>
                <a:gd name="T39" fmla="*/ 2 h 19"/>
                <a:gd name="T40" fmla="*/ 7 w 28"/>
                <a:gd name="T41" fmla="*/ 3 h 19"/>
                <a:gd name="T42" fmla="*/ 13 w 28"/>
                <a:gd name="T43" fmla="*/ 1 h 19"/>
                <a:gd name="T44" fmla="*/ 12 w 28"/>
                <a:gd name="T45" fmla="*/ 2 h 19"/>
                <a:gd name="T46" fmla="*/ 15 w 28"/>
                <a:gd name="T47" fmla="*/ 3 h 19"/>
                <a:gd name="T48" fmla="*/ 21 w 28"/>
                <a:gd name="T49" fmla="*/ 2 h 19"/>
                <a:gd name="T50" fmla="*/ 26 w 28"/>
                <a:gd name="T51" fmla="*/ 8 h 19"/>
                <a:gd name="T52" fmla="*/ 27 w 28"/>
                <a:gd name="T53" fmla="*/ 12 h 19"/>
                <a:gd name="T54" fmla="*/ 26 w 28"/>
                <a:gd name="T55" fmla="*/ 14 h 19"/>
                <a:gd name="T56" fmla="*/ 26 w 28"/>
                <a:gd name="T57" fmla="*/ 17 h 19"/>
                <a:gd name="T58" fmla="*/ 22 w 28"/>
                <a:gd name="T5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19">
                  <a:moveTo>
                    <a:pt x="22" y="19"/>
                  </a:moveTo>
                  <a:cubicBezTo>
                    <a:pt x="20" y="19"/>
                    <a:pt x="17" y="19"/>
                    <a:pt x="15" y="19"/>
                  </a:cubicBezTo>
                  <a:cubicBezTo>
                    <a:pt x="12" y="19"/>
                    <a:pt x="15" y="18"/>
                    <a:pt x="15" y="17"/>
                  </a:cubicBezTo>
                  <a:cubicBezTo>
                    <a:pt x="16" y="16"/>
                    <a:pt x="11" y="16"/>
                    <a:pt x="12" y="15"/>
                  </a:cubicBezTo>
                  <a:cubicBezTo>
                    <a:pt x="13" y="14"/>
                    <a:pt x="15" y="13"/>
                    <a:pt x="17" y="13"/>
                  </a:cubicBezTo>
                  <a:cubicBezTo>
                    <a:pt x="18" y="12"/>
                    <a:pt x="17" y="12"/>
                    <a:pt x="16" y="12"/>
                  </a:cubicBezTo>
                  <a:cubicBezTo>
                    <a:pt x="14" y="11"/>
                    <a:pt x="12" y="12"/>
                    <a:pt x="9" y="13"/>
                  </a:cubicBezTo>
                  <a:cubicBezTo>
                    <a:pt x="7" y="13"/>
                    <a:pt x="5" y="13"/>
                    <a:pt x="2" y="13"/>
                  </a:cubicBezTo>
                  <a:cubicBezTo>
                    <a:pt x="2" y="14"/>
                    <a:pt x="0" y="14"/>
                    <a:pt x="1" y="12"/>
                  </a:cubicBezTo>
                  <a:cubicBezTo>
                    <a:pt x="3" y="10"/>
                    <a:pt x="5" y="11"/>
                    <a:pt x="7" y="10"/>
                  </a:cubicBezTo>
                  <a:cubicBezTo>
                    <a:pt x="11" y="9"/>
                    <a:pt x="4" y="9"/>
                    <a:pt x="4" y="8"/>
                  </a:cubicBezTo>
                  <a:cubicBezTo>
                    <a:pt x="3" y="8"/>
                    <a:pt x="7" y="6"/>
                    <a:pt x="7" y="6"/>
                  </a:cubicBezTo>
                  <a:cubicBezTo>
                    <a:pt x="7" y="6"/>
                    <a:pt x="4" y="6"/>
                    <a:pt x="3" y="6"/>
                  </a:cubicBezTo>
                  <a:cubicBezTo>
                    <a:pt x="3" y="5"/>
                    <a:pt x="6" y="4"/>
                    <a:pt x="7" y="4"/>
                  </a:cubicBezTo>
                  <a:cubicBezTo>
                    <a:pt x="9" y="4"/>
                    <a:pt x="11" y="7"/>
                    <a:pt x="13" y="8"/>
                  </a:cubicBezTo>
                  <a:cubicBezTo>
                    <a:pt x="14" y="8"/>
                    <a:pt x="15" y="10"/>
                    <a:pt x="16" y="9"/>
                  </a:cubicBezTo>
                  <a:cubicBezTo>
                    <a:pt x="19" y="7"/>
                    <a:pt x="13" y="7"/>
                    <a:pt x="13" y="7"/>
                  </a:cubicBezTo>
                  <a:cubicBezTo>
                    <a:pt x="14" y="7"/>
                    <a:pt x="18" y="6"/>
                    <a:pt x="14" y="5"/>
                  </a:cubicBezTo>
                  <a:cubicBezTo>
                    <a:pt x="13" y="5"/>
                    <a:pt x="12" y="5"/>
                    <a:pt x="11" y="4"/>
                  </a:cubicBezTo>
                  <a:cubicBezTo>
                    <a:pt x="9" y="3"/>
                    <a:pt x="11" y="3"/>
                    <a:pt x="11" y="2"/>
                  </a:cubicBezTo>
                  <a:cubicBezTo>
                    <a:pt x="10" y="2"/>
                    <a:pt x="7" y="3"/>
                    <a:pt x="7" y="3"/>
                  </a:cubicBezTo>
                  <a:cubicBezTo>
                    <a:pt x="6" y="2"/>
                    <a:pt x="13" y="1"/>
                    <a:pt x="13" y="1"/>
                  </a:cubicBezTo>
                  <a:cubicBezTo>
                    <a:pt x="13" y="1"/>
                    <a:pt x="12" y="2"/>
                    <a:pt x="12" y="2"/>
                  </a:cubicBezTo>
                  <a:cubicBezTo>
                    <a:pt x="11" y="3"/>
                    <a:pt x="14" y="3"/>
                    <a:pt x="15" y="3"/>
                  </a:cubicBezTo>
                  <a:cubicBezTo>
                    <a:pt x="18" y="4"/>
                    <a:pt x="19" y="4"/>
                    <a:pt x="21" y="2"/>
                  </a:cubicBezTo>
                  <a:cubicBezTo>
                    <a:pt x="24" y="0"/>
                    <a:pt x="27" y="6"/>
                    <a:pt x="26" y="8"/>
                  </a:cubicBezTo>
                  <a:cubicBezTo>
                    <a:pt x="26" y="10"/>
                    <a:pt x="26" y="11"/>
                    <a:pt x="27" y="12"/>
                  </a:cubicBezTo>
                  <a:cubicBezTo>
                    <a:pt x="28" y="14"/>
                    <a:pt x="28" y="15"/>
                    <a:pt x="26" y="14"/>
                  </a:cubicBezTo>
                  <a:cubicBezTo>
                    <a:pt x="24" y="12"/>
                    <a:pt x="25" y="16"/>
                    <a:pt x="26" y="17"/>
                  </a:cubicBezTo>
                  <a:cubicBezTo>
                    <a:pt x="27" y="18"/>
                    <a:pt x="23" y="19"/>
                    <a:pt x="22" y="19"/>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92" name="Freeform 586"/>
            <p:cNvSpPr>
              <a:spLocks/>
            </p:cNvSpPr>
            <p:nvPr/>
          </p:nvSpPr>
          <p:spPr bwMode="auto">
            <a:xfrm>
              <a:off x="6878501" y="4535096"/>
              <a:ext cx="82803" cy="25483"/>
            </a:xfrm>
            <a:custGeom>
              <a:avLst/>
              <a:gdLst>
                <a:gd name="T0" fmla="*/ 1 w 9"/>
                <a:gd name="T1" fmla="*/ 3 h 3"/>
                <a:gd name="T2" fmla="*/ 7 w 9"/>
                <a:gd name="T3" fmla="*/ 0 h 3"/>
                <a:gd name="T4" fmla="*/ 1 w 9"/>
                <a:gd name="T5" fmla="*/ 3 h 3"/>
              </a:gdLst>
              <a:ahLst/>
              <a:cxnLst>
                <a:cxn ang="0">
                  <a:pos x="T0" y="T1"/>
                </a:cxn>
                <a:cxn ang="0">
                  <a:pos x="T2" y="T3"/>
                </a:cxn>
                <a:cxn ang="0">
                  <a:pos x="T4" y="T5"/>
                </a:cxn>
              </a:cxnLst>
              <a:rect l="0" t="0" r="r" b="b"/>
              <a:pathLst>
                <a:path w="9" h="3">
                  <a:moveTo>
                    <a:pt x="1" y="3"/>
                  </a:moveTo>
                  <a:cubicBezTo>
                    <a:pt x="4" y="2"/>
                    <a:pt x="9" y="0"/>
                    <a:pt x="7" y="0"/>
                  </a:cubicBezTo>
                  <a:cubicBezTo>
                    <a:pt x="4" y="0"/>
                    <a:pt x="0" y="3"/>
                    <a:pt x="1"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93" name="Freeform 587"/>
            <p:cNvSpPr>
              <a:spLocks/>
            </p:cNvSpPr>
            <p:nvPr/>
          </p:nvSpPr>
          <p:spPr bwMode="auto">
            <a:xfrm>
              <a:off x="6859392" y="4525541"/>
              <a:ext cx="76432" cy="19114"/>
            </a:xfrm>
            <a:custGeom>
              <a:avLst/>
              <a:gdLst>
                <a:gd name="T0" fmla="*/ 1 w 8"/>
                <a:gd name="T1" fmla="*/ 2 h 2"/>
                <a:gd name="T2" fmla="*/ 6 w 8"/>
                <a:gd name="T3" fmla="*/ 0 h 2"/>
                <a:gd name="T4" fmla="*/ 1 w 8"/>
                <a:gd name="T5" fmla="*/ 2 h 2"/>
              </a:gdLst>
              <a:ahLst/>
              <a:cxnLst>
                <a:cxn ang="0">
                  <a:pos x="T0" y="T1"/>
                </a:cxn>
                <a:cxn ang="0">
                  <a:pos x="T2" y="T3"/>
                </a:cxn>
                <a:cxn ang="0">
                  <a:pos x="T4" y="T5"/>
                </a:cxn>
              </a:cxnLst>
              <a:rect l="0" t="0" r="r" b="b"/>
              <a:pathLst>
                <a:path w="8" h="2">
                  <a:moveTo>
                    <a:pt x="1" y="2"/>
                  </a:moveTo>
                  <a:cubicBezTo>
                    <a:pt x="0" y="2"/>
                    <a:pt x="4" y="0"/>
                    <a:pt x="6" y="0"/>
                  </a:cubicBezTo>
                  <a:cubicBezTo>
                    <a:pt x="8" y="0"/>
                    <a:pt x="4" y="2"/>
                    <a:pt x="1"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94" name="Freeform 588"/>
            <p:cNvSpPr>
              <a:spLocks/>
            </p:cNvSpPr>
            <p:nvPr/>
          </p:nvSpPr>
          <p:spPr bwMode="auto">
            <a:xfrm>
              <a:off x="6821175" y="4496870"/>
              <a:ext cx="95540" cy="47786"/>
            </a:xfrm>
            <a:custGeom>
              <a:avLst/>
              <a:gdLst>
                <a:gd name="T0" fmla="*/ 2 w 10"/>
                <a:gd name="T1" fmla="*/ 3 h 5"/>
                <a:gd name="T2" fmla="*/ 10 w 10"/>
                <a:gd name="T3" fmla="*/ 1 h 5"/>
                <a:gd name="T4" fmla="*/ 2 w 10"/>
                <a:gd name="T5" fmla="*/ 3 h 5"/>
              </a:gdLst>
              <a:ahLst/>
              <a:cxnLst>
                <a:cxn ang="0">
                  <a:pos x="T0" y="T1"/>
                </a:cxn>
                <a:cxn ang="0">
                  <a:pos x="T2" y="T3"/>
                </a:cxn>
                <a:cxn ang="0">
                  <a:pos x="T4" y="T5"/>
                </a:cxn>
              </a:cxnLst>
              <a:rect l="0" t="0" r="r" b="b"/>
              <a:pathLst>
                <a:path w="10" h="5">
                  <a:moveTo>
                    <a:pt x="2" y="3"/>
                  </a:moveTo>
                  <a:cubicBezTo>
                    <a:pt x="0" y="2"/>
                    <a:pt x="10" y="0"/>
                    <a:pt x="10" y="1"/>
                  </a:cubicBezTo>
                  <a:cubicBezTo>
                    <a:pt x="10" y="2"/>
                    <a:pt x="6" y="5"/>
                    <a:pt x="2"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95" name="Freeform 589"/>
            <p:cNvSpPr>
              <a:spLocks/>
            </p:cNvSpPr>
            <p:nvPr/>
          </p:nvSpPr>
          <p:spPr bwMode="auto">
            <a:xfrm>
              <a:off x="6830729" y="4458645"/>
              <a:ext cx="66879" cy="47786"/>
            </a:xfrm>
            <a:custGeom>
              <a:avLst/>
              <a:gdLst>
                <a:gd name="T0" fmla="*/ 1 w 7"/>
                <a:gd name="T1" fmla="*/ 5 h 5"/>
                <a:gd name="T2" fmla="*/ 0 w 7"/>
                <a:gd name="T3" fmla="*/ 1 h 5"/>
                <a:gd name="T4" fmla="*/ 4 w 7"/>
                <a:gd name="T5" fmla="*/ 2 h 5"/>
                <a:gd name="T6" fmla="*/ 7 w 7"/>
                <a:gd name="T7" fmla="*/ 4 h 5"/>
                <a:gd name="T8" fmla="*/ 1 w 7"/>
                <a:gd name="T9" fmla="*/ 5 h 5"/>
                <a:gd name="T10" fmla="*/ 1 w 7"/>
                <a:gd name="T11" fmla="*/ 5 h 5"/>
              </a:gdLst>
              <a:ahLst/>
              <a:cxnLst>
                <a:cxn ang="0">
                  <a:pos x="T0" y="T1"/>
                </a:cxn>
                <a:cxn ang="0">
                  <a:pos x="T2" y="T3"/>
                </a:cxn>
                <a:cxn ang="0">
                  <a:pos x="T4" y="T5"/>
                </a:cxn>
                <a:cxn ang="0">
                  <a:pos x="T6" y="T7"/>
                </a:cxn>
                <a:cxn ang="0">
                  <a:pos x="T8" y="T9"/>
                </a:cxn>
                <a:cxn ang="0">
                  <a:pos x="T10" y="T11"/>
                </a:cxn>
              </a:cxnLst>
              <a:rect l="0" t="0" r="r" b="b"/>
              <a:pathLst>
                <a:path w="7" h="5">
                  <a:moveTo>
                    <a:pt x="1" y="5"/>
                  </a:moveTo>
                  <a:cubicBezTo>
                    <a:pt x="0" y="4"/>
                    <a:pt x="0" y="2"/>
                    <a:pt x="0" y="1"/>
                  </a:cubicBezTo>
                  <a:cubicBezTo>
                    <a:pt x="1" y="0"/>
                    <a:pt x="3" y="1"/>
                    <a:pt x="4" y="2"/>
                  </a:cubicBezTo>
                  <a:cubicBezTo>
                    <a:pt x="4" y="2"/>
                    <a:pt x="7" y="3"/>
                    <a:pt x="7" y="4"/>
                  </a:cubicBezTo>
                  <a:cubicBezTo>
                    <a:pt x="7" y="4"/>
                    <a:pt x="2" y="5"/>
                    <a:pt x="1" y="5"/>
                  </a:cubicBezTo>
                  <a:cubicBezTo>
                    <a:pt x="0" y="4"/>
                    <a:pt x="4" y="5"/>
                    <a:pt x="1" y="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96" name="Freeform 590"/>
            <p:cNvSpPr>
              <a:spLocks/>
            </p:cNvSpPr>
            <p:nvPr/>
          </p:nvSpPr>
          <p:spPr bwMode="auto">
            <a:xfrm>
              <a:off x="6738375" y="4347147"/>
              <a:ext cx="111464" cy="82828"/>
            </a:xfrm>
            <a:custGeom>
              <a:avLst/>
              <a:gdLst>
                <a:gd name="T0" fmla="*/ 8 w 12"/>
                <a:gd name="T1" fmla="*/ 8 h 9"/>
                <a:gd name="T2" fmla="*/ 3 w 12"/>
                <a:gd name="T3" fmla="*/ 1 h 9"/>
                <a:gd name="T4" fmla="*/ 8 w 12"/>
                <a:gd name="T5" fmla="*/ 8 h 9"/>
              </a:gdLst>
              <a:ahLst/>
              <a:cxnLst>
                <a:cxn ang="0">
                  <a:pos x="T0" y="T1"/>
                </a:cxn>
                <a:cxn ang="0">
                  <a:pos x="T2" y="T3"/>
                </a:cxn>
                <a:cxn ang="0">
                  <a:pos x="T4" y="T5"/>
                </a:cxn>
              </a:cxnLst>
              <a:rect l="0" t="0" r="r" b="b"/>
              <a:pathLst>
                <a:path w="12" h="9">
                  <a:moveTo>
                    <a:pt x="8" y="8"/>
                  </a:moveTo>
                  <a:cubicBezTo>
                    <a:pt x="6" y="9"/>
                    <a:pt x="0" y="0"/>
                    <a:pt x="3" y="1"/>
                  </a:cubicBezTo>
                  <a:cubicBezTo>
                    <a:pt x="6" y="3"/>
                    <a:pt x="12" y="8"/>
                    <a:pt x="8" y="8"/>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97" name="Freeform 591"/>
            <p:cNvSpPr>
              <a:spLocks/>
            </p:cNvSpPr>
            <p:nvPr/>
          </p:nvSpPr>
          <p:spPr bwMode="auto">
            <a:xfrm>
              <a:off x="6916718" y="4337592"/>
              <a:ext cx="82803" cy="28670"/>
            </a:xfrm>
            <a:custGeom>
              <a:avLst/>
              <a:gdLst>
                <a:gd name="T0" fmla="*/ 2 w 9"/>
                <a:gd name="T1" fmla="*/ 1 h 3"/>
                <a:gd name="T2" fmla="*/ 8 w 9"/>
                <a:gd name="T3" fmla="*/ 2 h 3"/>
                <a:gd name="T4" fmla="*/ 2 w 9"/>
                <a:gd name="T5" fmla="*/ 1 h 3"/>
              </a:gdLst>
              <a:ahLst/>
              <a:cxnLst>
                <a:cxn ang="0">
                  <a:pos x="T0" y="T1"/>
                </a:cxn>
                <a:cxn ang="0">
                  <a:pos x="T2" y="T3"/>
                </a:cxn>
                <a:cxn ang="0">
                  <a:pos x="T4" y="T5"/>
                </a:cxn>
              </a:cxnLst>
              <a:rect l="0" t="0" r="r" b="b"/>
              <a:pathLst>
                <a:path w="9" h="3">
                  <a:moveTo>
                    <a:pt x="2" y="1"/>
                  </a:moveTo>
                  <a:cubicBezTo>
                    <a:pt x="5" y="0"/>
                    <a:pt x="9" y="2"/>
                    <a:pt x="8" y="2"/>
                  </a:cubicBezTo>
                  <a:cubicBezTo>
                    <a:pt x="3" y="3"/>
                    <a:pt x="0" y="2"/>
                    <a:pt x="2"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98" name="Freeform 592"/>
            <p:cNvSpPr>
              <a:spLocks/>
            </p:cNvSpPr>
            <p:nvPr/>
          </p:nvSpPr>
          <p:spPr bwMode="auto">
            <a:xfrm>
              <a:off x="6757479" y="4187871"/>
              <a:ext cx="334393" cy="178394"/>
            </a:xfrm>
            <a:custGeom>
              <a:avLst/>
              <a:gdLst>
                <a:gd name="T0" fmla="*/ 28 w 36"/>
                <a:gd name="T1" fmla="*/ 17 h 19"/>
                <a:gd name="T2" fmla="*/ 27 w 36"/>
                <a:gd name="T3" fmla="*/ 15 h 19"/>
                <a:gd name="T4" fmla="*/ 22 w 36"/>
                <a:gd name="T5" fmla="*/ 13 h 19"/>
                <a:gd name="T6" fmla="*/ 14 w 36"/>
                <a:gd name="T7" fmla="*/ 14 h 19"/>
                <a:gd name="T8" fmla="*/ 18 w 36"/>
                <a:gd name="T9" fmla="*/ 12 h 19"/>
                <a:gd name="T10" fmla="*/ 8 w 36"/>
                <a:gd name="T11" fmla="*/ 12 h 19"/>
                <a:gd name="T12" fmla="*/ 13 w 36"/>
                <a:gd name="T13" fmla="*/ 10 h 19"/>
                <a:gd name="T14" fmla="*/ 12 w 36"/>
                <a:gd name="T15" fmla="*/ 9 h 19"/>
                <a:gd name="T16" fmla="*/ 13 w 36"/>
                <a:gd name="T17" fmla="*/ 8 h 19"/>
                <a:gd name="T18" fmla="*/ 11 w 36"/>
                <a:gd name="T19" fmla="*/ 8 h 19"/>
                <a:gd name="T20" fmla="*/ 10 w 36"/>
                <a:gd name="T21" fmla="*/ 6 h 19"/>
                <a:gd name="T22" fmla="*/ 6 w 36"/>
                <a:gd name="T23" fmla="*/ 6 h 19"/>
                <a:gd name="T24" fmla="*/ 3 w 36"/>
                <a:gd name="T25" fmla="*/ 5 h 19"/>
                <a:gd name="T26" fmla="*/ 9 w 36"/>
                <a:gd name="T27" fmla="*/ 2 h 19"/>
                <a:gd name="T28" fmla="*/ 16 w 36"/>
                <a:gd name="T29" fmla="*/ 1 h 19"/>
                <a:gd name="T30" fmla="*/ 18 w 36"/>
                <a:gd name="T31" fmla="*/ 5 h 19"/>
                <a:gd name="T32" fmla="*/ 22 w 36"/>
                <a:gd name="T33" fmla="*/ 4 h 19"/>
                <a:gd name="T34" fmla="*/ 25 w 36"/>
                <a:gd name="T35" fmla="*/ 7 h 19"/>
                <a:gd name="T36" fmla="*/ 30 w 36"/>
                <a:gd name="T37" fmla="*/ 7 h 19"/>
                <a:gd name="T38" fmla="*/ 33 w 36"/>
                <a:gd name="T39" fmla="*/ 12 h 19"/>
                <a:gd name="T40" fmla="*/ 34 w 36"/>
                <a:gd name="T41" fmla="*/ 16 h 19"/>
                <a:gd name="T42" fmla="*/ 28 w 36"/>
                <a:gd name="T43" fmla="*/ 17 h 19"/>
                <a:gd name="T44" fmla="*/ 28 w 36"/>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9">
                  <a:moveTo>
                    <a:pt x="28" y="17"/>
                  </a:moveTo>
                  <a:cubicBezTo>
                    <a:pt x="27" y="17"/>
                    <a:pt x="27" y="16"/>
                    <a:pt x="27" y="15"/>
                  </a:cubicBezTo>
                  <a:cubicBezTo>
                    <a:pt x="26" y="14"/>
                    <a:pt x="23" y="13"/>
                    <a:pt x="22" y="13"/>
                  </a:cubicBezTo>
                  <a:cubicBezTo>
                    <a:pt x="21" y="13"/>
                    <a:pt x="14" y="15"/>
                    <a:pt x="14" y="14"/>
                  </a:cubicBezTo>
                  <a:cubicBezTo>
                    <a:pt x="14" y="14"/>
                    <a:pt x="18" y="12"/>
                    <a:pt x="18" y="12"/>
                  </a:cubicBezTo>
                  <a:cubicBezTo>
                    <a:pt x="15" y="11"/>
                    <a:pt x="11" y="14"/>
                    <a:pt x="8" y="12"/>
                  </a:cubicBezTo>
                  <a:cubicBezTo>
                    <a:pt x="2" y="9"/>
                    <a:pt x="13" y="10"/>
                    <a:pt x="13" y="10"/>
                  </a:cubicBezTo>
                  <a:cubicBezTo>
                    <a:pt x="13" y="10"/>
                    <a:pt x="12" y="9"/>
                    <a:pt x="12" y="9"/>
                  </a:cubicBezTo>
                  <a:cubicBezTo>
                    <a:pt x="12" y="9"/>
                    <a:pt x="13" y="8"/>
                    <a:pt x="13" y="8"/>
                  </a:cubicBezTo>
                  <a:cubicBezTo>
                    <a:pt x="14" y="7"/>
                    <a:pt x="11" y="8"/>
                    <a:pt x="11" y="8"/>
                  </a:cubicBezTo>
                  <a:cubicBezTo>
                    <a:pt x="10" y="7"/>
                    <a:pt x="12" y="6"/>
                    <a:pt x="10" y="6"/>
                  </a:cubicBezTo>
                  <a:cubicBezTo>
                    <a:pt x="9" y="6"/>
                    <a:pt x="7" y="7"/>
                    <a:pt x="6" y="6"/>
                  </a:cubicBezTo>
                  <a:cubicBezTo>
                    <a:pt x="6" y="5"/>
                    <a:pt x="4" y="6"/>
                    <a:pt x="3" y="5"/>
                  </a:cubicBezTo>
                  <a:cubicBezTo>
                    <a:pt x="0" y="0"/>
                    <a:pt x="7" y="2"/>
                    <a:pt x="9" y="2"/>
                  </a:cubicBezTo>
                  <a:cubicBezTo>
                    <a:pt x="11" y="1"/>
                    <a:pt x="14" y="0"/>
                    <a:pt x="16" y="1"/>
                  </a:cubicBezTo>
                  <a:cubicBezTo>
                    <a:pt x="19" y="2"/>
                    <a:pt x="14" y="7"/>
                    <a:pt x="18" y="5"/>
                  </a:cubicBezTo>
                  <a:cubicBezTo>
                    <a:pt x="19" y="5"/>
                    <a:pt x="21" y="3"/>
                    <a:pt x="22" y="4"/>
                  </a:cubicBezTo>
                  <a:cubicBezTo>
                    <a:pt x="23" y="5"/>
                    <a:pt x="24" y="7"/>
                    <a:pt x="25" y="7"/>
                  </a:cubicBezTo>
                  <a:cubicBezTo>
                    <a:pt x="26" y="7"/>
                    <a:pt x="29" y="6"/>
                    <a:pt x="30" y="7"/>
                  </a:cubicBezTo>
                  <a:cubicBezTo>
                    <a:pt x="32" y="8"/>
                    <a:pt x="32" y="11"/>
                    <a:pt x="33" y="12"/>
                  </a:cubicBezTo>
                  <a:cubicBezTo>
                    <a:pt x="34" y="14"/>
                    <a:pt x="36" y="15"/>
                    <a:pt x="34" y="16"/>
                  </a:cubicBezTo>
                  <a:cubicBezTo>
                    <a:pt x="33" y="18"/>
                    <a:pt x="30" y="18"/>
                    <a:pt x="28" y="17"/>
                  </a:cubicBezTo>
                  <a:cubicBezTo>
                    <a:pt x="27" y="16"/>
                    <a:pt x="31" y="19"/>
                    <a:pt x="28" y="17"/>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199" name="Freeform 593"/>
            <p:cNvSpPr>
              <a:spLocks/>
            </p:cNvSpPr>
            <p:nvPr/>
          </p:nvSpPr>
          <p:spPr bwMode="auto">
            <a:xfrm>
              <a:off x="7018625" y="4101860"/>
              <a:ext cx="101909" cy="47786"/>
            </a:xfrm>
            <a:custGeom>
              <a:avLst/>
              <a:gdLst>
                <a:gd name="T0" fmla="*/ 8 w 11"/>
                <a:gd name="T1" fmla="*/ 5 h 5"/>
                <a:gd name="T2" fmla="*/ 4 w 11"/>
                <a:gd name="T3" fmla="*/ 4 h 5"/>
                <a:gd name="T4" fmla="*/ 2 w 11"/>
                <a:gd name="T5" fmla="*/ 3 h 5"/>
                <a:gd name="T6" fmla="*/ 7 w 11"/>
                <a:gd name="T7" fmla="*/ 2 h 5"/>
                <a:gd name="T8" fmla="*/ 8 w 11"/>
                <a:gd name="T9" fmla="*/ 5 h 5"/>
              </a:gdLst>
              <a:ahLst/>
              <a:cxnLst>
                <a:cxn ang="0">
                  <a:pos x="T0" y="T1"/>
                </a:cxn>
                <a:cxn ang="0">
                  <a:pos x="T2" y="T3"/>
                </a:cxn>
                <a:cxn ang="0">
                  <a:pos x="T4" y="T5"/>
                </a:cxn>
                <a:cxn ang="0">
                  <a:pos x="T6" y="T7"/>
                </a:cxn>
                <a:cxn ang="0">
                  <a:pos x="T8" y="T9"/>
                </a:cxn>
              </a:cxnLst>
              <a:rect l="0" t="0" r="r" b="b"/>
              <a:pathLst>
                <a:path w="11" h="5">
                  <a:moveTo>
                    <a:pt x="8" y="5"/>
                  </a:moveTo>
                  <a:cubicBezTo>
                    <a:pt x="6" y="5"/>
                    <a:pt x="6" y="4"/>
                    <a:pt x="4" y="4"/>
                  </a:cubicBezTo>
                  <a:cubicBezTo>
                    <a:pt x="4" y="4"/>
                    <a:pt x="0" y="4"/>
                    <a:pt x="2" y="3"/>
                  </a:cubicBezTo>
                  <a:cubicBezTo>
                    <a:pt x="3" y="1"/>
                    <a:pt x="6" y="0"/>
                    <a:pt x="7" y="2"/>
                  </a:cubicBezTo>
                  <a:cubicBezTo>
                    <a:pt x="9" y="3"/>
                    <a:pt x="11" y="5"/>
                    <a:pt x="8" y="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00" name="Freeform 594"/>
            <p:cNvSpPr>
              <a:spLocks/>
            </p:cNvSpPr>
            <p:nvPr/>
          </p:nvSpPr>
          <p:spPr bwMode="auto">
            <a:xfrm>
              <a:off x="7101427" y="4251583"/>
              <a:ext cx="187896" cy="105125"/>
            </a:xfrm>
            <a:custGeom>
              <a:avLst/>
              <a:gdLst>
                <a:gd name="T0" fmla="*/ 8 w 20"/>
                <a:gd name="T1" fmla="*/ 7 h 11"/>
                <a:gd name="T2" fmla="*/ 3 w 20"/>
                <a:gd name="T3" fmla="*/ 5 h 11"/>
                <a:gd name="T4" fmla="*/ 4 w 20"/>
                <a:gd name="T5" fmla="*/ 3 h 11"/>
                <a:gd name="T6" fmla="*/ 1 w 20"/>
                <a:gd name="T7" fmla="*/ 1 h 11"/>
                <a:gd name="T8" fmla="*/ 6 w 20"/>
                <a:gd name="T9" fmla="*/ 1 h 11"/>
                <a:gd name="T10" fmla="*/ 12 w 20"/>
                <a:gd name="T11" fmla="*/ 3 h 11"/>
                <a:gd name="T12" fmla="*/ 16 w 20"/>
                <a:gd name="T13" fmla="*/ 3 h 11"/>
                <a:gd name="T14" fmla="*/ 19 w 20"/>
                <a:gd name="T15" fmla="*/ 4 h 11"/>
                <a:gd name="T16" fmla="*/ 18 w 20"/>
                <a:gd name="T17" fmla="*/ 8 h 11"/>
                <a:gd name="T18" fmla="*/ 15 w 20"/>
                <a:gd name="T19" fmla="*/ 10 h 11"/>
                <a:gd name="T20" fmla="*/ 9 w 20"/>
                <a:gd name="T21" fmla="*/ 11 h 11"/>
                <a:gd name="T22" fmla="*/ 4 w 20"/>
                <a:gd name="T23" fmla="*/ 8 h 11"/>
                <a:gd name="T24" fmla="*/ 8 w 20"/>
                <a:gd name="T25" fmla="*/ 7 h 11"/>
                <a:gd name="T26" fmla="*/ 8 w 20"/>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1">
                  <a:moveTo>
                    <a:pt x="8" y="7"/>
                  </a:moveTo>
                  <a:cubicBezTo>
                    <a:pt x="6" y="7"/>
                    <a:pt x="4" y="6"/>
                    <a:pt x="3" y="5"/>
                  </a:cubicBezTo>
                  <a:cubicBezTo>
                    <a:pt x="0" y="4"/>
                    <a:pt x="4" y="3"/>
                    <a:pt x="4" y="3"/>
                  </a:cubicBezTo>
                  <a:cubicBezTo>
                    <a:pt x="4" y="2"/>
                    <a:pt x="2" y="1"/>
                    <a:pt x="1" y="1"/>
                  </a:cubicBezTo>
                  <a:cubicBezTo>
                    <a:pt x="1" y="0"/>
                    <a:pt x="6" y="1"/>
                    <a:pt x="6" y="1"/>
                  </a:cubicBezTo>
                  <a:cubicBezTo>
                    <a:pt x="8" y="1"/>
                    <a:pt x="10" y="2"/>
                    <a:pt x="12" y="3"/>
                  </a:cubicBezTo>
                  <a:cubicBezTo>
                    <a:pt x="14" y="3"/>
                    <a:pt x="15" y="3"/>
                    <a:pt x="16" y="3"/>
                  </a:cubicBezTo>
                  <a:cubicBezTo>
                    <a:pt x="17" y="3"/>
                    <a:pt x="20" y="4"/>
                    <a:pt x="19" y="4"/>
                  </a:cubicBezTo>
                  <a:cubicBezTo>
                    <a:pt x="17" y="6"/>
                    <a:pt x="16" y="5"/>
                    <a:pt x="18" y="8"/>
                  </a:cubicBezTo>
                  <a:cubicBezTo>
                    <a:pt x="19" y="9"/>
                    <a:pt x="16" y="9"/>
                    <a:pt x="15" y="10"/>
                  </a:cubicBezTo>
                  <a:cubicBezTo>
                    <a:pt x="13" y="10"/>
                    <a:pt x="11" y="11"/>
                    <a:pt x="9" y="11"/>
                  </a:cubicBezTo>
                  <a:cubicBezTo>
                    <a:pt x="8" y="10"/>
                    <a:pt x="4" y="9"/>
                    <a:pt x="4" y="8"/>
                  </a:cubicBezTo>
                  <a:cubicBezTo>
                    <a:pt x="4" y="8"/>
                    <a:pt x="10" y="7"/>
                    <a:pt x="8" y="7"/>
                  </a:cubicBezTo>
                  <a:cubicBezTo>
                    <a:pt x="5" y="6"/>
                    <a:pt x="10" y="7"/>
                    <a:pt x="8" y="7"/>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01" name="Freeform 595"/>
            <p:cNvSpPr>
              <a:spLocks/>
            </p:cNvSpPr>
            <p:nvPr/>
          </p:nvSpPr>
          <p:spPr bwMode="auto">
            <a:xfrm>
              <a:off x="7206525" y="4347147"/>
              <a:ext cx="165603" cy="47786"/>
            </a:xfrm>
            <a:custGeom>
              <a:avLst/>
              <a:gdLst>
                <a:gd name="T0" fmla="*/ 14 w 18"/>
                <a:gd name="T1" fmla="*/ 5 h 5"/>
                <a:gd name="T2" fmla="*/ 16 w 18"/>
                <a:gd name="T3" fmla="*/ 2 h 5"/>
                <a:gd name="T4" fmla="*/ 13 w 18"/>
                <a:gd name="T5" fmla="*/ 1 h 5"/>
                <a:gd name="T6" fmla="*/ 3 w 18"/>
                <a:gd name="T7" fmla="*/ 1 h 5"/>
                <a:gd name="T8" fmla="*/ 4 w 18"/>
                <a:gd name="T9" fmla="*/ 4 h 5"/>
                <a:gd name="T10" fmla="*/ 14 w 18"/>
                <a:gd name="T11" fmla="*/ 5 h 5"/>
                <a:gd name="T12" fmla="*/ 14 w 1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4" y="5"/>
                  </a:moveTo>
                  <a:cubicBezTo>
                    <a:pt x="14" y="4"/>
                    <a:pt x="18" y="2"/>
                    <a:pt x="16" y="2"/>
                  </a:cubicBezTo>
                  <a:cubicBezTo>
                    <a:pt x="15" y="1"/>
                    <a:pt x="14" y="1"/>
                    <a:pt x="13" y="1"/>
                  </a:cubicBezTo>
                  <a:cubicBezTo>
                    <a:pt x="10" y="1"/>
                    <a:pt x="6" y="0"/>
                    <a:pt x="3" y="1"/>
                  </a:cubicBezTo>
                  <a:cubicBezTo>
                    <a:pt x="0" y="1"/>
                    <a:pt x="1" y="4"/>
                    <a:pt x="4" y="4"/>
                  </a:cubicBezTo>
                  <a:cubicBezTo>
                    <a:pt x="7" y="4"/>
                    <a:pt x="11" y="5"/>
                    <a:pt x="14" y="5"/>
                  </a:cubicBezTo>
                  <a:cubicBezTo>
                    <a:pt x="16" y="4"/>
                    <a:pt x="12" y="5"/>
                    <a:pt x="14" y="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02" name="Freeform 596"/>
            <p:cNvSpPr>
              <a:spLocks/>
            </p:cNvSpPr>
            <p:nvPr/>
          </p:nvSpPr>
          <p:spPr bwMode="auto">
            <a:xfrm>
              <a:off x="7196972" y="4560582"/>
              <a:ext cx="156050" cy="105125"/>
            </a:xfrm>
            <a:custGeom>
              <a:avLst/>
              <a:gdLst>
                <a:gd name="T0" fmla="*/ 7 w 17"/>
                <a:gd name="T1" fmla="*/ 1 h 11"/>
                <a:gd name="T2" fmla="*/ 1 w 17"/>
                <a:gd name="T3" fmla="*/ 6 h 11"/>
                <a:gd name="T4" fmla="*/ 10 w 17"/>
                <a:gd name="T5" fmla="*/ 10 h 11"/>
                <a:gd name="T6" fmla="*/ 15 w 17"/>
                <a:gd name="T7" fmla="*/ 10 h 11"/>
                <a:gd name="T8" fmla="*/ 15 w 17"/>
                <a:gd name="T9" fmla="*/ 8 h 11"/>
                <a:gd name="T10" fmla="*/ 16 w 17"/>
                <a:gd name="T11" fmla="*/ 6 h 11"/>
                <a:gd name="T12" fmla="*/ 7 w 17"/>
                <a:gd name="T13" fmla="*/ 1 h 11"/>
                <a:gd name="T14" fmla="*/ 7 w 17"/>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1">
                  <a:moveTo>
                    <a:pt x="7" y="1"/>
                  </a:moveTo>
                  <a:cubicBezTo>
                    <a:pt x="5" y="0"/>
                    <a:pt x="2" y="4"/>
                    <a:pt x="1" y="6"/>
                  </a:cubicBezTo>
                  <a:cubicBezTo>
                    <a:pt x="0" y="8"/>
                    <a:pt x="8" y="10"/>
                    <a:pt x="10" y="10"/>
                  </a:cubicBezTo>
                  <a:cubicBezTo>
                    <a:pt x="11" y="11"/>
                    <a:pt x="14" y="11"/>
                    <a:pt x="15" y="10"/>
                  </a:cubicBezTo>
                  <a:cubicBezTo>
                    <a:pt x="16" y="10"/>
                    <a:pt x="15" y="9"/>
                    <a:pt x="15" y="8"/>
                  </a:cubicBezTo>
                  <a:cubicBezTo>
                    <a:pt x="15" y="7"/>
                    <a:pt x="15" y="6"/>
                    <a:pt x="16" y="6"/>
                  </a:cubicBezTo>
                  <a:cubicBezTo>
                    <a:pt x="17" y="4"/>
                    <a:pt x="9" y="1"/>
                    <a:pt x="7" y="1"/>
                  </a:cubicBezTo>
                  <a:cubicBezTo>
                    <a:pt x="5" y="0"/>
                    <a:pt x="8" y="1"/>
                    <a:pt x="7"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03" name="Freeform 597"/>
            <p:cNvSpPr>
              <a:spLocks/>
            </p:cNvSpPr>
            <p:nvPr/>
          </p:nvSpPr>
          <p:spPr bwMode="auto">
            <a:xfrm>
              <a:off x="7270219" y="4535096"/>
              <a:ext cx="38217" cy="25483"/>
            </a:xfrm>
            <a:custGeom>
              <a:avLst/>
              <a:gdLst>
                <a:gd name="T0" fmla="*/ 3 w 4"/>
                <a:gd name="T1" fmla="*/ 2 h 3"/>
                <a:gd name="T2" fmla="*/ 1 w 4"/>
                <a:gd name="T3" fmla="*/ 1 h 3"/>
                <a:gd name="T4" fmla="*/ 3 w 4"/>
                <a:gd name="T5" fmla="*/ 2 h 3"/>
              </a:gdLst>
              <a:ahLst/>
              <a:cxnLst>
                <a:cxn ang="0">
                  <a:pos x="T0" y="T1"/>
                </a:cxn>
                <a:cxn ang="0">
                  <a:pos x="T2" y="T3"/>
                </a:cxn>
                <a:cxn ang="0">
                  <a:pos x="T4" y="T5"/>
                </a:cxn>
              </a:cxnLst>
              <a:rect l="0" t="0" r="r" b="b"/>
              <a:pathLst>
                <a:path w="4" h="3">
                  <a:moveTo>
                    <a:pt x="3" y="2"/>
                  </a:moveTo>
                  <a:cubicBezTo>
                    <a:pt x="1" y="3"/>
                    <a:pt x="0" y="1"/>
                    <a:pt x="1" y="1"/>
                  </a:cubicBezTo>
                  <a:cubicBezTo>
                    <a:pt x="2" y="0"/>
                    <a:pt x="4" y="2"/>
                    <a:pt x="3"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04" name="Freeform 598"/>
            <p:cNvSpPr>
              <a:spLocks/>
            </p:cNvSpPr>
            <p:nvPr/>
          </p:nvSpPr>
          <p:spPr bwMode="auto">
            <a:xfrm>
              <a:off x="7439007" y="4366261"/>
              <a:ext cx="82803" cy="54153"/>
            </a:xfrm>
            <a:custGeom>
              <a:avLst/>
              <a:gdLst>
                <a:gd name="T0" fmla="*/ 1 w 9"/>
                <a:gd name="T1" fmla="*/ 5 h 6"/>
                <a:gd name="T2" fmla="*/ 1 w 9"/>
                <a:gd name="T3" fmla="*/ 1 h 6"/>
                <a:gd name="T4" fmla="*/ 5 w 9"/>
                <a:gd name="T5" fmla="*/ 1 h 6"/>
                <a:gd name="T6" fmla="*/ 9 w 9"/>
                <a:gd name="T7" fmla="*/ 3 h 6"/>
                <a:gd name="T8" fmla="*/ 5 w 9"/>
                <a:gd name="T9" fmla="*/ 5 h 6"/>
                <a:gd name="T10" fmla="*/ 1 w 9"/>
                <a:gd name="T11" fmla="*/ 5 h 6"/>
                <a:gd name="T12" fmla="*/ 1 w 9"/>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1" y="5"/>
                  </a:moveTo>
                  <a:cubicBezTo>
                    <a:pt x="1" y="5"/>
                    <a:pt x="2" y="2"/>
                    <a:pt x="1" y="1"/>
                  </a:cubicBezTo>
                  <a:cubicBezTo>
                    <a:pt x="1" y="0"/>
                    <a:pt x="4" y="1"/>
                    <a:pt x="5" y="1"/>
                  </a:cubicBezTo>
                  <a:cubicBezTo>
                    <a:pt x="6" y="1"/>
                    <a:pt x="9" y="2"/>
                    <a:pt x="9" y="3"/>
                  </a:cubicBezTo>
                  <a:cubicBezTo>
                    <a:pt x="8" y="4"/>
                    <a:pt x="6" y="5"/>
                    <a:pt x="5" y="5"/>
                  </a:cubicBezTo>
                  <a:cubicBezTo>
                    <a:pt x="3" y="6"/>
                    <a:pt x="3" y="6"/>
                    <a:pt x="1" y="5"/>
                  </a:cubicBezTo>
                  <a:cubicBezTo>
                    <a:pt x="0" y="4"/>
                    <a:pt x="2" y="6"/>
                    <a:pt x="1" y="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05" name="Freeform 599"/>
            <p:cNvSpPr>
              <a:spLocks/>
            </p:cNvSpPr>
            <p:nvPr/>
          </p:nvSpPr>
          <p:spPr bwMode="auto">
            <a:xfrm>
              <a:off x="7483592" y="4449084"/>
              <a:ext cx="28662" cy="38227"/>
            </a:xfrm>
            <a:custGeom>
              <a:avLst/>
              <a:gdLst>
                <a:gd name="T0" fmla="*/ 2 w 3"/>
                <a:gd name="T1" fmla="*/ 1 h 4"/>
                <a:gd name="T2" fmla="*/ 1 w 3"/>
                <a:gd name="T3" fmla="*/ 3 h 4"/>
                <a:gd name="T4" fmla="*/ 2 w 3"/>
                <a:gd name="T5" fmla="*/ 1 h 4"/>
              </a:gdLst>
              <a:ahLst/>
              <a:cxnLst>
                <a:cxn ang="0">
                  <a:pos x="T0" y="T1"/>
                </a:cxn>
                <a:cxn ang="0">
                  <a:pos x="T2" y="T3"/>
                </a:cxn>
                <a:cxn ang="0">
                  <a:pos x="T4" y="T5"/>
                </a:cxn>
              </a:cxnLst>
              <a:rect l="0" t="0" r="r" b="b"/>
              <a:pathLst>
                <a:path w="3" h="4">
                  <a:moveTo>
                    <a:pt x="2" y="1"/>
                  </a:moveTo>
                  <a:cubicBezTo>
                    <a:pt x="0" y="0"/>
                    <a:pt x="0" y="3"/>
                    <a:pt x="1" y="3"/>
                  </a:cubicBezTo>
                  <a:cubicBezTo>
                    <a:pt x="2" y="4"/>
                    <a:pt x="3" y="2"/>
                    <a:pt x="2"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06" name="Freeform 600"/>
            <p:cNvSpPr>
              <a:spLocks/>
            </p:cNvSpPr>
            <p:nvPr/>
          </p:nvSpPr>
          <p:spPr bwMode="auto">
            <a:xfrm>
              <a:off x="7177861" y="4420418"/>
              <a:ext cx="831208" cy="254846"/>
            </a:xfrm>
            <a:custGeom>
              <a:avLst/>
              <a:gdLst>
                <a:gd name="T0" fmla="*/ 17 w 89"/>
                <a:gd name="T1" fmla="*/ 7 h 27"/>
                <a:gd name="T2" fmla="*/ 19 w 89"/>
                <a:gd name="T3" fmla="*/ 4 h 27"/>
                <a:gd name="T4" fmla="*/ 15 w 89"/>
                <a:gd name="T5" fmla="*/ 2 h 27"/>
                <a:gd name="T6" fmla="*/ 12 w 89"/>
                <a:gd name="T7" fmla="*/ 2 h 27"/>
                <a:gd name="T8" fmla="*/ 4 w 89"/>
                <a:gd name="T9" fmla="*/ 1 h 27"/>
                <a:gd name="T10" fmla="*/ 4 w 89"/>
                <a:gd name="T11" fmla="*/ 3 h 27"/>
                <a:gd name="T12" fmla="*/ 0 w 89"/>
                <a:gd name="T13" fmla="*/ 4 h 27"/>
                <a:gd name="T14" fmla="*/ 5 w 89"/>
                <a:gd name="T15" fmla="*/ 5 h 27"/>
                <a:gd name="T16" fmla="*/ 7 w 89"/>
                <a:gd name="T17" fmla="*/ 6 h 27"/>
                <a:gd name="T18" fmla="*/ 6 w 89"/>
                <a:gd name="T19" fmla="*/ 7 h 27"/>
                <a:gd name="T20" fmla="*/ 24 w 89"/>
                <a:gd name="T21" fmla="*/ 13 h 27"/>
                <a:gd name="T22" fmla="*/ 25 w 89"/>
                <a:gd name="T23" fmla="*/ 16 h 27"/>
                <a:gd name="T24" fmla="*/ 24 w 89"/>
                <a:gd name="T25" fmla="*/ 21 h 27"/>
                <a:gd name="T26" fmla="*/ 27 w 89"/>
                <a:gd name="T27" fmla="*/ 25 h 27"/>
                <a:gd name="T28" fmla="*/ 30 w 89"/>
                <a:gd name="T29" fmla="*/ 24 h 27"/>
                <a:gd name="T30" fmla="*/ 33 w 89"/>
                <a:gd name="T31" fmla="*/ 26 h 27"/>
                <a:gd name="T32" fmla="*/ 38 w 89"/>
                <a:gd name="T33" fmla="*/ 26 h 27"/>
                <a:gd name="T34" fmla="*/ 42 w 89"/>
                <a:gd name="T35" fmla="*/ 23 h 27"/>
                <a:gd name="T36" fmla="*/ 45 w 89"/>
                <a:gd name="T37" fmla="*/ 26 h 27"/>
                <a:gd name="T38" fmla="*/ 52 w 89"/>
                <a:gd name="T39" fmla="*/ 27 h 27"/>
                <a:gd name="T40" fmla="*/ 62 w 89"/>
                <a:gd name="T41" fmla="*/ 27 h 27"/>
                <a:gd name="T42" fmla="*/ 65 w 89"/>
                <a:gd name="T43" fmla="*/ 27 h 27"/>
                <a:gd name="T44" fmla="*/ 67 w 89"/>
                <a:gd name="T45" fmla="*/ 24 h 27"/>
                <a:gd name="T46" fmla="*/ 70 w 89"/>
                <a:gd name="T47" fmla="*/ 25 h 27"/>
                <a:gd name="T48" fmla="*/ 76 w 89"/>
                <a:gd name="T49" fmla="*/ 27 h 27"/>
                <a:gd name="T50" fmla="*/ 82 w 89"/>
                <a:gd name="T51" fmla="*/ 26 h 27"/>
                <a:gd name="T52" fmla="*/ 85 w 89"/>
                <a:gd name="T53" fmla="*/ 24 h 27"/>
                <a:gd name="T54" fmla="*/ 85 w 89"/>
                <a:gd name="T55" fmla="*/ 22 h 27"/>
                <a:gd name="T56" fmla="*/ 82 w 89"/>
                <a:gd name="T57" fmla="*/ 22 h 27"/>
                <a:gd name="T58" fmla="*/ 85 w 89"/>
                <a:gd name="T59" fmla="*/ 17 h 27"/>
                <a:gd name="T60" fmla="*/ 80 w 89"/>
                <a:gd name="T61" fmla="*/ 16 h 27"/>
                <a:gd name="T62" fmla="*/ 78 w 89"/>
                <a:gd name="T63" fmla="*/ 14 h 27"/>
                <a:gd name="T64" fmla="*/ 70 w 89"/>
                <a:gd name="T65" fmla="*/ 14 h 27"/>
                <a:gd name="T66" fmla="*/ 65 w 89"/>
                <a:gd name="T67" fmla="*/ 14 h 27"/>
                <a:gd name="T68" fmla="*/ 55 w 89"/>
                <a:gd name="T69" fmla="*/ 17 h 27"/>
                <a:gd name="T70" fmla="*/ 56 w 89"/>
                <a:gd name="T71" fmla="*/ 18 h 27"/>
                <a:gd name="T72" fmla="*/ 52 w 89"/>
                <a:gd name="T73" fmla="*/ 18 h 27"/>
                <a:gd name="T74" fmla="*/ 49 w 89"/>
                <a:gd name="T75" fmla="*/ 16 h 27"/>
                <a:gd name="T76" fmla="*/ 46 w 89"/>
                <a:gd name="T77" fmla="*/ 17 h 27"/>
                <a:gd name="T78" fmla="*/ 42 w 89"/>
                <a:gd name="T79" fmla="*/ 16 h 27"/>
                <a:gd name="T80" fmla="*/ 41 w 89"/>
                <a:gd name="T81" fmla="*/ 18 h 27"/>
                <a:gd name="T82" fmla="*/ 38 w 89"/>
                <a:gd name="T83" fmla="*/ 16 h 27"/>
                <a:gd name="T84" fmla="*/ 39 w 89"/>
                <a:gd name="T85" fmla="*/ 14 h 27"/>
                <a:gd name="T86" fmla="*/ 34 w 89"/>
                <a:gd name="T87" fmla="*/ 12 h 27"/>
                <a:gd name="T88" fmla="*/ 30 w 89"/>
                <a:gd name="T89" fmla="*/ 13 h 27"/>
                <a:gd name="T90" fmla="*/ 32 w 89"/>
                <a:gd name="T91" fmla="*/ 12 h 27"/>
                <a:gd name="T92" fmla="*/ 28 w 89"/>
                <a:gd name="T93" fmla="*/ 9 h 27"/>
                <a:gd name="T94" fmla="*/ 38 w 89"/>
                <a:gd name="T95" fmla="*/ 10 h 27"/>
                <a:gd name="T96" fmla="*/ 33 w 89"/>
                <a:gd name="T97" fmla="*/ 7 h 27"/>
                <a:gd name="T98" fmla="*/ 28 w 89"/>
                <a:gd name="T99" fmla="*/ 7 h 27"/>
                <a:gd name="T100" fmla="*/ 32 w 89"/>
                <a:gd name="T101" fmla="*/ 6 h 27"/>
                <a:gd name="T102" fmla="*/ 27 w 89"/>
                <a:gd name="T103" fmla="*/ 5 h 27"/>
                <a:gd name="T104" fmla="*/ 17 w 89"/>
                <a:gd name="T105" fmla="*/ 7 h 27"/>
                <a:gd name="T106" fmla="*/ 17 w 89"/>
                <a:gd name="T10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 h="27">
                  <a:moveTo>
                    <a:pt x="17" y="7"/>
                  </a:moveTo>
                  <a:cubicBezTo>
                    <a:pt x="18" y="7"/>
                    <a:pt x="20" y="5"/>
                    <a:pt x="19" y="4"/>
                  </a:cubicBezTo>
                  <a:cubicBezTo>
                    <a:pt x="18" y="3"/>
                    <a:pt x="16" y="2"/>
                    <a:pt x="15" y="2"/>
                  </a:cubicBezTo>
                  <a:cubicBezTo>
                    <a:pt x="14" y="2"/>
                    <a:pt x="13" y="2"/>
                    <a:pt x="12" y="2"/>
                  </a:cubicBezTo>
                  <a:cubicBezTo>
                    <a:pt x="9" y="1"/>
                    <a:pt x="7" y="0"/>
                    <a:pt x="4" y="1"/>
                  </a:cubicBezTo>
                  <a:cubicBezTo>
                    <a:pt x="0" y="2"/>
                    <a:pt x="3" y="2"/>
                    <a:pt x="4" y="3"/>
                  </a:cubicBezTo>
                  <a:cubicBezTo>
                    <a:pt x="4" y="3"/>
                    <a:pt x="0" y="3"/>
                    <a:pt x="0" y="4"/>
                  </a:cubicBezTo>
                  <a:cubicBezTo>
                    <a:pt x="0" y="5"/>
                    <a:pt x="4" y="5"/>
                    <a:pt x="5" y="5"/>
                  </a:cubicBezTo>
                  <a:cubicBezTo>
                    <a:pt x="5" y="6"/>
                    <a:pt x="7" y="6"/>
                    <a:pt x="7" y="6"/>
                  </a:cubicBezTo>
                  <a:cubicBezTo>
                    <a:pt x="7" y="7"/>
                    <a:pt x="6" y="7"/>
                    <a:pt x="6" y="7"/>
                  </a:cubicBezTo>
                  <a:cubicBezTo>
                    <a:pt x="12" y="11"/>
                    <a:pt x="21" y="5"/>
                    <a:pt x="24" y="13"/>
                  </a:cubicBezTo>
                  <a:cubicBezTo>
                    <a:pt x="24" y="14"/>
                    <a:pt x="26" y="15"/>
                    <a:pt x="25" y="16"/>
                  </a:cubicBezTo>
                  <a:cubicBezTo>
                    <a:pt x="24" y="18"/>
                    <a:pt x="23" y="19"/>
                    <a:pt x="24" y="21"/>
                  </a:cubicBezTo>
                  <a:cubicBezTo>
                    <a:pt x="24" y="21"/>
                    <a:pt x="26" y="25"/>
                    <a:pt x="27" y="25"/>
                  </a:cubicBezTo>
                  <a:cubicBezTo>
                    <a:pt x="28" y="26"/>
                    <a:pt x="30" y="23"/>
                    <a:pt x="30" y="24"/>
                  </a:cubicBezTo>
                  <a:cubicBezTo>
                    <a:pt x="31" y="24"/>
                    <a:pt x="32" y="26"/>
                    <a:pt x="33" y="26"/>
                  </a:cubicBezTo>
                  <a:cubicBezTo>
                    <a:pt x="35" y="27"/>
                    <a:pt x="37" y="26"/>
                    <a:pt x="38" y="26"/>
                  </a:cubicBezTo>
                  <a:cubicBezTo>
                    <a:pt x="39" y="25"/>
                    <a:pt x="41" y="23"/>
                    <a:pt x="42" y="23"/>
                  </a:cubicBezTo>
                  <a:cubicBezTo>
                    <a:pt x="42" y="23"/>
                    <a:pt x="44" y="26"/>
                    <a:pt x="45" y="26"/>
                  </a:cubicBezTo>
                  <a:cubicBezTo>
                    <a:pt x="47" y="27"/>
                    <a:pt x="50" y="27"/>
                    <a:pt x="52" y="27"/>
                  </a:cubicBezTo>
                  <a:cubicBezTo>
                    <a:pt x="56" y="27"/>
                    <a:pt x="59" y="27"/>
                    <a:pt x="62" y="27"/>
                  </a:cubicBezTo>
                  <a:cubicBezTo>
                    <a:pt x="63" y="27"/>
                    <a:pt x="64" y="27"/>
                    <a:pt x="65" y="27"/>
                  </a:cubicBezTo>
                  <a:cubicBezTo>
                    <a:pt x="67" y="26"/>
                    <a:pt x="66" y="24"/>
                    <a:pt x="67" y="24"/>
                  </a:cubicBezTo>
                  <a:cubicBezTo>
                    <a:pt x="68" y="23"/>
                    <a:pt x="69" y="24"/>
                    <a:pt x="70" y="25"/>
                  </a:cubicBezTo>
                  <a:cubicBezTo>
                    <a:pt x="71" y="26"/>
                    <a:pt x="74" y="27"/>
                    <a:pt x="76" y="27"/>
                  </a:cubicBezTo>
                  <a:cubicBezTo>
                    <a:pt x="78" y="27"/>
                    <a:pt x="80" y="27"/>
                    <a:pt x="82" y="26"/>
                  </a:cubicBezTo>
                  <a:cubicBezTo>
                    <a:pt x="84" y="26"/>
                    <a:pt x="83" y="24"/>
                    <a:pt x="85" y="24"/>
                  </a:cubicBezTo>
                  <a:cubicBezTo>
                    <a:pt x="86" y="24"/>
                    <a:pt x="87" y="21"/>
                    <a:pt x="85" y="22"/>
                  </a:cubicBezTo>
                  <a:cubicBezTo>
                    <a:pt x="85" y="22"/>
                    <a:pt x="83" y="22"/>
                    <a:pt x="82" y="22"/>
                  </a:cubicBezTo>
                  <a:cubicBezTo>
                    <a:pt x="82" y="22"/>
                    <a:pt x="89" y="18"/>
                    <a:pt x="85" y="17"/>
                  </a:cubicBezTo>
                  <a:cubicBezTo>
                    <a:pt x="84" y="17"/>
                    <a:pt x="82" y="16"/>
                    <a:pt x="80" y="16"/>
                  </a:cubicBezTo>
                  <a:cubicBezTo>
                    <a:pt x="78" y="16"/>
                    <a:pt x="80" y="14"/>
                    <a:pt x="78" y="14"/>
                  </a:cubicBezTo>
                  <a:cubicBezTo>
                    <a:pt x="75" y="14"/>
                    <a:pt x="73" y="14"/>
                    <a:pt x="70" y="14"/>
                  </a:cubicBezTo>
                  <a:cubicBezTo>
                    <a:pt x="68" y="14"/>
                    <a:pt x="67" y="13"/>
                    <a:pt x="65" y="14"/>
                  </a:cubicBezTo>
                  <a:cubicBezTo>
                    <a:pt x="64" y="14"/>
                    <a:pt x="55" y="16"/>
                    <a:pt x="55" y="17"/>
                  </a:cubicBezTo>
                  <a:cubicBezTo>
                    <a:pt x="55" y="17"/>
                    <a:pt x="56" y="17"/>
                    <a:pt x="56" y="18"/>
                  </a:cubicBezTo>
                  <a:cubicBezTo>
                    <a:pt x="56" y="18"/>
                    <a:pt x="53" y="18"/>
                    <a:pt x="52" y="18"/>
                  </a:cubicBezTo>
                  <a:cubicBezTo>
                    <a:pt x="51" y="18"/>
                    <a:pt x="50" y="17"/>
                    <a:pt x="49" y="16"/>
                  </a:cubicBezTo>
                  <a:cubicBezTo>
                    <a:pt x="48" y="16"/>
                    <a:pt x="47" y="17"/>
                    <a:pt x="46" y="17"/>
                  </a:cubicBezTo>
                  <a:cubicBezTo>
                    <a:pt x="45" y="17"/>
                    <a:pt x="43" y="16"/>
                    <a:pt x="42" y="16"/>
                  </a:cubicBezTo>
                  <a:cubicBezTo>
                    <a:pt x="41" y="16"/>
                    <a:pt x="42" y="18"/>
                    <a:pt x="41" y="18"/>
                  </a:cubicBezTo>
                  <a:cubicBezTo>
                    <a:pt x="40" y="18"/>
                    <a:pt x="39" y="16"/>
                    <a:pt x="38" y="16"/>
                  </a:cubicBezTo>
                  <a:cubicBezTo>
                    <a:pt x="35" y="16"/>
                    <a:pt x="39" y="15"/>
                    <a:pt x="39" y="14"/>
                  </a:cubicBezTo>
                  <a:cubicBezTo>
                    <a:pt x="39" y="13"/>
                    <a:pt x="35" y="12"/>
                    <a:pt x="34" y="12"/>
                  </a:cubicBezTo>
                  <a:cubicBezTo>
                    <a:pt x="34" y="12"/>
                    <a:pt x="30" y="13"/>
                    <a:pt x="30" y="13"/>
                  </a:cubicBezTo>
                  <a:cubicBezTo>
                    <a:pt x="30" y="12"/>
                    <a:pt x="32" y="12"/>
                    <a:pt x="32" y="12"/>
                  </a:cubicBezTo>
                  <a:cubicBezTo>
                    <a:pt x="32" y="11"/>
                    <a:pt x="27" y="10"/>
                    <a:pt x="28" y="9"/>
                  </a:cubicBezTo>
                  <a:cubicBezTo>
                    <a:pt x="28" y="9"/>
                    <a:pt x="38" y="10"/>
                    <a:pt x="38" y="10"/>
                  </a:cubicBezTo>
                  <a:cubicBezTo>
                    <a:pt x="38" y="9"/>
                    <a:pt x="34" y="8"/>
                    <a:pt x="33" y="7"/>
                  </a:cubicBezTo>
                  <a:cubicBezTo>
                    <a:pt x="32" y="7"/>
                    <a:pt x="30" y="7"/>
                    <a:pt x="28" y="7"/>
                  </a:cubicBezTo>
                  <a:cubicBezTo>
                    <a:pt x="29" y="7"/>
                    <a:pt x="31" y="7"/>
                    <a:pt x="32" y="6"/>
                  </a:cubicBezTo>
                  <a:cubicBezTo>
                    <a:pt x="32" y="5"/>
                    <a:pt x="27" y="5"/>
                    <a:pt x="27" y="5"/>
                  </a:cubicBezTo>
                  <a:cubicBezTo>
                    <a:pt x="23" y="5"/>
                    <a:pt x="21" y="6"/>
                    <a:pt x="17" y="7"/>
                  </a:cubicBezTo>
                  <a:cubicBezTo>
                    <a:pt x="17" y="7"/>
                    <a:pt x="18" y="7"/>
                    <a:pt x="17" y="7"/>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07" name="Freeform 601"/>
            <p:cNvSpPr>
              <a:spLocks/>
            </p:cNvSpPr>
            <p:nvPr/>
          </p:nvSpPr>
          <p:spPr bwMode="auto">
            <a:xfrm>
              <a:off x="7196972" y="3980811"/>
              <a:ext cx="550953" cy="347226"/>
            </a:xfrm>
            <a:custGeom>
              <a:avLst/>
              <a:gdLst>
                <a:gd name="T0" fmla="*/ 55 w 59"/>
                <a:gd name="T1" fmla="*/ 21 h 37"/>
                <a:gd name="T2" fmla="*/ 46 w 59"/>
                <a:gd name="T3" fmla="*/ 20 h 37"/>
                <a:gd name="T4" fmla="*/ 46 w 59"/>
                <a:gd name="T5" fmla="*/ 18 h 37"/>
                <a:gd name="T6" fmla="*/ 44 w 59"/>
                <a:gd name="T7" fmla="*/ 15 h 37"/>
                <a:gd name="T8" fmla="*/ 44 w 59"/>
                <a:gd name="T9" fmla="*/ 11 h 37"/>
                <a:gd name="T10" fmla="*/ 43 w 59"/>
                <a:gd name="T11" fmla="*/ 15 h 37"/>
                <a:gd name="T12" fmla="*/ 35 w 59"/>
                <a:gd name="T13" fmla="*/ 10 h 37"/>
                <a:gd name="T14" fmla="*/ 24 w 59"/>
                <a:gd name="T15" fmla="*/ 2 h 37"/>
                <a:gd name="T16" fmla="*/ 12 w 59"/>
                <a:gd name="T17" fmla="*/ 1 h 37"/>
                <a:gd name="T18" fmla="*/ 12 w 59"/>
                <a:gd name="T19" fmla="*/ 3 h 37"/>
                <a:gd name="T20" fmla="*/ 6 w 59"/>
                <a:gd name="T21" fmla="*/ 5 h 37"/>
                <a:gd name="T22" fmla="*/ 11 w 59"/>
                <a:gd name="T23" fmla="*/ 9 h 37"/>
                <a:gd name="T24" fmla="*/ 6 w 59"/>
                <a:gd name="T25" fmla="*/ 9 h 37"/>
                <a:gd name="T26" fmla="*/ 5 w 59"/>
                <a:gd name="T27" fmla="*/ 11 h 37"/>
                <a:gd name="T28" fmla="*/ 6 w 59"/>
                <a:gd name="T29" fmla="*/ 14 h 37"/>
                <a:gd name="T30" fmla="*/ 10 w 59"/>
                <a:gd name="T31" fmla="*/ 14 h 37"/>
                <a:gd name="T32" fmla="*/ 0 w 59"/>
                <a:gd name="T33" fmla="*/ 15 h 37"/>
                <a:gd name="T34" fmla="*/ 7 w 59"/>
                <a:gd name="T35" fmla="*/ 20 h 37"/>
                <a:gd name="T36" fmla="*/ 8 w 59"/>
                <a:gd name="T37" fmla="*/ 23 h 37"/>
                <a:gd name="T38" fmla="*/ 14 w 59"/>
                <a:gd name="T39" fmla="*/ 23 h 37"/>
                <a:gd name="T40" fmla="*/ 26 w 59"/>
                <a:gd name="T41" fmla="*/ 23 h 37"/>
                <a:gd name="T42" fmla="*/ 28 w 59"/>
                <a:gd name="T43" fmla="*/ 24 h 37"/>
                <a:gd name="T44" fmla="*/ 16 w 59"/>
                <a:gd name="T45" fmla="*/ 25 h 37"/>
                <a:gd name="T46" fmla="*/ 16 w 59"/>
                <a:gd name="T47" fmla="*/ 30 h 37"/>
                <a:gd name="T48" fmla="*/ 19 w 59"/>
                <a:gd name="T49" fmla="*/ 33 h 37"/>
                <a:gd name="T50" fmla="*/ 32 w 59"/>
                <a:gd name="T51" fmla="*/ 35 h 37"/>
                <a:gd name="T52" fmla="*/ 34 w 59"/>
                <a:gd name="T53" fmla="*/ 36 h 37"/>
                <a:gd name="T54" fmla="*/ 40 w 59"/>
                <a:gd name="T55" fmla="*/ 35 h 37"/>
                <a:gd name="T56" fmla="*/ 41 w 59"/>
                <a:gd name="T57" fmla="*/ 35 h 37"/>
                <a:gd name="T58" fmla="*/ 41 w 59"/>
                <a:gd name="T59" fmla="*/ 29 h 37"/>
                <a:gd name="T60" fmla="*/ 46 w 59"/>
                <a:gd name="T61" fmla="*/ 30 h 37"/>
                <a:gd name="T62" fmla="*/ 51 w 59"/>
                <a:gd name="T63" fmla="*/ 28 h 37"/>
                <a:gd name="T64" fmla="*/ 54 w 59"/>
                <a:gd name="T65" fmla="*/ 26 h 37"/>
                <a:gd name="T66" fmla="*/ 58 w 59"/>
                <a:gd name="T67"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37">
                  <a:moveTo>
                    <a:pt x="58" y="24"/>
                  </a:moveTo>
                  <a:cubicBezTo>
                    <a:pt x="58" y="22"/>
                    <a:pt x="56" y="22"/>
                    <a:pt x="55" y="21"/>
                  </a:cubicBezTo>
                  <a:cubicBezTo>
                    <a:pt x="54" y="20"/>
                    <a:pt x="53" y="22"/>
                    <a:pt x="52" y="21"/>
                  </a:cubicBezTo>
                  <a:cubicBezTo>
                    <a:pt x="50" y="19"/>
                    <a:pt x="48" y="21"/>
                    <a:pt x="46" y="20"/>
                  </a:cubicBezTo>
                  <a:cubicBezTo>
                    <a:pt x="46" y="20"/>
                    <a:pt x="48" y="19"/>
                    <a:pt x="48" y="18"/>
                  </a:cubicBezTo>
                  <a:cubicBezTo>
                    <a:pt x="48" y="18"/>
                    <a:pt x="46" y="18"/>
                    <a:pt x="46" y="18"/>
                  </a:cubicBezTo>
                  <a:cubicBezTo>
                    <a:pt x="46" y="17"/>
                    <a:pt x="47" y="17"/>
                    <a:pt x="47" y="16"/>
                  </a:cubicBezTo>
                  <a:cubicBezTo>
                    <a:pt x="47" y="15"/>
                    <a:pt x="44" y="16"/>
                    <a:pt x="44" y="15"/>
                  </a:cubicBezTo>
                  <a:cubicBezTo>
                    <a:pt x="43" y="15"/>
                    <a:pt x="45" y="14"/>
                    <a:pt x="45" y="14"/>
                  </a:cubicBezTo>
                  <a:cubicBezTo>
                    <a:pt x="46" y="13"/>
                    <a:pt x="44" y="12"/>
                    <a:pt x="44" y="11"/>
                  </a:cubicBezTo>
                  <a:cubicBezTo>
                    <a:pt x="43" y="10"/>
                    <a:pt x="38" y="11"/>
                    <a:pt x="38" y="11"/>
                  </a:cubicBezTo>
                  <a:cubicBezTo>
                    <a:pt x="38" y="12"/>
                    <a:pt x="43" y="14"/>
                    <a:pt x="43" y="15"/>
                  </a:cubicBezTo>
                  <a:cubicBezTo>
                    <a:pt x="42" y="16"/>
                    <a:pt x="39" y="14"/>
                    <a:pt x="38" y="13"/>
                  </a:cubicBezTo>
                  <a:cubicBezTo>
                    <a:pt x="36" y="12"/>
                    <a:pt x="39" y="10"/>
                    <a:pt x="35" y="10"/>
                  </a:cubicBezTo>
                  <a:cubicBezTo>
                    <a:pt x="33" y="10"/>
                    <a:pt x="30" y="10"/>
                    <a:pt x="29" y="8"/>
                  </a:cubicBezTo>
                  <a:cubicBezTo>
                    <a:pt x="28" y="6"/>
                    <a:pt x="26" y="3"/>
                    <a:pt x="24" y="2"/>
                  </a:cubicBezTo>
                  <a:cubicBezTo>
                    <a:pt x="21" y="1"/>
                    <a:pt x="18" y="0"/>
                    <a:pt x="16" y="0"/>
                  </a:cubicBezTo>
                  <a:cubicBezTo>
                    <a:pt x="15" y="0"/>
                    <a:pt x="10" y="0"/>
                    <a:pt x="12" y="1"/>
                  </a:cubicBezTo>
                  <a:cubicBezTo>
                    <a:pt x="13" y="1"/>
                    <a:pt x="17" y="2"/>
                    <a:pt x="17" y="2"/>
                  </a:cubicBezTo>
                  <a:cubicBezTo>
                    <a:pt x="17" y="4"/>
                    <a:pt x="13" y="3"/>
                    <a:pt x="12" y="3"/>
                  </a:cubicBezTo>
                  <a:cubicBezTo>
                    <a:pt x="12" y="3"/>
                    <a:pt x="13" y="4"/>
                    <a:pt x="13" y="4"/>
                  </a:cubicBezTo>
                  <a:cubicBezTo>
                    <a:pt x="13" y="5"/>
                    <a:pt x="7" y="2"/>
                    <a:pt x="6" y="5"/>
                  </a:cubicBezTo>
                  <a:cubicBezTo>
                    <a:pt x="6" y="5"/>
                    <a:pt x="11" y="7"/>
                    <a:pt x="12" y="7"/>
                  </a:cubicBezTo>
                  <a:cubicBezTo>
                    <a:pt x="10" y="6"/>
                    <a:pt x="11" y="9"/>
                    <a:pt x="11" y="9"/>
                  </a:cubicBezTo>
                  <a:cubicBezTo>
                    <a:pt x="11" y="10"/>
                    <a:pt x="4" y="7"/>
                    <a:pt x="3" y="8"/>
                  </a:cubicBezTo>
                  <a:cubicBezTo>
                    <a:pt x="3" y="7"/>
                    <a:pt x="6" y="8"/>
                    <a:pt x="6" y="9"/>
                  </a:cubicBezTo>
                  <a:cubicBezTo>
                    <a:pt x="6" y="8"/>
                    <a:pt x="4" y="9"/>
                    <a:pt x="4" y="9"/>
                  </a:cubicBezTo>
                  <a:cubicBezTo>
                    <a:pt x="3" y="10"/>
                    <a:pt x="5" y="11"/>
                    <a:pt x="5" y="11"/>
                  </a:cubicBezTo>
                  <a:cubicBezTo>
                    <a:pt x="6" y="12"/>
                    <a:pt x="2" y="12"/>
                    <a:pt x="1" y="12"/>
                  </a:cubicBezTo>
                  <a:cubicBezTo>
                    <a:pt x="2" y="12"/>
                    <a:pt x="4" y="13"/>
                    <a:pt x="6" y="14"/>
                  </a:cubicBezTo>
                  <a:cubicBezTo>
                    <a:pt x="8" y="14"/>
                    <a:pt x="10" y="13"/>
                    <a:pt x="12" y="13"/>
                  </a:cubicBezTo>
                  <a:cubicBezTo>
                    <a:pt x="12" y="13"/>
                    <a:pt x="10" y="14"/>
                    <a:pt x="10" y="14"/>
                  </a:cubicBezTo>
                  <a:cubicBezTo>
                    <a:pt x="10" y="15"/>
                    <a:pt x="11" y="15"/>
                    <a:pt x="11" y="15"/>
                  </a:cubicBezTo>
                  <a:cubicBezTo>
                    <a:pt x="11" y="16"/>
                    <a:pt x="0" y="15"/>
                    <a:pt x="0" y="15"/>
                  </a:cubicBezTo>
                  <a:cubicBezTo>
                    <a:pt x="0" y="15"/>
                    <a:pt x="2" y="18"/>
                    <a:pt x="2" y="18"/>
                  </a:cubicBezTo>
                  <a:cubicBezTo>
                    <a:pt x="3" y="19"/>
                    <a:pt x="7" y="21"/>
                    <a:pt x="7" y="20"/>
                  </a:cubicBezTo>
                  <a:cubicBezTo>
                    <a:pt x="7" y="21"/>
                    <a:pt x="5" y="20"/>
                    <a:pt x="6" y="22"/>
                  </a:cubicBezTo>
                  <a:cubicBezTo>
                    <a:pt x="6" y="22"/>
                    <a:pt x="7" y="23"/>
                    <a:pt x="8" y="23"/>
                  </a:cubicBezTo>
                  <a:cubicBezTo>
                    <a:pt x="9" y="24"/>
                    <a:pt x="10" y="23"/>
                    <a:pt x="11" y="23"/>
                  </a:cubicBezTo>
                  <a:cubicBezTo>
                    <a:pt x="12" y="22"/>
                    <a:pt x="13" y="24"/>
                    <a:pt x="14" y="23"/>
                  </a:cubicBezTo>
                  <a:cubicBezTo>
                    <a:pt x="17" y="22"/>
                    <a:pt x="19" y="21"/>
                    <a:pt x="21" y="22"/>
                  </a:cubicBezTo>
                  <a:cubicBezTo>
                    <a:pt x="23" y="23"/>
                    <a:pt x="24" y="23"/>
                    <a:pt x="26" y="23"/>
                  </a:cubicBezTo>
                  <a:cubicBezTo>
                    <a:pt x="25" y="23"/>
                    <a:pt x="23" y="23"/>
                    <a:pt x="21" y="23"/>
                  </a:cubicBezTo>
                  <a:cubicBezTo>
                    <a:pt x="23" y="23"/>
                    <a:pt x="27" y="23"/>
                    <a:pt x="28" y="24"/>
                  </a:cubicBezTo>
                  <a:cubicBezTo>
                    <a:pt x="28" y="24"/>
                    <a:pt x="23" y="25"/>
                    <a:pt x="23" y="25"/>
                  </a:cubicBezTo>
                  <a:cubicBezTo>
                    <a:pt x="21" y="25"/>
                    <a:pt x="18" y="25"/>
                    <a:pt x="16" y="25"/>
                  </a:cubicBezTo>
                  <a:cubicBezTo>
                    <a:pt x="16" y="26"/>
                    <a:pt x="12" y="27"/>
                    <a:pt x="13" y="27"/>
                  </a:cubicBezTo>
                  <a:cubicBezTo>
                    <a:pt x="14" y="28"/>
                    <a:pt x="15" y="28"/>
                    <a:pt x="16" y="30"/>
                  </a:cubicBezTo>
                  <a:cubicBezTo>
                    <a:pt x="16" y="32"/>
                    <a:pt x="22" y="30"/>
                    <a:pt x="23" y="32"/>
                  </a:cubicBezTo>
                  <a:cubicBezTo>
                    <a:pt x="23" y="32"/>
                    <a:pt x="19" y="32"/>
                    <a:pt x="19" y="33"/>
                  </a:cubicBezTo>
                  <a:cubicBezTo>
                    <a:pt x="20" y="34"/>
                    <a:pt x="25" y="36"/>
                    <a:pt x="26" y="36"/>
                  </a:cubicBezTo>
                  <a:cubicBezTo>
                    <a:pt x="26" y="36"/>
                    <a:pt x="32" y="36"/>
                    <a:pt x="32" y="35"/>
                  </a:cubicBezTo>
                  <a:cubicBezTo>
                    <a:pt x="32" y="35"/>
                    <a:pt x="31" y="35"/>
                    <a:pt x="31" y="35"/>
                  </a:cubicBezTo>
                  <a:cubicBezTo>
                    <a:pt x="31" y="33"/>
                    <a:pt x="35" y="36"/>
                    <a:pt x="34" y="36"/>
                  </a:cubicBezTo>
                  <a:cubicBezTo>
                    <a:pt x="35" y="36"/>
                    <a:pt x="33" y="33"/>
                    <a:pt x="33" y="32"/>
                  </a:cubicBezTo>
                  <a:cubicBezTo>
                    <a:pt x="35" y="31"/>
                    <a:pt x="37" y="37"/>
                    <a:pt x="40" y="35"/>
                  </a:cubicBezTo>
                  <a:cubicBezTo>
                    <a:pt x="41" y="34"/>
                    <a:pt x="39" y="32"/>
                    <a:pt x="40" y="32"/>
                  </a:cubicBezTo>
                  <a:cubicBezTo>
                    <a:pt x="41" y="32"/>
                    <a:pt x="41" y="34"/>
                    <a:pt x="41" y="35"/>
                  </a:cubicBezTo>
                  <a:cubicBezTo>
                    <a:pt x="42" y="35"/>
                    <a:pt x="43" y="31"/>
                    <a:pt x="42" y="31"/>
                  </a:cubicBezTo>
                  <a:cubicBezTo>
                    <a:pt x="42" y="30"/>
                    <a:pt x="42" y="29"/>
                    <a:pt x="41" y="29"/>
                  </a:cubicBezTo>
                  <a:cubicBezTo>
                    <a:pt x="41" y="28"/>
                    <a:pt x="42" y="26"/>
                    <a:pt x="43" y="27"/>
                  </a:cubicBezTo>
                  <a:cubicBezTo>
                    <a:pt x="44" y="28"/>
                    <a:pt x="43" y="32"/>
                    <a:pt x="46" y="30"/>
                  </a:cubicBezTo>
                  <a:cubicBezTo>
                    <a:pt x="47" y="29"/>
                    <a:pt x="50" y="25"/>
                    <a:pt x="52" y="27"/>
                  </a:cubicBezTo>
                  <a:cubicBezTo>
                    <a:pt x="53" y="27"/>
                    <a:pt x="51" y="28"/>
                    <a:pt x="51" y="28"/>
                  </a:cubicBezTo>
                  <a:cubicBezTo>
                    <a:pt x="51" y="28"/>
                    <a:pt x="56" y="27"/>
                    <a:pt x="56" y="27"/>
                  </a:cubicBezTo>
                  <a:cubicBezTo>
                    <a:pt x="56" y="27"/>
                    <a:pt x="54" y="27"/>
                    <a:pt x="54" y="26"/>
                  </a:cubicBezTo>
                  <a:cubicBezTo>
                    <a:pt x="54" y="25"/>
                    <a:pt x="59" y="25"/>
                    <a:pt x="58" y="24"/>
                  </a:cubicBezTo>
                  <a:cubicBezTo>
                    <a:pt x="58" y="22"/>
                    <a:pt x="58" y="25"/>
                    <a:pt x="58" y="2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08" name="Freeform 602"/>
            <p:cNvSpPr>
              <a:spLocks/>
            </p:cNvSpPr>
            <p:nvPr/>
          </p:nvSpPr>
          <p:spPr bwMode="auto">
            <a:xfrm>
              <a:off x="7419898" y="3767380"/>
              <a:ext cx="1455408" cy="758161"/>
            </a:xfrm>
            <a:custGeom>
              <a:avLst/>
              <a:gdLst>
                <a:gd name="T0" fmla="*/ 15 w 156"/>
                <a:gd name="T1" fmla="*/ 77 h 81"/>
                <a:gd name="T2" fmla="*/ 27 w 156"/>
                <a:gd name="T3" fmla="*/ 76 h 81"/>
                <a:gd name="T4" fmla="*/ 37 w 156"/>
                <a:gd name="T5" fmla="*/ 78 h 81"/>
                <a:gd name="T6" fmla="*/ 48 w 156"/>
                <a:gd name="T7" fmla="*/ 77 h 81"/>
                <a:gd name="T8" fmla="*/ 65 w 156"/>
                <a:gd name="T9" fmla="*/ 76 h 81"/>
                <a:gd name="T10" fmla="*/ 59 w 156"/>
                <a:gd name="T11" fmla="*/ 70 h 81"/>
                <a:gd name="T12" fmla="*/ 50 w 156"/>
                <a:gd name="T13" fmla="*/ 65 h 81"/>
                <a:gd name="T14" fmla="*/ 73 w 156"/>
                <a:gd name="T15" fmla="*/ 61 h 81"/>
                <a:gd name="T16" fmla="*/ 76 w 156"/>
                <a:gd name="T17" fmla="*/ 55 h 81"/>
                <a:gd name="T18" fmla="*/ 71 w 156"/>
                <a:gd name="T19" fmla="*/ 50 h 81"/>
                <a:gd name="T20" fmla="*/ 72 w 156"/>
                <a:gd name="T21" fmla="*/ 48 h 81"/>
                <a:gd name="T22" fmla="*/ 78 w 156"/>
                <a:gd name="T23" fmla="*/ 45 h 81"/>
                <a:gd name="T24" fmla="*/ 90 w 156"/>
                <a:gd name="T25" fmla="*/ 44 h 81"/>
                <a:gd name="T26" fmla="*/ 105 w 156"/>
                <a:gd name="T27" fmla="*/ 37 h 81"/>
                <a:gd name="T28" fmla="*/ 105 w 156"/>
                <a:gd name="T29" fmla="*/ 32 h 81"/>
                <a:gd name="T30" fmla="*/ 136 w 156"/>
                <a:gd name="T31" fmla="*/ 21 h 81"/>
                <a:gd name="T32" fmla="*/ 115 w 156"/>
                <a:gd name="T33" fmla="*/ 23 h 81"/>
                <a:gd name="T34" fmla="*/ 134 w 156"/>
                <a:gd name="T35" fmla="*/ 18 h 81"/>
                <a:gd name="T36" fmla="*/ 146 w 156"/>
                <a:gd name="T37" fmla="*/ 10 h 81"/>
                <a:gd name="T38" fmla="*/ 133 w 156"/>
                <a:gd name="T39" fmla="*/ 5 h 81"/>
                <a:gd name="T40" fmla="*/ 121 w 156"/>
                <a:gd name="T41" fmla="*/ 5 h 81"/>
                <a:gd name="T42" fmla="*/ 100 w 156"/>
                <a:gd name="T43" fmla="*/ 2 h 81"/>
                <a:gd name="T44" fmla="*/ 91 w 156"/>
                <a:gd name="T45" fmla="*/ 5 h 81"/>
                <a:gd name="T46" fmla="*/ 80 w 156"/>
                <a:gd name="T47" fmla="*/ 8 h 81"/>
                <a:gd name="T48" fmla="*/ 58 w 156"/>
                <a:gd name="T49" fmla="*/ 4 h 81"/>
                <a:gd name="T50" fmla="*/ 52 w 156"/>
                <a:gd name="T51" fmla="*/ 5 h 81"/>
                <a:gd name="T52" fmla="*/ 46 w 156"/>
                <a:gd name="T53" fmla="*/ 10 h 81"/>
                <a:gd name="T54" fmla="*/ 45 w 156"/>
                <a:gd name="T55" fmla="*/ 12 h 81"/>
                <a:gd name="T56" fmla="*/ 31 w 156"/>
                <a:gd name="T57" fmla="*/ 10 h 81"/>
                <a:gd name="T58" fmla="*/ 34 w 156"/>
                <a:gd name="T59" fmla="*/ 16 h 81"/>
                <a:gd name="T60" fmla="*/ 23 w 156"/>
                <a:gd name="T61" fmla="*/ 16 h 81"/>
                <a:gd name="T62" fmla="*/ 5 w 156"/>
                <a:gd name="T63" fmla="*/ 17 h 81"/>
                <a:gd name="T64" fmla="*/ 11 w 156"/>
                <a:gd name="T65" fmla="*/ 21 h 81"/>
                <a:gd name="T66" fmla="*/ 13 w 156"/>
                <a:gd name="T67" fmla="*/ 26 h 81"/>
                <a:gd name="T68" fmla="*/ 23 w 156"/>
                <a:gd name="T69" fmla="*/ 27 h 81"/>
                <a:gd name="T70" fmla="*/ 20 w 156"/>
                <a:gd name="T71" fmla="*/ 31 h 81"/>
                <a:gd name="T72" fmla="*/ 26 w 156"/>
                <a:gd name="T73" fmla="*/ 30 h 81"/>
                <a:gd name="T74" fmla="*/ 42 w 156"/>
                <a:gd name="T75" fmla="*/ 30 h 81"/>
                <a:gd name="T76" fmla="*/ 52 w 156"/>
                <a:gd name="T77" fmla="*/ 31 h 81"/>
                <a:gd name="T78" fmla="*/ 73 w 156"/>
                <a:gd name="T79" fmla="*/ 21 h 81"/>
                <a:gd name="T80" fmla="*/ 60 w 156"/>
                <a:gd name="T81" fmla="*/ 31 h 81"/>
                <a:gd name="T82" fmla="*/ 44 w 156"/>
                <a:gd name="T83" fmla="*/ 35 h 81"/>
                <a:gd name="T84" fmla="*/ 58 w 156"/>
                <a:gd name="T85" fmla="*/ 42 h 81"/>
                <a:gd name="T86" fmla="*/ 32 w 156"/>
                <a:gd name="T87" fmla="*/ 39 h 81"/>
                <a:gd name="T88" fmla="*/ 42 w 156"/>
                <a:gd name="T89" fmla="*/ 50 h 81"/>
                <a:gd name="T90" fmla="*/ 44 w 156"/>
                <a:gd name="T91" fmla="*/ 52 h 81"/>
                <a:gd name="T92" fmla="*/ 30 w 156"/>
                <a:gd name="T93" fmla="*/ 52 h 81"/>
                <a:gd name="T94" fmla="*/ 27 w 156"/>
                <a:gd name="T95" fmla="*/ 59 h 81"/>
                <a:gd name="T96" fmla="*/ 36 w 156"/>
                <a:gd name="T97" fmla="*/ 57 h 81"/>
                <a:gd name="T98" fmla="*/ 34 w 156"/>
                <a:gd name="T99" fmla="*/ 60 h 81"/>
                <a:gd name="T100" fmla="*/ 37 w 156"/>
                <a:gd name="T101" fmla="*/ 65 h 81"/>
                <a:gd name="T102" fmla="*/ 38 w 156"/>
                <a:gd name="T103" fmla="*/ 68 h 81"/>
                <a:gd name="T104" fmla="*/ 19 w 156"/>
                <a:gd name="T105"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81">
                  <a:moveTo>
                    <a:pt x="26" y="70"/>
                  </a:moveTo>
                  <a:cubicBezTo>
                    <a:pt x="22" y="70"/>
                    <a:pt x="17" y="70"/>
                    <a:pt x="13" y="71"/>
                  </a:cubicBezTo>
                  <a:cubicBezTo>
                    <a:pt x="11" y="72"/>
                    <a:pt x="11" y="75"/>
                    <a:pt x="12" y="76"/>
                  </a:cubicBezTo>
                  <a:cubicBezTo>
                    <a:pt x="13" y="77"/>
                    <a:pt x="15" y="78"/>
                    <a:pt x="15" y="77"/>
                  </a:cubicBezTo>
                  <a:cubicBezTo>
                    <a:pt x="17" y="77"/>
                    <a:pt x="16" y="76"/>
                    <a:pt x="17" y="75"/>
                  </a:cubicBezTo>
                  <a:cubicBezTo>
                    <a:pt x="17" y="75"/>
                    <a:pt x="17" y="78"/>
                    <a:pt x="17" y="78"/>
                  </a:cubicBezTo>
                  <a:cubicBezTo>
                    <a:pt x="19" y="78"/>
                    <a:pt x="22" y="78"/>
                    <a:pt x="24" y="78"/>
                  </a:cubicBezTo>
                  <a:cubicBezTo>
                    <a:pt x="26" y="78"/>
                    <a:pt x="26" y="76"/>
                    <a:pt x="27" y="76"/>
                  </a:cubicBezTo>
                  <a:cubicBezTo>
                    <a:pt x="29" y="76"/>
                    <a:pt x="27" y="78"/>
                    <a:pt x="27" y="78"/>
                  </a:cubicBezTo>
                  <a:cubicBezTo>
                    <a:pt x="27" y="78"/>
                    <a:pt x="37" y="79"/>
                    <a:pt x="37" y="78"/>
                  </a:cubicBezTo>
                  <a:cubicBezTo>
                    <a:pt x="37" y="78"/>
                    <a:pt x="35" y="77"/>
                    <a:pt x="34" y="76"/>
                  </a:cubicBezTo>
                  <a:cubicBezTo>
                    <a:pt x="34" y="76"/>
                    <a:pt x="38" y="77"/>
                    <a:pt x="37" y="78"/>
                  </a:cubicBezTo>
                  <a:cubicBezTo>
                    <a:pt x="38" y="77"/>
                    <a:pt x="37" y="76"/>
                    <a:pt x="38" y="76"/>
                  </a:cubicBezTo>
                  <a:cubicBezTo>
                    <a:pt x="38" y="76"/>
                    <a:pt x="40" y="77"/>
                    <a:pt x="41" y="77"/>
                  </a:cubicBezTo>
                  <a:cubicBezTo>
                    <a:pt x="43" y="79"/>
                    <a:pt x="41" y="76"/>
                    <a:pt x="42" y="75"/>
                  </a:cubicBezTo>
                  <a:cubicBezTo>
                    <a:pt x="42" y="75"/>
                    <a:pt x="48" y="78"/>
                    <a:pt x="48" y="77"/>
                  </a:cubicBezTo>
                  <a:cubicBezTo>
                    <a:pt x="48" y="76"/>
                    <a:pt x="46" y="76"/>
                    <a:pt x="46" y="75"/>
                  </a:cubicBezTo>
                  <a:cubicBezTo>
                    <a:pt x="46" y="75"/>
                    <a:pt x="53" y="76"/>
                    <a:pt x="53" y="76"/>
                  </a:cubicBezTo>
                  <a:cubicBezTo>
                    <a:pt x="57" y="76"/>
                    <a:pt x="52" y="79"/>
                    <a:pt x="52" y="80"/>
                  </a:cubicBezTo>
                  <a:cubicBezTo>
                    <a:pt x="52" y="81"/>
                    <a:pt x="64" y="76"/>
                    <a:pt x="65" y="76"/>
                  </a:cubicBezTo>
                  <a:cubicBezTo>
                    <a:pt x="67" y="76"/>
                    <a:pt x="72" y="73"/>
                    <a:pt x="68" y="72"/>
                  </a:cubicBezTo>
                  <a:cubicBezTo>
                    <a:pt x="66" y="71"/>
                    <a:pt x="63" y="73"/>
                    <a:pt x="61" y="72"/>
                  </a:cubicBezTo>
                  <a:cubicBezTo>
                    <a:pt x="61" y="72"/>
                    <a:pt x="63" y="70"/>
                    <a:pt x="63" y="70"/>
                  </a:cubicBezTo>
                  <a:cubicBezTo>
                    <a:pt x="63" y="69"/>
                    <a:pt x="60" y="70"/>
                    <a:pt x="59" y="70"/>
                  </a:cubicBezTo>
                  <a:cubicBezTo>
                    <a:pt x="57" y="70"/>
                    <a:pt x="56" y="68"/>
                    <a:pt x="54" y="68"/>
                  </a:cubicBezTo>
                  <a:cubicBezTo>
                    <a:pt x="53" y="69"/>
                    <a:pt x="50" y="70"/>
                    <a:pt x="48" y="69"/>
                  </a:cubicBezTo>
                  <a:cubicBezTo>
                    <a:pt x="49" y="69"/>
                    <a:pt x="50" y="69"/>
                    <a:pt x="51" y="69"/>
                  </a:cubicBezTo>
                  <a:cubicBezTo>
                    <a:pt x="52" y="68"/>
                    <a:pt x="50" y="66"/>
                    <a:pt x="50" y="65"/>
                  </a:cubicBezTo>
                  <a:cubicBezTo>
                    <a:pt x="50" y="67"/>
                    <a:pt x="59" y="68"/>
                    <a:pt x="60" y="68"/>
                  </a:cubicBezTo>
                  <a:cubicBezTo>
                    <a:pt x="61" y="68"/>
                    <a:pt x="63" y="68"/>
                    <a:pt x="65" y="68"/>
                  </a:cubicBezTo>
                  <a:cubicBezTo>
                    <a:pt x="67" y="68"/>
                    <a:pt x="69" y="65"/>
                    <a:pt x="68" y="64"/>
                  </a:cubicBezTo>
                  <a:cubicBezTo>
                    <a:pt x="65" y="61"/>
                    <a:pt x="71" y="61"/>
                    <a:pt x="73" y="61"/>
                  </a:cubicBezTo>
                  <a:cubicBezTo>
                    <a:pt x="74" y="61"/>
                    <a:pt x="79" y="61"/>
                    <a:pt x="80" y="60"/>
                  </a:cubicBezTo>
                  <a:cubicBezTo>
                    <a:pt x="80" y="60"/>
                    <a:pt x="75" y="58"/>
                    <a:pt x="75" y="58"/>
                  </a:cubicBezTo>
                  <a:cubicBezTo>
                    <a:pt x="77" y="57"/>
                    <a:pt x="81" y="59"/>
                    <a:pt x="82" y="57"/>
                  </a:cubicBezTo>
                  <a:cubicBezTo>
                    <a:pt x="83" y="56"/>
                    <a:pt x="77" y="55"/>
                    <a:pt x="76" y="55"/>
                  </a:cubicBezTo>
                  <a:cubicBezTo>
                    <a:pt x="77" y="55"/>
                    <a:pt x="84" y="54"/>
                    <a:pt x="85" y="53"/>
                  </a:cubicBezTo>
                  <a:cubicBezTo>
                    <a:pt x="87" y="52"/>
                    <a:pt x="77" y="50"/>
                    <a:pt x="77" y="51"/>
                  </a:cubicBezTo>
                  <a:cubicBezTo>
                    <a:pt x="77" y="50"/>
                    <a:pt x="79" y="50"/>
                    <a:pt x="79" y="50"/>
                  </a:cubicBezTo>
                  <a:cubicBezTo>
                    <a:pt x="79" y="49"/>
                    <a:pt x="72" y="50"/>
                    <a:pt x="71" y="50"/>
                  </a:cubicBezTo>
                  <a:cubicBezTo>
                    <a:pt x="69" y="50"/>
                    <a:pt x="68" y="51"/>
                    <a:pt x="66" y="52"/>
                  </a:cubicBezTo>
                  <a:cubicBezTo>
                    <a:pt x="67" y="52"/>
                    <a:pt x="70" y="49"/>
                    <a:pt x="68" y="49"/>
                  </a:cubicBezTo>
                  <a:cubicBezTo>
                    <a:pt x="68" y="49"/>
                    <a:pt x="64" y="49"/>
                    <a:pt x="64" y="48"/>
                  </a:cubicBezTo>
                  <a:cubicBezTo>
                    <a:pt x="64" y="48"/>
                    <a:pt x="71" y="48"/>
                    <a:pt x="72" y="48"/>
                  </a:cubicBezTo>
                  <a:cubicBezTo>
                    <a:pt x="71" y="48"/>
                    <a:pt x="68" y="47"/>
                    <a:pt x="68" y="47"/>
                  </a:cubicBezTo>
                  <a:cubicBezTo>
                    <a:pt x="69" y="46"/>
                    <a:pt x="72" y="48"/>
                    <a:pt x="74" y="47"/>
                  </a:cubicBezTo>
                  <a:cubicBezTo>
                    <a:pt x="73" y="47"/>
                    <a:pt x="69" y="46"/>
                    <a:pt x="69" y="46"/>
                  </a:cubicBezTo>
                  <a:cubicBezTo>
                    <a:pt x="69" y="45"/>
                    <a:pt x="77" y="46"/>
                    <a:pt x="78" y="45"/>
                  </a:cubicBezTo>
                  <a:cubicBezTo>
                    <a:pt x="78" y="45"/>
                    <a:pt x="75" y="44"/>
                    <a:pt x="75" y="44"/>
                  </a:cubicBezTo>
                  <a:cubicBezTo>
                    <a:pt x="74" y="44"/>
                    <a:pt x="77" y="44"/>
                    <a:pt x="77" y="44"/>
                  </a:cubicBezTo>
                  <a:cubicBezTo>
                    <a:pt x="79" y="45"/>
                    <a:pt x="80" y="46"/>
                    <a:pt x="82" y="46"/>
                  </a:cubicBezTo>
                  <a:cubicBezTo>
                    <a:pt x="84" y="46"/>
                    <a:pt x="87" y="45"/>
                    <a:pt x="90" y="44"/>
                  </a:cubicBezTo>
                  <a:cubicBezTo>
                    <a:pt x="98" y="43"/>
                    <a:pt x="85" y="42"/>
                    <a:pt x="84" y="40"/>
                  </a:cubicBezTo>
                  <a:cubicBezTo>
                    <a:pt x="84" y="39"/>
                    <a:pt x="93" y="40"/>
                    <a:pt x="94" y="41"/>
                  </a:cubicBezTo>
                  <a:cubicBezTo>
                    <a:pt x="96" y="42"/>
                    <a:pt x="97" y="42"/>
                    <a:pt x="100" y="41"/>
                  </a:cubicBezTo>
                  <a:cubicBezTo>
                    <a:pt x="101" y="41"/>
                    <a:pt x="106" y="39"/>
                    <a:pt x="105" y="37"/>
                  </a:cubicBezTo>
                  <a:cubicBezTo>
                    <a:pt x="105" y="36"/>
                    <a:pt x="94" y="41"/>
                    <a:pt x="97" y="36"/>
                  </a:cubicBezTo>
                  <a:cubicBezTo>
                    <a:pt x="96" y="37"/>
                    <a:pt x="101" y="37"/>
                    <a:pt x="101" y="37"/>
                  </a:cubicBezTo>
                  <a:cubicBezTo>
                    <a:pt x="104" y="37"/>
                    <a:pt x="106" y="36"/>
                    <a:pt x="108" y="36"/>
                  </a:cubicBezTo>
                  <a:cubicBezTo>
                    <a:pt x="108" y="35"/>
                    <a:pt x="105" y="32"/>
                    <a:pt x="105" y="32"/>
                  </a:cubicBezTo>
                  <a:cubicBezTo>
                    <a:pt x="106" y="32"/>
                    <a:pt x="107" y="33"/>
                    <a:pt x="107" y="34"/>
                  </a:cubicBezTo>
                  <a:cubicBezTo>
                    <a:pt x="108" y="35"/>
                    <a:pt x="110" y="34"/>
                    <a:pt x="111" y="34"/>
                  </a:cubicBezTo>
                  <a:cubicBezTo>
                    <a:pt x="114" y="32"/>
                    <a:pt x="116" y="30"/>
                    <a:pt x="119" y="29"/>
                  </a:cubicBezTo>
                  <a:cubicBezTo>
                    <a:pt x="121" y="28"/>
                    <a:pt x="136" y="22"/>
                    <a:pt x="136" y="21"/>
                  </a:cubicBezTo>
                  <a:cubicBezTo>
                    <a:pt x="136" y="20"/>
                    <a:pt x="123" y="23"/>
                    <a:pt x="122" y="23"/>
                  </a:cubicBezTo>
                  <a:cubicBezTo>
                    <a:pt x="119" y="24"/>
                    <a:pt x="116" y="24"/>
                    <a:pt x="112" y="25"/>
                  </a:cubicBezTo>
                  <a:cubicBezTo>
                    <a:pt x="112" y="25"/>
                    <a:pt x="108" y="25"/>
                    <a:pt x="108" y="25"/>
                  </a:cubicBezTo>
                  <a:cubicBezTo>
                    <a:pt x="108" y="24"/>
                    <a:pt x="114" y="24"/>
                    <a:pt x="115" y="23"/>
                  </a:cubicBezTo>
                  <a:cubicBezTo>
                    <a:pt x="116" y="23"/>
                    <a:pt x="123" y="22"/>
                    <a:pt x="123" y="21"/>
                  </a:cubicBezTo>
                  <a:cubicBezTo>
                    <a:pt x="123" y="22"/>
                    <a:pt x="113" y="20"/>
                    <a:pt x="114" y="19"/>
                  </a:cubicBezTo>
                  <a:cubicBezTo>
                    <a:pt x="114" y="19"/>
                    <a:pt x="126" y="20"/>
                    <a:pt x="127" y="19"/>
                  </a:cubicBezTo>
                  <a:cubicBezTo>
                    <a:pt x="129" y="19"/>
                    <a:pt x="132" y="18"/>
                    <a:pt x="134" y="18"/>
                  </a:cubicBezTo>
                  <a:cubicBezTo>
                    <a:pt x="135" y="18"/>
                    <a:pt x="137" y="18"/>
                    <a:pt x="138" y="18"/>
                  </a:cubicBezTo>
                  <a:cubicBezTo>
                    <a:pt x="142" y="17"/>
                    <a:pt x="146" y="16"/>
                    <a:pt x="149" y="15"/>
                  </a:cubicBezTo>
                  <a:cubicBezTo>
                    <a:pt x="149" y="15"/>
                    <a:pt x="156" y="11"/>
                    <a:pt x="153" y="10"/>
                  </a:cubicBezTo>
                  <a:cubicBezTo>
                    <a:pt x="151" y="10"/>
                    <a:pt x="148" y="10"/>
                    <a:pt x="146" y="10"/>
                  </a:cubicBezTo>
                  <a:cubicBezTo>
                    <a:pt x="145" y="9"/>
                    <a:pt x="143" y="10"/>
                    <a:pt x="143" y="9"/>
                  </a:cubicBezTo>
                  <a:cubicBezTo>
                    <a:pt x="143" y="7"/>
                    <a:pt x="141" y="7"/>
                    <a:pt x="141" y="5"/>
                  </a:cubicBezTo>
                  <a:cubicBezTo>
                    <a:pt x="141" y="5"/>
                    <a:pt x="137" y="6"/>
                    <a:pt x="136" y="6"/>
                  </a:cubicBezTo>
                  <a:cubicBezTo>
                    <a:pt x="135" y="5"/>
                    <a:pt x="134" y="3"/>
                    <a:pt x="133" y="5"/>
                  </a:cubicBezTo>
                  <a:cubicBezTo>
                    <a:pt x="133" y="5"/>
                    <a:pt x="127" y="6"/>
                    <a:pt x="126" y="6"/>
                  </a:cubicBezTo>
                  <a:cubicBezTo>
                    <a:pt x="124" y="7"/>
                    <a:pt x="122" y="7"/>
                    <a:pt x="120" y="7"/>
                  </a:cubicBezTo>
                  <a:cubicBezTo>
                    <a:pt x="120" y="7"/>
                    <a:pt x="116" y="7"/>
                    <a:pt x="116" y="7"/>
                  </a:cubicBezTo>
                  <a:cubicBezTo>
                    <a:pt x="116" y="6"/>
                    <a:pt x="120" y="6"/>
                    <a:pt x="121" y="5"/>
                  </a:cubicBezTo>
                  <a:cubicBezTo>
                    <a:pt x="123" y="5"/>
                    <a:pt x="125" y="4"/>
                    <a:pt x="126" y="3"/>
                  </a:cubicBezTo>
                  <a:cubicBezTo>
                    <a:pt x="124" y="6"/>
                    <a:pt x="103" y="0"/>
                    <a:pt x="102" y="2"/>
                  </a:cubicBezTo>
                  <a:cubicBezTo>
                    <a:pt x="102" y="3"/>
                    <a:pt x="104" y="3"/>
                    <a:pt x="105" y="4"/>
                  </a:cubicBezTo>
                  <a:cubicBezTo>
                    <a:pt x="105" y="5"/>
                    <a:pt x="100" y="2"/>
                    <a:pt x="100" y="2"/>
                  </a:cubicBezTo>
                  <a:cubicBezTo>
                    <a:pt x="98" y="1"/>
                    <a:pt x="95" y="2"/>
                    <a:pt x="94" y="2"/>
                  </a:cubicBezTo>
                  <a:cubicBezTo>
                    <a:pt x="93" y="2"/>
                    <a:pt x="90" y="2"/>
                    <a:pt x="91" y="3"/>
                  </a:cubicBezTo>
                  <a:cubicBezTo>
                    <a:pt x="92" y="4"/>
                    <a:pt x="94" y="7"/>
                    <a:pt x="95" y="6"/>
                  </a:cubicBezTo>
                  <a:cubicBezTo>
                    <a:pt x="95" y="7"/>
                    <a:pt x="91" y="6"/>
                    <a:pt x="91" y="5"/>
                  </a:cubicBezTo>
                  <a:cubicBezTo>
                    <a:pt x="88" y="5"/>
                    <a:pt x="87" y="2"/>
                    <a:pt x="85" y="2"/>
                  </a:cubicBezTo>
                  <a:cubicBezTo>
                    <a:pt x="81" y="2"/>
                    <a:pt x="78" y="2"/>
                    <a:pt x="75" y="2"/>
                  </a:cubicBezTo>
                  <a:cubicBezTo>
                    <a:pt x="70" y="3"/>
                    <a:pt x="73" y="4"/>
                    <a:pt x="76" y="5"/>
                  </a:cubicBezTo>
                  <a:cubicBezTo>
                    <a:pt x="77" y="6"/>
                    <a:pt x="79" y="7"/>
                    <a:pt x="80" y="8"/>
                  </a:cubicBezTo>
                  <a:cubicBezTo>
                    <a:pt x="80" y="8"/>
                    <a:pt x="77" y="10"/>
                    <a:pt x="77" y="10"/>
                  </a:cubicBezTo>
                  <a:cubicBezTo>
                    <a:pt x="76" y="10"/>
                    <a:pt x="78" y="9"/>
                    <a:pt x="78" y="9"/>
                  </a:cubicBezTo>
                  <a:cubicBezTo>
                    <a:pt x="78" y="8"/>
                    <a:pt x="71" y="4"/>
                    <a:pt x="70" y="4"/>
                  </a:cubicBezTo>
                  <a:cubicBezTo>
                    <a:pt x="66" y="4"/>
                    <a:pt x="62" y="3"/>
                    <a:pt x="58" y="4"/>
                  </a:cubicBezTo>
                  <a:cubicBezTo>
                    <a:pt x="58" y="4"/>
                    <a:pt x="60" y="6"/>
                    <a:pt x="61" y="6"/>
                  </a:cubicBezTo>
                  <a:cubicBezTo>
                    <a:pt x="62" y="6"/>
                    <a:pt x="64" y="7"/>
                    <a:pt x="66" y="6"/>
                  </a:cubicBezTo>
                  <a:cubicBezTo>
                    <a:pt x="64" y="7"/>
                    <a:pt x="61" y="8"/>
                    <a:pt x="59" y="7"/>
                  </a:cubicBezTo>
                  <a:cubicBezTo>
                    <a:pt x="58" y="7"/>
                    <a:pt x="51" y="4"/>
                    <a:pt x="52" y="5"/>
                  </a:cubicBezTo>
                  <a:cubicBezTo>
                    <a:pt x="52" y="4"/>
                    <a:pt x="57" y="10"/>
                    <a:pt x="53" y="9"/>
                  </a:cubicBezTo>
                  <a:cubicBezTo>
                    <a:pt x="52" y="8"/>
                    <a:pt x="49" y="7"/>
                    <a:pt x="47" y="8"/>
                  </a:cubicBezTo>
                  <a:cubicBezTo>
                    <a:pt x="48" y="8"/>
                    <a:pt x="51" y="9"/>
                    <a:pt x="51" y="9"/>
                  </a:cubicBezTo>
                  <a:cubicBezTo>
                    <a:pt x="50" y="10"/>
                    <a:pt x="46" y="8"/>
                    <a:pt x="46" y="10"/>
                  </a:cubicBezTo>
                  <a:cubicBezTo>
                    <a:pt x="46" y="11"/>
                    <a:pt x="50" y="12"/>
                    <a:pt x="51" y="13"/>
                  </a:cubicBezTo>
                  <a:cubicBezTo>
                    <a:pt x="54" y="13"/>
                    <a:pt x="61" y="14"/>
                    <a:pt x="61" y="17"/>
                  </a:cubicBezTo>
                  <a:cubicBezTo>
                    <a:pt x="61" y="16"/>
                    <a:pt x="54" y="15"/>
                    <a:pt x="52" y="14"/>
                  </a:cubicBezTo>
                  <a:cubicBezTo>
                    <a:pt x="50" y="14"/>
                    <a:pt x="47" y="11"/>
                    <a:pt x="45" y="12"/>
                  </a:cubicBezTo>
                  <a:cubicBezTo>
                    <a:pt x="45" y="12"/>
                    <a:pt x="48" y="14"/>
                    <a:pt x="48" y="14"/>
                  </a:cubicBezTo>
                  <a:cubicBezTo>
                    <a:pt x="48" y="14"/>
                    <a:pt x="45" y="15"/>
                    <a:pt x="45" y="14"/>
                  </a:cubicBezTo>
                  <a:cubicBezTo>
                    <a:pt x="43" y="13"/>
                    <a:pt x="42" y="12"/>
                    <a:pt x="40" y="11"/>
                  </a:cubicBezTo>
                  <a:cubicBezTo>
                    <a:pt x="39" y="10"/>
                    <a:pt x="31" y="10"/>
                    <a:pt x="31" y="10"/>
                  </a:cubicBezTo>
                  <a:cubicBezTo>
                    <a:pt x="31" y="11"/>
                    <a:pt x="34" y="11"/>
                    <a:pt x="31" y="12"/>
                  </a:cubicBezTo>
                  <a:cubicBezTo>
                    <a:pt x="30" y="12"/>
                    <a:pt x="25" y="14"/>
                    <a:pt x="25" y="14"/>
                  </a:cubicBezTo>
                  <a:cubicBezTo>
                    <a:pt x="26" y="14"/>
                    <a:pt x="29" y="13"/>
                    <a:pt x="29" y="13"/>
                  </a:cubicBezTo>
                  <a:cubicBezTo>
                    <a:pt x="30" y="14"/>
                    <a:pt x="34" y="16"/>
                    <a:pt x="34" y="16"/>
                  </a:cubicBezTo>
                  <a:cubicBezTo>
                    <a:pt x="34" y="16"/>
                    <a:pt x="31" y="15"/>
                    <a:pt x="31" y="16"/>
                  </a:cubicBezTo>
                  <a:cubicBezTo>
                    <a:pt x="31" y="16"/>
                    <a:pt x="32" y="19"/>
                    <a:pt x="30" y="17"/>
                  </a:cubicBezTo>
                  <a:cubicBezTo>
                    <a:pt x="29" y="16"/>
                    <a:pt x="28" y="14"/>
                    <a:pt x="26" y="15"/>
                  </a:cubicBezTo>
                  <a:cubicBezTo>
                    <a:pt x="25" y="15"/>
                    <a:pt x="24" y="17"/>
                    <a:pt x="23" y="16"/>
                  </a:cubicBezTo>
                  <a:cubicBezTo>
                    <a:pt x="22" y="15"/>
                    <a:pt x="21" y="14"/>
                    <a:pt x="19" y="14"/>
                  </a:cubicBezTo>
                  <a:cubicBezTo>
                    <a:pt x="18" y="14"/>
                    <a:pt x="15" y="15"/>
                    <a:pt x="14" y="16"/>
                  </a:cubicBezTo>
                  <a:cubicBezTo>
                    <a:pt x="12" y="17"/>
                    <a:pt x="13" y="18"/>
                    <a:pt x="10" y="17"/>
                  </a:cubicBezTo>
                  <a:cubicBezTo>
                    <a:pt x="8" y="16"/>
                    <a:pt x="7" y="17"/>
                    <a:pt x="5" y="17"/>
                  </a:cubicBezTo>
                  <a:cubicBezTo>
                    <a:pt x="4" y="18"/>
                    <a:pt x="0" y="18"/>
                    <a:pt x="0" y="19"/>
                  </a:cubicBezTo>
                  <a:cubicBezTo>
                    <a:pt x="0" y="21"/>
                    <a:pt x="9" y="19"/>
                    <a:pt x="9" y="20"/>
                  </a:cubicBezTo>
                  <a:cubicBezTo>
                    <a:pt x="9" y="21"/>
                    <a:pt x="6" y="21"/>
                    <a:pt x="5" y="22"/>
                  </a:cubicBezTo>
                  <a:cubicBezTo>
                    <a:pt x="5" y="21"/>
                    <a:pt x="10" y="21"/>
                    <a:pt x="11" y="21"/>
                  </a:cubicBezTo>
                  <a:cubicBezTo>
                    <a:pt x="12" y="21"/>
                    <a:pt x="17" y="21"/>
                    <a:pt x="17" y="21"/>
                  </a:cubicBezTo>
                  <a:cubicBezTo>
                    <a:pt x="17" y="21"/>
                    <a:pt x="15" y="22"/>
                    <a:pt x="14" y="22"/>
                  </a:cubicBezTo>
                  <a:cubicBezTo>
                    <a:pt x="12" y="22"/>
                    <a:pt x="11" y="22"/>
                    <a:pt x="9" y="24"/>
                  </a:cubicBezTo>
                  <a:cubicBezTo>
                    <a:pt x="5" y="26"/>
                    <a:pt x="12" y="26"/>
                    <a:pt x="13" y="26"/>
                  </a:cubicBezTo>
                  <a:cubicBezTo>
                    <a:pt x="17" y="27"/>
                    <a:pt x="20" y="27"/>
                    <a:pt x="24" y="26"/>
                  </a:cubicBezTo>
                  <a:cubicBezTo>
                    <a:pt x="26" y="25"/>
                    <a:pt x="31" y="22"/>
                    <a:pt x="34" y="24"/>
                  </a:cubicBezTo>
                  <a:cubicBezTo>
                    <a:pt x="34" y="24"/>
                    <a:pt x="29" y="26"/>
                    <a:pt x="29" y="26"/>
                  </a:cubicBezTo>
                  <a:cubicBezTo>
                    <a:pt x="27" y="26"/>
                    <a:pt x="25" y="26"/>
                    <a:pt x="23" y="27"/>
                  </a:cubicBezTo>
                  <a:cubicBezTo>
                    <a:pt x="22" y="27"/>
                    <a:pt x="20" y="27"/>
                    <a:pt x="18" y="27"/>
                  </a:cubicBezTo>
                  <a:cubicBezTo>
                    <a:pt x="16" y="28"/>
                    <a:pt x="14" y="27"/>
                    <a:pt x="12" y="28"/>
                  </a:cubicBezTo>
                  <a:cubicBezTo>
                    <a:pt x="13" y="28"/>
                    <a:pt x="16" y="29"/>
                    <a:pt x="16" y="29"/>
                  </a:cubicBezTo>
                  <a:cubicBezTo>
                    <a:pt x="17" y="30"/>
                    <a:pt x="18" y="31"/>
                    <a:pt x="20" y="31"/>
                  </a:cubicBezTo>
                  <a:cubicBezTo>
                    <a:pt x="24" y="31"/>
                    <a:pt x="26" y="28"/>
                    <a:pt x="30" y="27"/>
                  </a:cubicBezTo>
                  <a:cubicBezTo>
                    <a:pt x="31" y="27"/>
                    <a:pt x="44" y="26"/>
                    <a:pt x="44" y="25"/>
                  </a:cubicBezTo>
                  <a:cubicBezTo>
                    <a:pt x="44" y="26"/>
                    <a:pt x="38" y="26"/>
                    <a:pt x="37" y="26"/>
                  </a:cubicBezTo>
                  <a:cubicBezTo>
                    <a:pt x="34" y="27"/>
                    <a:pt x="29" y="28"/>
                    <a:pt x="26" y="30"/>
                  </a:cubicBezTo>
                  <a:cubicBezTo>
                    <a:pt x="23" y="33"/>
                    <a:pt x="32" y="32"/>
                    <a:pt x="33" y="32"/>
                  </a:cubicBezTo>
                  <a:cubicBezTo>
                    <a:pt x="35" y="32"/>
                    <a:pt x="37" y="33"/>
                    <a:pt x="39" y="31"/>
                  </a:cubicBezTo>
                  <a:cubicBezTo>
                    <a:pt x="40" y="31"/>
                    <a:pt x="40" y="30"/>
                    <a:pt x="40" y="29"/>
                  </a:cubicBezTo>
                  <a:cubicBezTo>
                    <a:pt x="41" y="29"/>
                    <a:pt x="42" y="29"/>
                    <a:pt x="42" y="30"/>
                  </a:cubicBezTo>
                  <a:cubicBezTo>
                    <a:pt x="42" y="30"/>
                    <a:pt x="42" y="30"/>
                    <a:pt x="41" y="30"/>
                  </a:cubicBezTo>
                  <a:cubicBezTo>
                    <a:pt x="43" y="30"/>
                    <a:pt x="48" y="28"/>
                    <a:pt x="50" y="29"/>
                  </a:cubicBezTo>
                  <a:cubicBezTo>
                    <a:pt x="49" y="28"/>
                    <a:pt x="44" y="32"/>
                    <a:pt x="43" y="32"/>
                  </a:cubicBezTo>
                  <a:cubicBezTo>
                    <a:pt x="44" y="33"/>
                    <a:pt x="50" y="31"/>
                    <a:pt x="52" y="31"/>
                  </a:cubicBezTo>
                  <a:cubicBezTo>
                    <a:pt x="55" y="31"/>
                    <a:pt x="58" y="30"/>
                    <a:pt x="61" y="28"/>
                  </a:cubicBezTo>
                  <a:cubicBezTo>
                    <a:pt x="62" y="27"/>
                    <a:pt x="62" y="25"/>
                    <a:pt x="62" y="25"/>
                  </a:cubicBezTo>
                  <a:cubicBezTo>
                    <a:pt x="64" y="25"/>
                    <a:pt x="64" y="25"/>
                    <a:pt x="65" y="24"/>
                  </a:cubicBezTo>
                  <a:cubicBezTo>
                    <a:pt x="66" y="24"/>
                    <a:pt x="73" y="20"/>
                    <a:pt x="73" y="21"/>
                  </a:cubicBezTo>
                  <a:cubicBezTo>
                    <a:pt x="73" y="21"/>
                    <a:pt x="69" y="24"/>
                    <a:pt x="69" y="24"/>
                  </a:cubicBezTo>
                  <a:cubicBezTo>
                    <a:pt x="68" y="25"/>
                    <a:pt x="64" y="27"/>
                    <a:pt x="64" y="28"/>
                  </a:cubicBezTo>
                  <a:cubicBezTo>
                    <a:pt x="64" y="29"/>
                    <a:pt x="75" y="28"/>
                    <a:pt x="75" y="29"/>
                  </a:cubicBezTo>
                  <a:cubicBezTo>
                    <a:pt x="75" y="28"/>
                    <a:pt x="60" y="32"/>
                    <a:pt x="60" y="31"/>
                  </a:cubicBezTo>
                  <a:cubicBezTo>
                    <a:pt x="60" y="31"/>
                    <a:pt x="69" y="32"/>
                    <a:pt x="68" y="32"/>
                  </a:cubicBezTo>
                  <a:cubicBezTo>
                    <a:pt x="68" y="33"/>
                    <a:pt x="64" y="33"/>
                    <a:pt x="63" y="33"/>
                  </a:cubicBezTo>
                  <a:cubicBezTo>
                    <a:pt x="61" y="33"/>
                    <a:pt x="58" y="33"/>
                    <a:pt x="56" y="34"/>
                  </a:cubicBezTo>
                  <a:cubicBezTo>
                    <a:pt x="52" y="34"/>
                    <a:pt x="48" y="34"/>
                    <a:pt x="44" y="35"/>
                  </a:cubicBezTo>
                  <a:cubicBezTo>
                    <a:pt x="43" y="35"/>
                    <a:pt x="43" y="36"/>
                    <a:pt x="45" y="36"/>
                  </a:cubicBezTo>
                  <a:cubicBezTo>
                    <a:pt x="46" y="37"/>
                    <a:pt x="49" y="38"/>
                    <a:pt x="50" y="39"/>
                  </a:cubicBezTo>
                  <a:cubicBezTo>
                    <a:pt x="52" y="41"/>
                    <a:pt x="50" y="43"/>
                    <a:pt x="53" y="43"/>
                  </a:cubicBezTo>
                  <a:cubicBezTo>
                    <a:pt x="54" y="42"/>
                    <a:pt x="57" y="43"/>
                    <a:pt x="58" y="42"/>
                  </a:cubicBezTo>
                  <a:cubicBezTo>
                    <a:pt x="49" y="47"/>
                    <a:pt x="44" y="36"/>
                    <a:pt x="37" y="36"/>
                  </a:cubicBezTo>
                  <a:cubicBezTo>
                    <a:pt x="35" y="36"/>
                    <a:pt x="26" y="34"/>
                    <a:pt x="26" y="36"/>
                  </a:cubicBezTo>
                  <a:cubicBezTo>
                    <a:pt x="26" y="36"/>
                    <a:pt x="25" y="38"/>
                    <a:pt x="25" y="38"/>
                  </a:cubicBezTo>
                  <a:cubicBezTo>
                    <a:pt x="26" y="38"/>
                    <a:pt x="32" y="38"/>
                    <a:pt x="32" y="39"/>
                  </a:cubicBezTo>
                  <a:cubicBezTo>
                    <a:pt x="32" y="39"/>
                    <a:pt x="26" y="39"/>
                    <a:pt x="26" y="41"/>
                  </a:cubicBezTo>
                  <a:cubicBezTo>
                    <a:pt x="26" y="42"/>
                    <a:pt x="32" y="42"/>
                    <a:pt x="34" y="43"/>
                  </a:cubicBezTo>
                  <a:cubicBezTo>
                    <a:pt x="35" y="44"/>
                    <a:pt x="36" y="45"/>
                    <a:pt x="37" y="46"/>
                  </a:cubicBezTo>
                  <a:cubicBezTo>
                    <a:pt x="38" y="48"/>
                    <a:pt x="40" y="49"/>
                    <a:pt x="42" y="50"/>
                  </a:cubicBezTo>
                  <a:cubicBezTo>
                    <a:pt x="44" y="51"/>
                    <a:pt x="45" y="51"/>
                    <a:pt x="47" y="50"/>
                  </a:cubicBezTo>
                  <a:cubicBezTo>
                    <a:pt x="48" y="50"/>
                    <a:pt x="50" y="49"/>
                    <a:pt x="51" y="50"/>
                  </a:cubicBezTo>
                  <a:cubicBezTo>
                    <a:pt x="51" y="50"/>
                    <a:pt x="50" y="52"/>
                    <a:pt x="50" y="52"/>
                  </a:cubicBezTo>
                  <a:cubicBezTo>
                    <a:pt x="48" y="52"/>
                    <a:pt x="45" y="51"/>
                    <a:pt x="44" y="52"/>
                  </a:cubicBezTo>
                  <a:cubicBezTo>
                    <a:pt x="44" y="51"/>
                    <a:pt x="48" y="54"/>
                    <a:pt x="48" y="54"/>
                  </a:cubicBezTo>
                  <a:cubicBezTo>
                    <a:pt x="48" y="55"/>
                    <a:pt x="43" y="53"/>
                    <a:pt x="43" y="53"/>
                  </a:cubicBezTo>
                  <a:cubicBezTo>
                    <a:pt x="40" y="51"/>
                    <a:pt x="38" y="51"/>
                    <a:pt x="35" y="51"/>
                  </a:cubicBezTo>
                  <a:cubicBezTo>
                    <a:pt x="33" y="51"/>
                    <a:pt x="32" y="51"/>
                    <a:pt x="30" y="52"/>
                  </a:cubicBezTo>
                  <a:cubicBezTo>
                    <a:pt x="28" y="53"/>
                    <a:pt x="27" y="52"/>
                    <a:pt x="26" y="53"/>
                  </a:cubicBezTo>
                  <a:cubicBezTo>
                    <a:pt x="25" y="54"/>
                    <a:pt x="25" y="55"/>
                    <a:pt x="23" y="55"/>
                  </a:cubicBezTo>
                  <a:cubicBezTo>
                    <a:pt x="22" y="56"/>
                    <a:pt x="21" y="59"/>
                    <a:pt x="23" y="59"/>
                  </a:cubicBezTo>
                  <a:cubicBezTo>
                    <a:pt x="25" y="59"/>
                    <a:pt x="27" y="58"/>
                    <a:pt x="27" y="59"/>
                  </a:cubicBezTo>
                  <a:cubicBezTo>
                    <a:pt x="28" y="61"/>
                    <a:pt x="32" y="60"/>
                    <a:pt x="32" y="59"/>
                  </a:cubicBezTo>
                  <a:cubicBezTo>
                    <a:pt x="33" y="59"/>
                    <a:pt x="35" y="56"/>
                    <a:pt x="35" y="55"/>
                  </a:cubicBezTo>
                  <a:cubicBezTo>
                    <a:pt x="35" y="56"/>
                    <a:pt x="35" y="56"/>
                    <a:pt x="35" y="57"/>
                  </a:cubicBezTo>
                  <a:cubicBezTo>
                    <a:pt x="35" y="57"/>
                    <a:pt x="36" y="57"/>
                    <a:pt x="36" y="57"/>
                  </a:cubicBezTo>
                  <a:cubicBezTo>
                    <a:pt x="36" y="57"/>
                    <a:pt x="35" y="58"/>
                    <a:pt x="35" y="59"/>
                  </a:cubicBezTo>
                  <a:cubicBezTo>
                    <a:pt x="35" y="59"/>
                    <a:pt x="35" y="59"/>
                    <a:pt x="36" y="59"/>
                  </a:cubicBezTo>
                  <a:cubicBezTo>
                    <a:pt x="36" y="59"/>
                    <a:pt x="33" y="60"/>
                    <a:pt x="34" y="60"/>
                  </a:cubicBezTo>
                  <a:cubicBezTo>
                    <a:pt x="34" y="60"/>
                    <a:pt x="34" y="60"/>
                    <a:pt x="34" y="60"/>
                  </a:cubicBezTo>
                  <a:cubicBezTo>
                    <a:pt x="34" y="61"/>
                    <a:pt x="31" y="60"/>
                    <a:pt x="30" y="61"/>
                  </a:cubicBezTo>
                  <a:cubicBezTo>
                    <a:pt x="31" y="61"/>
                    <a:pt x="35" y="61"/>
                    <a:pt x="36" y="62"/>
                  </a:cubicBezTo>
                  <a:cubicBezTo>
                    <a:pt x="36" y="62"/>
                    <a:pt x="31" y="65"/>
                    <a:pt x="32" y="65"/>
                  </a:cubicBezTo>
                  <a:cubicBezTo>
                    <a:pt x="32" y="66"/>
                    <a:pt x="37" y="65"/>
                    <a:pt x="37" y="65"/>
                  </a:cubicBezTo>
                  <a:cubicBezTo>
                    <a:pt x="37" y="65"/>
                    <a:pt x="36" y="65"/>
                    <a:pt x="36" y="65"/>
                  </a:cubicBezTo>
                  <a:cubicBezTo>
                    <a:pt x="36" y="66"/>
                    <a:pt x="41" y="65"/>
                    <a:pt x="42" y="64"/>
                  </a:cubicBezTo>
                  <a:cubicBezTo>
                    <a:pt x="42" y="64"/>
                    <a:pt x="46" y="59"/>
                    <a:pt x="47" y="60"/>
                  </a:cubicBezTo>
                  <a:cubicBezTo>
                    <a:pt x="48" y="61"/>
                    <a:pt x="40" y="67"/>
                    <a:pt x="38" y="68"/>
                  </a:cubicBezTo>
                  <a:cubicBezTo>
                    <a:pt x="35" y="68"/>
                    <a:pt x="33" y="68"/>
                    <a:pt x="30" y="66"/>
                  </a:cubicBezTo>
                  <a:cubicBezTo>
                    <a:pt x="28" y="65"/>
                    <a:pt x="28" y="63"/>
                    <a:pt x="26" y="63"/>
                  </a:cubicBezTo>
                  <a:cubicBezTo>
                    <a:pt x="24" y="62"/>
                    <a:pt x="22" y="62"/>
                    <a:pt x="20" y="62"/>
                  </a:cubicBezTo>
                  <a:cubicBezTo>
                    <a:pt x="17" y="62"/>
                    <a:pt x="17" y="63"/>
                    <a:pt x="19" y="65"/>
                  </a:cubicBezTo>
                  <a:cubicBezTo>
                    <a:pt x="20" y="66"/>
                    <a:pt x="20" y="67"/>
                    <a:pt x="22" y="67"/>
                  </a:cubicBezTo>
                  <a:cubicBezTo>
                    <a:pt x="25" y="67"/>
                    <a:pt x="22" y="67"/>
                    <a:pt x="22" y="68"/>
                  </a:cubicBezTo>
                  <a:cubicBezTo>
                    <a:pt x="22" y="68"/>
                    <a:pt x="26" y="70"/>
                    <a:pt x="26" y="7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09" name="Freeform 604"/>
            <p:cNvSpPr>
              <a:spLocks/>
            </p:cNvSpPr>
            <p:nvPr/>
          </p:nvSpPr>
          <p:spPr bwMode="auto">
            <a:xfrm>
              <a:off x="8101427" y="4187871"/>
              <a:ext cx="130573" cy="47786"/>
            </a:xfrm>
            <a:custGeom>
              <a:avLst/>
              <a:gdLst>
                <a:gd name="T0" fmla="*/ 13 w 14"/>
                <a:gd name="T1" fmla="*/ 4 h 5"/>
                <a:gd name="T2" fmla="*/ 11 w 14"/>
                <a:gd name="T3" fmla="*/ 2 h 5"/>
                <a:gd name="T4" fmla="*/ 8 w 14"/>
                <a:gd name="T5" fmla="*/ 2 h 5"/>
                <a:gd name="T6" fmla="*/ 1 w 14"/>
                <a:gd name="T7" fmla="*/ 1 h 5"/>
                <a:gd name="T8" fmla="*/ 2 w 14"/>
                <a:gd name="T9" fmla="*/ 2 h 5"/>
                <a:gd name="T10" fmla="*/ 0 w 14"/>
                <a:gd name="T11" fmla="*/ 3 h 5"/>
                <a:gd name="T12" fmla="*/ 3 w 14"/>
                <a:gd name="T13" fmla="*/ 3 h 5"/>
                <a:gd name="T14" fmla="*/ 8 w 14"/>
                <a:gd name="T15" fmla="*/ 4 h 5"/>
                <a:gd name="T16" fmla="*/ 13 w 14"/>
                <a:gd name="T17" fmla="*/ 4 h 5"/>
                <a:gd name="T18" fmla="*/ 13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13" y="4"/>
                  </a:moveTo>
                  <a:cubicBezTo>
                    <a:pt x="12" y="3"/>
                    <a:pt x="13" y="3"/>
                    <a:pt x="11" y="2"/>
                  </a:cubicBezTo>
                  <a:cubicBezTo>
                    <a:pt x="10" y="2"/>
                    <a:pt x="9" y="2"/>
                    <a:pt x="8" y="2"/>
                  </a:cubicBezTo>
                  <a:cubicBezTo>
                    <a:pt x="7" y="2"/>
                    <a:pt x="2" y="0"/>
                    <a:pt x="1" y="1"/>
                  </a:cubicBezTo>
                  <a:cubicBezTo>
                    <a:pt x="1" y="1"/>
                    <a:pt x="3" y="2"/>
                    <a:pt x="2" y="2"/>
                  </a:cubicBezTo>
                  <a:cubicBezTo>
                    <a:pt x="2" y="3"/>
                    <a:pt x="0" y="4"/>
                    <a:pt x="0" y="3"/>
                  </a:cubicBezTo>
                  <a:cubicBezTo>
                    <a:pt x="0" y="4"/>
                    <a:pt x="2" y="3"/>
                    <a:pt x="3" y="3"/>
                  </a:cubicBezTo>
                  <a:cubicBezTo>
                    <a:pt x="4" y="3"/>
                    <a:pt x="6" y="4"/>
                    <a:pt x="8" y="4"/>
                  </a:cubicBezTo>
                  <a:cubicBezTo>
                    <a:pt x="9" y="4"/>
                    <a:pt x="13" y="4"/>
                    <a:pt x="13" y="4"/>
                  </a:cubicBezTo>
                  <a:cubicBezTo>
                    <a:pt x="12" y="3"/>
                    <a:pt x="14" y="5"/>
                    <a:pt x="13"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10" name="Freeform 605"/>
            <p:cNvSpPr>
              <a:spLocks/>
            </p:cNvSpPr>
            <p:nvPr/>
          </p:nvSpPr>
          <p:spPr bwMode="auto">
            <a:xfrm>
              <a:off x="7738369" y="4226096"/>
              <a:ext cx="54141" cy="19114"/>
            </a:xfrm>
            <a:custGeom>
              <a:avLst/>
              <a:gdLst>
                <a:gd name="T0" fmla="*/ 5 w 6"/>
                <a:gd name="T1" fmla="*/ 1 h 2"/>
                <a:gd name="T2" fmla="*/ 2 w 6"/>
                <a:gd name="T3" fmla="*/ 0 h 2"/>
                <a:gd name="T4" fmla="*/ 5 w 6"/>
                <a:gd name="T5" fmla="*/ 1 h 2"/>
              </a:gdLst>
              <a:ahLst/>
              <a:cxnLst>
                <a:cxn ang="0">
                  <a:pos x="T0" y="T1"/>
                </a:cxn>
                <a:cxn ang="0">
                  <a:pos x="T2" y="T3"/>
                </a:cxn>
                <a:cxn ang="0">
                  <a:pos x="T4" y="T5"/>
                </a:cxn>
              </a:cxnLst>
              <a:rect l="0" t="0" r="r" b="b"/>
              <a:pathLst>
                <a:path w="6" h="2">
                  <a:moveTo>
                    <a:pt x="5" y="1"/>
                  </a:moveTo>
                  <a:cubicBezTo>
                    <a:pt x="4" y="2"/>
                    <a:pt x="0" y="0"/>
                    <a:pt x="2" y="0"/>
                  </a:cubicBezTo>
                  <a:cubicBezTo>
                    <a:pt x="3" y="0"/>
                    <a:pt x="6" y="1"/>
                    <a:pt x="5"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11" name="Freeform 606"/>
            <p:cNvSpPr>
              <a:spLocks/>
            </p:cNvSpPr>
            <p:nvPr/>
          </p:nvSpPr>
          <p:spPr bwMode="auto">
            <a:xfrm>
              <a:off x="7980408" y="4515984"/>
              <a:ext cx="54141" cy="28672"/>
            </a:xfrm>
            <a:custGeom>
              <a:avLst/>
              <a:gdLst>
                <a:gd name="T0" fmla="*/ 4 w 6"/>
                <a:gd name="T1" fmla="*/ 1 h 3"/>
                <a:gd name="T2" fmla="*/ 1 w 6"/>
                <a:gd name="T3" fmla="*/ 2 h 3"/>
                <a:gd name="T4" fmla="*/ 4 w 6"/>
                <a:gd name="T5" fmla="*/ 1 h 3"/>
              </a:gdLst>
              <a:ahLst/>
              <a:cxnLst>
                <a:cxn ang="0">
                  <a:pos x="T0" y="T1"/>
                </a:cxn>
                <a:cxn ang="0">
                  <a:pos x="T2" y="T3"/>
                </a:cxn>
                <a:cxn ang="0">
                  <a:pos x="T4" y="T5"/>
                </a:cxn>
              </a:cxnLst>
              <a:rect l="0" t="0" r="r" b="b"/>
              <a:pathLst>
                <a:path w="6" h="3">
                  <a:moveTo>
                    <a:pt x="4" y="1"/>
                  </a:moveTo>
                  <a:cubicBezTo>
                    <a:pt x="3" y="0"/>
                    <a:pt x="0" y="2"/>
                    <a:pt x="1" y="2"/>
                  </a:cubicBezTo>
                  <a:cubicBezTo>
                    <a:pt x="2" y="3"/>
                    <a:pt x="6" y="1"/>
                    <a:pt x="4"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12" name="Freeform 607"/>
            <p:cNvSpPr>
              <a:spLocks/>
            </p:cNvSpPr>
            <p:nvPr/>
          </p:nvSpPr>
          <p:spPr bwMode="auto">
            <a:xfrm>
              <a:off x="4805259" y="5815691"/>
              <a:ext cx="47770" cy="38227"/>
            </a:xfrm>
            <a:custGeom>
              <a:avLst/>
              <a:gdLst>
                <a:gd name="T0" fmla="*/ 4 w 5"/>
                <a:gd name="T1" fmla="*/ 1 h 4"/>
                <a:gd name="T2" fmla="*/ 1 w 5"/>
                <a:gd name="T3" fmla="*/ 4 h 4"/>
                <a:gd name="T4" fmla="*/ 4 w 5"/>
                <a:gd name="T5" fmla="*/ 1 h 4"/>
              </a:gdLst>
              <a:ahLst/>
              <a:cxnLst>
                <a:cxn ang="0">
                  <a:pos x="T0" y="T1"/>
                </a:cxn>
                <a:cxn ang="0">
                  <a:pos x="T2" y="T3"/>
                </a:cxn>
                <a:cxn ang="0">
                  <a:pos x="T4" y="T5"/>
                </a:cxn>
              </a:cxnLst>
              <a:rect l="0" t="0" r="r" b="b"/>
              <a:pathLst>
                <a:path w="5" h="4">
                  <a:moveTo>
                    <a:pt x="4" y="1"/>
                  </a:moveTo>
                  <a:cubicBezTo>
                    <a:pt x="3" y="0"/>
                    <a:pt x="0" y="4"/>
                    <a:pt x="1" y="4"/>
                  </a:cubicBezTo>
                  <a:cubicBezTo>
                    <a:pt x="1" y="4"/>
                    <a:pt x="5" y="1"/>
                    <a:pt x="4"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13" name="Freeform 608"/>
            <p:cNvSpPr>
              <a:spLocks/>
            </p:cNvSpPr>
            <p:nvPr/>
          </p:nvSpPr>
          <p:spPr bwMode="auto">
            <a:xfrm>
              <a:off x="4872140" y="5806134"/>
              <a:ext cx="9555" cy="9557"/>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0"/>
                    <a:pt x="0" y="0"/>
                    <a:pt x="0"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14" name="Freeform 609"/>
            <p:cNvSpPr>
              <a:spLocks/>
            </p:cNvSpPr>
            <p:nvPr/>
          </p:nvSpPr>
          <p:spPr bwMode="auto">
            <a:xfrm>
              <a:off x="3919912" y="5815691"/>
              <a:ext cx="63694" cy="57337"/>
            </a:xfrm>
            <a:custGeom>
              <a:avLst/>
              <a:gdLst>
                <a:gd name="T0" fmla="*/ 5 w 7"/>
                <a:gd name="T1" fmla="*/ 2 h 6"/>
                <a:gd name="T2" fmla="*/ 1 w 7"/>
                <a:gd name="T3" fmla="*/ 2 h 6"/>
                <a:gd name="T4" fmla="*/ 5 w 7"/>
                <a:gd name="T5" fmla="*/ 2 h 6"/>
                <a:gd name="T6" fmla="*/ 5 w 7"/>
                <a:gd name="T7" fmla="*/ 2 h 6"/>
              </a:gdLst>
              <a:ahLst/>
              <a:cxnLst>
                <a:cxn ang="0">
                  <a:pos x="T0" y="T1"/>
                </a:cxn>
                <a:cxn ang="0">
                  <a:pos x="T2" y="T3"/>
                </a:cxn>
                <a:cxn ang="0">
                  <a:pos x="T4" y="T5"/>
                </a:cxn>
                <a:cxn ang="0">
                  <a:pos x="T6" y="T7"/>
                </a:cxn>
              </a:cxnLst>
              <a:rect l="0" t="0" r="r" b="b"/>
              <a:pathLst>
                <a:path w="7" h="6">
                  <a:moveTo>
                    <a:pt x="5" y="2"/>
                  </a:moveTo>
                  <a:cubicBezTo>
                    <a:pt x="7" y="0"/>
                    <a:pt x="2" y="0"/>
                    <a:pt x="1" y="2"/>
                  </a:cubicBezTo>
                  <a:cubicBezTo>
                    <a:pt x="0" y="3"/>
                    <a:pt x="4" y="5"/>
                    <a:pt x="5" y="2"/>
                  </a:cubicBezTo>
                  <a:cubicBezTo>
                    <a:pt x="6" y="1"/>
                    <a:pt x="3" y="6"/>
                    <a:pt x="5"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15" name="Freeform 610"/>
            <p:cNvSpPr>
              <a:spLocks/>
            </p:cNvSpPr>
            <p:nvPr/>
          </p:nvSpPr>
          <p:spPr bwMode="auto">
            <a:xfrm>
              <a:off x="17661896" y="9138226"/>
              <a:ext cx="19108" cy="9557"/>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1"/>
                    <a:pt x="0" y="0"/>
                    <a:pt x="0" y="0"/>
                  </a:cubicBezTo>
                  <a:cubicBezTo>
                    <a:pt x="1" y="0"/>
                    <a:pt x="2" y="0"/>
                    <a:pt x="2"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16" name="Freeform 611"/>
            <p:cNvSpPr>
              <a:spLocks/>
            </p:cNvSpPr>
            <p:nvPr/>
          </p:nvSpPr>
          <p:spPr bwMode="auto">
            <a:xfrm>
              <a:off x="17540877" y="9119111"/>
              <a:ext cx="19108" cy="19114"/>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1"/>
                    <a:pt x="0" y="2"/>
                    <a:pt x="0" y="1"/>
                  </a:cubicBezTo>
                  <a:cubicBezTo>
                    <a:pt x="0" y="0"/>
                    <a:pt x="2" y="0"/>
                    <a:pt x="2"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17" name="Freeform 612"/>
            <p:cNvSpPr>
              <a:spLocks/>
            </p:cNvSpPr>
            <p:nvPr/>
          </p:nvSpPr>
          <p:spPr bwMode="auto">
            <a:xfrm>
              <a:off x="17961259" y="10785160"/>
              <a:ext cx="63694" cy="47786"/>
            </a:xfrm>
            <a:custGeom>
              <a:avLst/>
              <a:gdLst>
                <a:gd name="T0" fmla="*/ 6 w 7"/>
                <a:gd name="T1" fmla="*/ 2 h 5"/>
                <a:gd name="T2" fmla="*/ 1 w 7"/>
                <a:gd name="T3" fmla="*/ 2 h 5"/>
                <a:gd name="T4" fmla="*/ 6 w 7"/>
                <a:gd name="T5" fmla="*/ 2 h 5"/>
              </a:gdLst>
              <a:ahLst/>
              <a:cxnLst>
                <a:cxn ang="0">
                  <a:pos x="T0" y="T1"/>
                </a:cxn>
                <a:cxn ang="0">
                  <a:pos x="T2" y="T3"/>
                </a:cxn>
                <a:cxn ang="0">
                  <a:pos x="T4" y="T5"/>
                </a:cxn>
              </a:cxnLst>
              <a:rect l="0" t="0" r="r" b="b"/>
              <a:pathLst>
                <a:path w="7" h="5">
                  <a:moveTo>
                    <a:pt x="6" y="2"/>
                  </a:moveTo>
                  <a:cubicBezTo>
                    <a:pt x="7" y="0"/>
                    <a:pt x="0" y="1"/>
                    <a:pt x="1" y="2"/>
                  </a:cubicBezTo>
                  <a:cubicBezTo>
                    <a:pt x="1" y="3"/>
                    <a:pt x="5" y="5"/>
                    <a:pt x="6"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18" name="Rectangle 613"/>
            <p:cNvSpPr>
              <a:spLocks noChangeArrowheads="1"/>
            </p:cNvSpPr>
            <p:nvPr/>
          </p:nvSpPr>
          <p:spPr bwMode="auto">
            <a:xfrm>
              <a:off x="12451727" y="5197693"/>
              <a:ext cx="3186" cy="3188"/>
            </a:xfrm>
            <a:prstGeom prst="rect">
              <a:avLst/>
            </a:pr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19" name="Freeform 614"/>
            <p:cNvSpPr>
              <a:spLocks/>
            </p:cNvSpPr>
            <p:nvPr/>
          </p:nvSpPr>
          <p:spPr bwMode="auto">
            <a:xfrm>
              <a:off x="9257472" y="10504833"/>
              <a:ext cx="95540" cy="82828"/>
            </a:xfrm>
            <a:custGeom>
              <a:avLst/>
              <a:gdLst>
                <a:gd name="T0" fmla="*/ 4 w 10"/>
                <a:gd name="T1" fmla="*/ 4 h 9"/>
                <a:gd name="T2" fmla="*/ 0 w 10"/>
                <a:gd name="T3" fmla="*/ 8 h 9"/>
                <a:gd name="T4" fmla="*/ 2 w 10"/>
                <a:gd name="T5" fmla="*/ 8 h 9"/>
                <a:gd name="T6" fmla="*/ 5 w 10"/>
                <a:gd name="T7" fmla="*/ 5 h 9"/>
                <a:gd name="T8" fmla="*/ 8 w 10"/>
                <a:gd name="T9" fmla="*/ 0 h 9"/>
                <a:gd name="T10" fmla="*/ 4 w 10"/>
                <a:gd name="T11" fmla="*/ 4 h 9"/>
                <a:gd name="T12" fmla="*/ 4 w 10"/>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20" name="Freeform 615"/>
            <p:cNvSpPr>
              <a:spLocks/>
            </p:cNvSpPr>
            <p:nvPr/>
          </p:nvSpPr>
          <p:spPr bwMode="auto">
            <a:xfrm>
              <a:off x="7821173" y="6733132"/>
              <a:ext cx="66879" cy="28672"/>
            </a:xfrm>
            <a:custGeom>
              <a:avLst/>
              <a:gdLst>
                <a:gd name="T0" fmla="*/ 7 w 7"/>
                <a:gd name="T1" fmla="*/ 1 h 3"/>
                <a:gd name="T2" fmla="*/ 1 w 7"/>
                <a:gd name="T3" fmla="*/ 0 h 3"/>
                <a:gd name="T4" fmla="*/ 7 w 7"/>
                <a:gd name="T5" fmla="*/ 1 h 3"/>
              </a:gdLst>
              <a:ahLst/>
              <a:cxnLst>
                <a:cxn ang="0">
                  <a:pos x="T0" y="T1"/>
                </a:cxn>
                <a:cxn ang="0">
                  <a:pos x="T2" y="T3"/>
                </a:cxn>
                <a:cxn ang="0">
                  <a:pos x="T4" y="T5"/>
                </a:cxn>
              </a:cxnLst>
              <a:rect l="0" t="0" r="r" b="b"/>
              <a:pathLst>
                <a:path w="7" h="3">
                  <a:moveTo>
                    <a:pt x="7" y="1"/>
                  </a:moveTo>
                  <a:cubicBezTo>
                    <a:pt x="7" y="0"/>
                    <a:pt x="0" y="0"/>
                    <a:pt x="1" y="0"/>
                  </a:cubicBezTo>
                  <a:cubicBezTo>
                    <a:pt x="2" y="0"/>
                    <a:pt x="6" y="3"/>
                    <a:pt x="7"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21" name="Freeform 616"/>
            <p:cNvSpPr>
              <a:spLocks/>
            </p:cNvSpPr>
            <p:nvPr/>
          </p:nvSpPr>
          <p:spPr bwMode="auto">
            <a:xfrm>
              <a:off x="8483588" y="11766311"/>
              <a:ext cx="168790" cy="149721"/>
            </a:xfrm>
            <a:custGeom>
              <a:avLst/>
              <a:gdLst>
                <a:gd name="T0" fmla="*/ 17 w 18"/>
                <a:gd name="T1" fmla="*/ 14 h 16"/>
                <a:gd name="T2" fmla="*/ 8 w 18"/>
                <a:gd name="T3" fmla="*/ 9 h 16"/>
                <a:gd name="T4" fmla="*/ 4 w 18"/>
                <a:gd name="T5" fmla="*/ 5 h 16"/>
                <a:gd name="T6" fmla="*/ 1 w 18"/>
                <a:gd name="T7" fmla="*/ 3 h 16"/>
                <a:gd name="T8" fmla="*/ 2 w 18"/>
                <a:gd name="T9" fmla="*/ 2 h 16"/>
                <a:gd name="T10" fmla="*/ 0 w 18"/>
                <a:gd name="T11" fmla="*/ 0 h 16"/>
                <a:gd name="T12" fmla="*/ 0 w 18"/>
                <a:gd name="T13" fmla="*/ 14 h 16"/>
                <a:gd name="T14" fmla="*/ 7 w 18"/>
                <a:gd name="T15" fmla="*/ 15 h 16"/>
                <a:gd name="T16" fmla="*/ 10 w 18"/>
                <a:gd name="T17" fmla="*/ 16 h 16"/>
                <a:gd name="T18" fmla="*/ 13 w 18"/>
                <a:gd name="T19" fmla="*/ 15 h 16"/>
                <a:gd name="T20" fmla="*/ 18 w 18"/>
                <a:gd name="T21" fmla="*/ 14 h 16"/>
                <a:gd name="T22" fmla="*/ 17 w 18"/>
                <a:gd name="T2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17" y="14"/>
                  </a:moveTo>
                  <a:cubicBezTo>
                    <a:pt x="13" y="14"/>
                    <a:pt x="11" y="11"/>
                    <a:pt x="8" y="9"/>
                  </a:cubicBezTo>
                  <a:cubicBezTo>
                    <a:pt x="7" y="7"/>
                    <a:pt x="5" y="6"/>
                    <a:pt x="4" y="5"/>
                  </a:cubicBezTo>
                  <a:cubicBezTo>
                    <a:pt x="3" y="5"/>
                    <a:pt x="1" y="4"/>
                    <a:pt x="1" y="3"/>
                  </a:cubicBezTo>
                  <a:cubicBezTo>
                    <a:pt x="1" y="3"/>
                    <a:pt x="2" y="3"/>
                    <a:pt x="2" y="2"/>
                  </a:cubicBezTo>
                  <a:cubicBezTo>
                    <a:pt x="3" y="2"/>
                    <a:pt x="1" y="0"/>
                    <a:pt x="0" y="0"/>
                  </a:cubicBezTo>
                  <a:cubicBezTo>
                    <a:pt x="0" y="5"/>
                    <a:pt x="0" y="10"/>
                    <a:pt x="0" y="14"/>
                  </a:cubicBezTo>
                  <a:cubicBezTo>
                    <a:pt x="0" y="15"/>
                    <a:pt x="6" y="15"/>
                    <a:pt x="7" y="15"/>
                  </a:cubicBezTo>
                  <a:cubicBezTo>
                    <a:pt x="8" y="15"/>
                    <a:pt x="9" y="15"/>
                    <a:pt x="10" y="16"/>
                  </a:cubicBezTo>
                  <a:cubicBezTo>
                    <a:pt x="12" y="16"/>
                    <a:pt x="12" y="16"/>
                    <a:pt x="13" y="15"/>
                  </a:cubicBezTo>
                  <a:cubicBezTo>
                    <a:pt x="14" y="15"/>
                    <a:pt x="18" y="15"/>
                    <a:pt x="18" y="14"/>
                  </a:cubicBezTo>
                  <a:cubicBezTo>
                    <a:pt x="18" y="14"/>
                    <a:pt x="18" y="13"/>
                    <a:pt x="17" y="1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22" name="Freeform 617"/>
            <p:cNvSpPr>
              <a:spLocks/>
            </p:cNvSpPr>
            <p:nvPr/>
          </p:nvSpPr>
          <p:spPr bwMode="auto">
            <a:xfrm>
              <a:off x="8305248" y="11747203"/>
              <a:ext cx="280254" cy="216615"/>
            </a:xfrm>
            <a:custGeom>
              <a:avLst/>
              <a:gdLst>
                <a:gd name="T0" fmla="*/ 19 w 30"/>
                <a:gd name="T1" fmla="*/ 17 h 23"/>
                <a:gd name="T2" fmla="*/ 19 w 30"/>
                <a:gd name="T3" fmla="*/ 7 h 23"/>
                <a:gd name="T4" fmla="*/ 19 w 30"/>
                <a:gd name="T5" fmla="*/ 3 h 23"/>
                <a:gd name="T6" fmla="*/ 15 w 30"/>
                <a:gd name="T7" fmla="*/ 1 h 23"/>
                <a:gd name="T8" fmla="*/ 12 w 30"/>
                <a:gd name="T9" fmla="*/ 3 h 23"/>
                <a:gd name="T10" fmla="*/ 13 w 30"/>
                <a:gd name="T11" fmla="*/ 6 h 23"/>
                <a:gd name="T12" fmla="*/ 15 w 30"/>
                <a:gd name="T13" fmla="*/ 6 h 23"/>
                <a:gd name="T14" fmla="*/ 14 w 30"/>
                <a:gd name="T15" fmla="*/ 8 h 23"/>
                <a:gd name="T16" fmla="*/ 13 w 30"/>
                <a:gd name="T17" fmla="*/ 11 h 23"/>
                <a:gd name="T18" fmla="*/ 16 w 30"/>
                <a:gd name="T19" fmla="*/ 13 h 23"/>
                <a:gd name="T20" fmla="*/ 12 w 30"/>
                <a:gd name="T21" fmla="*/ 13 h 23"/>
                <a:gd name="T22" fmla="*/ 9 w 30"/>
                <a:gd name="T23" fmla="*/ 12 h 23"/>
                <a:gd name="T24" fmla="*/ 10 w 30"/>
                <a:gd name="T25" fmla="*/ 12 h 23"/>
                <a:gd name="T26" fmla="*/ 10 w 30"/>
                <a:gd name="T27" fmla="*/ 9 h 23"/>
                <a:gd name="T28" fmla="*/ 8 w 30"/>
                <a:gd name="T29" fmla="*/ 11 h 23"/>
                <a:gd name="T30" fmla="*/ 5 w 30"/>
                <a:gd name="T31" fmla="*/ 11 h 23"/>
                <a:gd name="T32" fmla="*/ 0 w 30"/>
                <a:gd name="T33" fmla="*/ 12 h 23"/>
                <a:gd name="T34" fmla="*/ 2 w 30"/>
                <a:gd name="T35" fmla="*/ 12 h 23"/>
                <a:gd name="T36" fmla="*/ 3 w 30"/>
                <a:gd name="T37" fmla="*/ 12 h 23"/>
                <a:gd name="T38" fmla="*/ 5 w 30"/>
                <a:gd name="T39" fmla="*/ 12 h 23"/>
                <a:gd name="T40" fmla="*/ 6 w 30"/>
                <a:gd name="T41" fmla="*/ 13 h 23"/>
                <a:gd name="T42" fmla="*/ 4 w 30"/>
                <a:gd name="T43" fmla="*/ 15 h 23"/>
                <a:gd name="T44" fmla="*/ 6 w 30"/>
                <a:gd name="T45" fmla="*/ 15 h 23"/>
                <a:gd name="T46" fmla="*/ 8 w 30"/>
                <a:gd name="T47" fmla="*/ 16 h 23"/>
                <a:gd name="T48" fmla="*/ 7 w 30"/>
                <a:gd name="T49" fmla="*/ 16 h 23"/>
                <a:gd name="T50" fmla="*/ 10 w 30"/>
                <a:gd name="T51" fmla="*/ 17 h 23"/>
                <a:gd name="T52" fmla="*/ 12 w 30"/>
                <a:gd name="T53" fmla="*/ 17 h 23"/>
                <a:gd name="T54" fmla="*/ 17 w 30"/>
                <a:gd name="T55" fmla="*/ 21 h 23"/>
                <a:gd name="T56" fmla="*/ 16 w 30"/>
                <a:gd name="T57" fmla="*/ 20 h 23"/>
                <a:gd name="T58" fmla="*/ 23 w 30"/>
                <a:gd name="T59" fmla="*/ 23 h 23"/>
                <a:gd name="T60" fmla="*/ 19 w 30"/>
                <a:gd name="T61" fmla="*/ 18 h 23"/>
                <a:gd name="T62" fmla="*/ 24 w 30"/>
                <a:gd name="T63" fmla="*/ 19 h 23"/>
                <a:gd name="T64" fmla="*/ 30 w 30"/>
                <a:gd name="T65" fmla="*/ 18 h 23"/>
                <a:gd name="T66" fmla="*/ 19 w 30"/>
                <a:gd name="T6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23">
                  <a:moveTo>
                    <a:pt x="19" y="17"/>
                  </a:moveTo>
                  <a:cubicBezTo>
                    <a:pt x="19" y="13"/>
                    <a:pt x="19" y="10"/>
                    <a:pt x="19" y="7"/>
                  </a:cubicBezTo>
                  <a:cubicBezTo>
                    <a:pt x="19" y="6"/>
                    <a:pt x="19" y="4"/>
                    <a:pt x="19" y="3"/>
                  </a:cubicBezTo>
                  <a:cubicBezTo>
                    <a:pt x="19" y="2"/>
                    <a:pt x="16" y="0"/>
                    <a:pt x="15" y="1"/>
                  </a:cubicBezTo>
                  <a:cubicBezTo>
                    <a:pt x="14" y="2"/>
                    <a:pt x="12" y="1"/>
                    <a:pt x="12" y="3"/>
                  </a:cubicBezTo>
                  <a:cubicBezTo>
                    <a:pt x="11" y="5"/>
                    <a:pt x="9" y="7"/>
                    <a:pt x="13" y="6"/>
                  </a:cubicBezTo>
                  <a:cubicBezTo>
                    <a:pt x="13" y="6"/>
                    <a:pt x="15" y="6"/>
                    <a:pt x="15" y="6"/>
                  </a:cubicBezTo>
                  <a:cubicBezTo>
                    <a:pt x="16" y="6"/>
                    <a:pt x="14" y="8"/>
                    <a:pt x="14" y="8"/>
                  </a:cubicBezTo>
                  <a:cubicBezTo>
                    <a:pt x="13" y="8"/>
                    <a:pt x="11" y="10"/>
                    <a:pt x="13" y="11"/>
                  </a:cubicBezTo>
                  <a:cubicBezTo>
                    <a:pt x="13" y="12"/>
                    <a:pt x="16" y="12"/>
                    <a:pt x="16" y="13"/>
                  </a:cubicBezTo>
                  <a:cubicBezTo>
                    <a:pt x="16" y="13"/>
                    <a:pt x="12" y="13"/>
                    <a:pt x="12" y="13"/>
                  </a:cubicBezTo>
                  <a:cubicBezTo>
                    <a:pt x="11" y="13"/>
                    <a:pt x="9" y="12"/>
                    <a:pt x="9" y="12"/>
                  </a:cubicBezTo>
                  <a:cubicBezTo>
                    <a:pt x="9" y="12"/>
                    <a:pt x="10" y="13"/>
                    <a:pt x="10" y="12"/>
                  </a:cubicBezTo>
                  <a:cubicBezTo>
                    <a:pt x="10" y="11"/>
                    <a:pt x="11" y="10"/>
                    <a:pt x="10" y="9"/>
                  </a:cubicBezTo>
                  <a:cubicBezTo>
                    <a:pt x="10" y="9"/>
                    <a:pt x="8" y="11"/>
                    <a:pt x="8" y="11"/>
                  </a:cubicBezTo>
                  <a:cubicBezTo>
                    <a:pt x="7" y="12"/>
                    <a:pt x="6" y="11"/>
                    <a:pt x="5" y="11"/>
                  </a:cubicBezTo>
                  <a:cubicBezTo>
                    <a:pt x="4" y="11"/>
                    <a:pt x="0" y="10"/>
                    <a:pt x="0" y="12"/>
                  </a:cubicBezTo>
                  <a:cubicBezTo>
                    <a:pt x="0" y="13"/>
                    <a:pt x="2" y="12"/>
                    <a:pt x="2" y="12"/>
                  </a:cubicBezTo>
                  <a:cubicBezTo>
                    <a:pt x="3" y="11"/>
                    <a:pt x="2" y="12"/>
                    <a:pt x="3" y="12"/>
                  </a:cubicBezTo>
                  <a:cubicBezTo>
                    <a:pt x="4" y="13"/>
                    <a:pt x="4" y="11"/>
                    <a:pt x="5" y="12"/>
                  </a:cubicBezTo>
                  <a:cubicBezTo>
                    <a:pt x="5" y="12"/>
                    <a:pt x="6" y="13"/>
                    <a:pt x="6" y="13"/>
                  </a:cubicBezTo>
                  <a:cubicBezTo>
                    <a:pt x="6" y="13"/>
                    <a:pt x="2" y="14"/>
                    <a:pt x="4" y="15"/>
                  </a:cubicBezTo>
                  <a:cubicBezTo>
                    <a:pt x="5" y="16"/>
                    <a:pt x="6" y="14"/>
                    <a:pt x="6" y="15"/>
                  </a:cubicBezTo>
                  <a:cubicBezTo>
                    <a:pt x="7" y="15"/>
                    <a:pt x="8" y="16"/>
                    <a:pt x="8" y="16"/>
                  </a:cubicBezTo>
                  <a:cubicBezTo>
                    <a:pt x="8" y="16"/>
                    <a:pt x="8" y="16"/>
                    <a:pt x="7" y="16"/>
                  </a:cubicBezTo>
                  <a:cubicBezTo>
                    <a:pt x="7" y="17"/>
                    <a:pt x="9" y="17"/>
                    <a:pt x="10" y="17"/>
                  </a:cubicBezTo>
                  <a:cubicBezTo>
                    <a:pt x="11" y="17"/>
                    <a:pt x="11" y="15"/>
                    <a:pt x="12" y="17"/>
                  </a:cubicBezTo>
                  <a:cubicBezTo>
                    <a:pt x="12" y="17"/>
                    <a:pt x="16" y="22"/>
                    <a:pt x="17" y="21"/>
                  </a:cubicBezTo>
                  <a:cubicBezTo>
                    <a:pt x="17" y="21"/>
                    <a:pt x="16" y="20"/>
                    <a:pt x="16" y="20"/>
                  </a:cubicBezTo>
                  <a:cubicBezTo>
                    <a:pt x="16" y="19"/>
                    <a:pt x="22" y="23"/>
                    <a:pt x="23" y="23"/>
                  </a:cubicBezTo>
                  <a:cubicBezTo>
                    <a:pt x="23" y="22"/>
                    <a:pt x="19" y="19"/>
                    <a:pt x="19" y="18"/>
                  </a:cubicBezTo>
                  <a:cubicBezTo>
                    <a:pt x="20" y="18"/>
                    <a:pt x="24" y="19"/>
                    <a:pt x="24" y="19"/>
                  </a:cubicBezTo>
                  <a:cubicBezTo>
                    <a:pt x="26" y="19"/>
                    <a:pt x="28" y="19"/>
                    <a:pt x="30" y="18"/>
                  </a:cubicBezTo>
                  <a:cubicBezTo>
                    <a:pt x="27" y="16"/>
                    <a:pt x="23" y="17"/>
                    <a:pt x="19" y="17"/>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23" name="Freeform 618"/>
            <p:cNvSpPr>
              <a:spLocks/>
            </p:cNvSpPr>
            <p:nvPr/>
          </p:nvSpPr>
          <p:spPr bwMode="auto">
            <a:xfrm>
              <a:off x="8260658" y="8501114"/>
              <a:ext cx="710191" cy="516059"/>
            </a:xfrm>
            <a:custGeom>
              <a:avLst/>
              <a:gdLst>
                <a:gd name="T0" fmla="*/ 63 w 76"/>
                <a:gd name="T1" fmla="*/ 28 h 55"/>
                <a:gd name="T2" fmla="*/ 66 w 76"/>
                <a:gd name="T3" fmla="*/ 24 h 55"/>
                <a:gd name="T4" fmla="*/ 67 w 76"/>
                <a:gd name="T5" fmla="*/ 22 h 55"/>
                <a:gd name="T6" fmla="*/ 67 w 76"/>
                <a:gd name="T7" fmla="*/ 18 h 55"/>
                <a:gd name="T8" fmla="*/ 61 w 76"/>
                <a:gd name="T9" fmla="*/ 15 h 55"/>
                <a:gd name="T10" fmla="*/ 63 w 76"/>
                <a:gd name="T11" fmla="*/ 14 h 55"/>
                <a:gd name="T12" fmla="*/ 64 w 76"/>
                <a:gd name="T13" fmla="*/ 11 h 55"/>
                <a:gd name="T14" fmla="*/ 60 w 76"/>
                <a:gd name="T15" fmla="*/ 9 h 55"/>
                <a:gd name="T16" fmla="*/ 59 w 76"/>
                <a:gd name="T17" fmla="*/ 8 h 55"/>
                <a:gd name="T18" fmla="*/ 57 w 76"/>
                <a:gd name="T19" fmla="*/ 9 h 55"/>
                <a:gd name="T20" fmla="*/ 57 w 76"/>
                <a:gd name="T21" fmla="*/ 7 h 55"/>
                <a:gd name="T22" fmla="*/ 54 w 76"/>
                <a:gd name="T23" fmla="*/ 8 h 55"/>
                <a:gd name="T24" fmla="*/ 54 w 76"/>
                <a:gd name="T25" fmla="*/ 6 h 55"/>
                <a:gd name="T26" fmla="*/ 58 w 76"/>
                <a:gd name="T27" fmla="*/ 5 h 55"/>
                <a:gd name="T28" fmla="*/ 55 w 76"/>
                <a:gd name="T29" fmla="*/ 4 h 55"/>
                <a:gd name="T30" fmla="*/ 49 w 76"/>
                <a:gd name="T31" fmla="*/ 4 h 55"/>
                <a:gd name="T32" fmla="*/ 44 w 76"/>
                <a:gd name="T33" fmla="*/ 7 h 55"/>
                <a:gd name="T34" fmla="*/ 38 w 76"/>
                <a:gd name="T35" fmla="*/ 5 h 55"/>
                <a:gd name="T36" fmla="*/ 29 w 76"/>
                <a:gd name="T37" fmla="*/ 5 h 55"/>
                <a:gd name="T38" fmla="*/ 26 w 76"/>
                <a:gd name="T39" fmla="*/ 2 h 55"/>
                <a:gd name="T40" fmla="*/ 20 w 76"/>
                <a:gd name="T41" fmla="*/ 0 h 55"/>
                <a:gd name="T42" fmla="*/ 11 w 76"/>
                <a:gd name="T43" fmla="*/ 4 h 55"/>
                <a:gd name="T44" fmla="*/ 13 w 76"/>
                <a:gd name="T45" fmla="*/ 12 h 55"/>
                <a:gd name="T46" fmla="*/ 8 w 76"/>
                <a:gd name="T47" fmla="*/ 8 h 55"/>
                <a:gd name="T48" fmla="*/ 10 w 76"/>
                <a:gd name="T49" fmla="*/ 5 h 55"/>
                <a:gd name="T50" fmla="*/ 8 w 76"/>
                <a:gd name="T51" fmla="*/ 1 h 55"/>
                <a:gd name="T52" fmla="*/ 4 w 76"/>
                <a:gd name="T53" fmla="*/ 7 h 55"/>
                <a:gd name="T54" fmla="*/ 3 w 76"/>
                <a:gd name="T55" fmla="*/ 12 h 55"/>
                <a:gd name="T56" fmla="*/ 5 w 76"/>
                <a:gd name="T57" fmla="*/ 13 h 55"/>
                <a:gd name="T58" fmla="*/ 7 w 76"/>
                <a:gd name="T59" fmla="*/ 16 h 55"/>
                <a:gd name="T60" fmla="*/ 10 w 76"/>
                <a:gd name="T61" fmla="*/ 23 h 55"/>
                <a:gd name="T62" fmla="*/ 13 w 76"/>
                <a:gd name="T63" fmla="*/ 23 h 55"/>
                <a:gd name="T64" fmla="*/ 15 w 76"/>
                <a:gd name="T65" fmla="*/ 22 h 55"/>
                <a:gd name="T66" fmla="*/ 21 w 76"/>
                <a:gd name="T67" fmla="*/ 27 h 55"/>
                <a:gd name="T68" fmla="*/ 23 w 76"/>
                <a:gd name="T69" fmla="*/ 27 h 55"/>
                <a:gd name="T70" fmla="*/ 26 w 76"/>
                <a:gd name="T71" fmla="*/ 27 h 55"/>
                <a:gd name="T72" fmla="*/ 31 w 76"/>
                <a:gd name="T73" fmla="*/ 29 h 55"/>
                <a:gd name="T74" fmla="*/ 31 w 76"/>
                <a:gd name="T75" fmla="*/ 38 h 55"/>
                <a:gd name="T76" fmla="*/ 32 w 76"/>
                <a:gd name="T77" fmla="*/ 41 h 55"/>
                <a:gd name="T78" fmla="*/ 30 w 76"/>
                <a:gd name="T79" fmla="*/ 44 h 55"/>
                <a:gd name="T80" fmla="*/ 40 w 76"/>
                <a:gd name="T81" fmla="*/ 53 h 55"/>
                <a:gd name="T82" fmla="*/ 42 w 76"/>
                <a:gd name="T83" fmla="*/ 54 h 55"/>
                <a:gd name="T84" fmla="*/ 45 w 76"/>
                <a:gd name="T85" fmla="*/ 52 h 55"/>
                <a:gd name="T86" fmla="*/ 51 w 76"/>
                <a:gd name="T87" fmla="*/ 47 h 55"/>
                <a:gd name="T88" fmla="*/ 49 w 76"/>
                <a:gd name="T89" fmla="*/ 44 h 55"/>
                <a:gd name="T90" fmla="*/ 48 w 76"/>
                <a:gd name="T91" fmla="*/ 41 h 55"/>
                <a:gd name="T92" fmla="*/ 45 w 76"/>
                <a:gd name="T93" fmla="*/ 38 h 55"/>
                <a:gd name="T94" fmla="*/ 52 w 76"/>
                <a:gd name="T95" fmla="*/ 38 h 55"/>
                <a:gd name="T96" fmla="*/ 54 w 76"/>
                <a:gd name="T97" fmla="*/ 40 h 55"/>
                <a:gd name="T98" fmla="*/ 56 w 76"/>
                <a:gd name="T99" fmla="*/ 38 h 55"/>
                <a:gd name="T100" fmla="*/ 62 w 76"/>
                <a:gd name="T101" fmla="*/ 36 h 55"/>
                <a:gd name="T102" fmla="*/ 67 w 76"/>
                <a:gd name="T103" fmla="*/ 33 h 55"/>
                <a:gd name="T104" fmla="*/ 63 w 76"/>
                <a:gd name="T10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55">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24" name="Freeform 619"/>
            <p:cNvSpPr>
              <a:spLocks/>
            </p:cNvSpPr>
            <p:nvPr/>
          </p:nvSpPr>
          <p:spPr bwMode="auto">
            <a:xfrm>
              <a:off x="8830721" y="8641279"/>
              <a:ext cx="242035" cy="356783"/>
            </a:xfrm>
            <a:custGeom>
              <a:avLst/>
              <a:gdLst>
                <a:gd name="T0" fmla="*/ 22 w 26"/>
                <a:gd name="T1" fmla="*/ 29 h 38"/>
                <a:gd name="T2" fmla="*/ 18 w 26"/>
                <a:gd name="T3" fmla="*/ 21 h 38"/>
                <a:gd name="T4" fmla="*/ 20 w 26"/>
                <a:gd name="T5" fmla="*/ 18 h 38"/>
                <a:gd name="T6" fmla="*/ 22 w 26"/>
                <a:gd name="T7" fmla="*/ 15 h 38"/>
                <a:gd name="T8" fmla="*/ 22 w 26"/>
                <a:gd name="T9" fmla="*/ 13 h 38"/>
                <a:gd name="T10" fmla="*/ 20 w 26"/>
                <a:gd name="T11" fmla="*/ 11 h 38"/>
                <a:gd name="T12" fmla="*/ 16 w 26"/>
                <a:gd name="T13" fmla="*/ 7 h 38"/>
                <a:gd name="T14" fmla="*/ 9 w 26"/>
                <a:gd name="T15" fmla="*/ 0 h 38"/>
                <a:gd name="T16" fmla="*/ 5 w 26"/>
                <a:gd name="T17" fmla="*/ 5 h 38"/>
                <a:gd name="T18" fmla="*/ 6 w 26"/>
                <a:gd name="T19" fmla="*/ 8 h 38"/>
                <a:gd name="T20" fmla="*/ 3 w 26"/>
                <a:gd name="T21" fmla="*/ 10 h 38"/>
                <a:gd name="T22" fmla="*/ 4 w 26"/>
                <a:gd name="T23" fmla="*/ 16 h 38"/>
                <a:gd name="T24" fmla="*/ 7 w 26"/>
                <a:gd name="T25" fmla="*/ 18 h 38"/>
                <a:gd name="T26" fmla="*/ 8 w 26"/>
                <a:gd name="T27" fmla="*/ 20 h 38"/>
                <a:gd name="T28" fmla="*/ 8 w 26"/>
                <a:gd name="T29" fmla="*/ 27 h 38"/>
                <a:gd name="T30" fmla="*/ 11 w 26"/>
                <a:gd name="T31" fmla="*/ 35 h 38"/>
                <a:gd name="T32" fmla="*/ 17 w 26"/>
                <a:gd name="T33" fmla="*/ 35 h 38"/>
                <a:gd name="T34" fmla="*/ 21 w 26"/>
                <a:gd name="T35" fmla="*/ 34 h 38"/>
                <a:gd name="T36" fmla="*/ 26 w 26"/>
                <a:gd name="T37" fmla="*/ 34 h 38"/>
                <a:gd name="T38" fmla="*/ 22 w 26"/>
                <a:gd name="T39" fmla="*/ 29 h 38"/>
                <a:gd name="T40" fmla="*/ 22 w 26"/>
                <a:gd name="T4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25" name="Freeform 620"/>
            <p:cNvSpPr>
              <a:spLocks/>
            </p:cNvSpPr>
            <p:nvPr/>
          </p:nvSpPr>
          <p:spPr bwMode="auto">
            <a:xfrm>
              <a:off x="8986771" y="8752775"/>
              <a:ext cx="207005" cy="216615"/>
            </a:xfrm>
            <a:custGeom>
              <a:avLst/>
              <a:gdLst>
                <a:gd name="T0" fmla="*/ 19 w 22"/>
                <a:gd name="T1" fmla="*/ 7 h 23"/>
                <a:gd name="T2" fmla="*/ 22 w 22"/>
                <a:gd name="T3" fmla="*/ 2 h 23"/>
                <a:gd name="T4" fmla="*/ 12 w 22"/>
                <a:gd name="T5" fmla="*/ 2 h 23"/>
                <a:gd name="T6" fmla="*/ 9 w 22"/>
                <a:gd name="T7" fmla="*/ 0 h 23"/>
                <a:gd name="T8" fmla="*/ 5 w 22"/>
                <a:gd name="T9" fmla="*/ 1 h 23"/>
                <a:gd name="T10" fmla="*/ 4 w 22"/>
                <a:gd name="T11" fmla="*/ 6 h 23"/>
                <a:gd name="T12" fmla="*/ 1 w 22"/>
                <a:gd name="T13" fmla="*/ 10 h 23"/>
                <a:gd name="T14" fmla="*/ 4 w 22"/>
                <a:gd name="T15" fmla="*/ 15 h 23"/>
                <a:gd name="T16" fmla="*/ 9 w 22"/>
                <a:gd name="T17" fmla="*/ 22 h 23"/>
                <a:gd name="T18" fmla="*/ 12 w 22"/>
                <a:gd name="T19" fmla="*/ 19 h 23"/>
                <a:gd name="T20" fmla="*/ 16 w 22"/>
                <a:gd name="T21" fmla="*/ 18 h 23"/>
                <a:gd name="T22" fmla="*/ 19 w 22"/>
                <a:gd name="T23" fmla="*/ 19 h 23"/>
                <a:gd name="T24" fmla="*/ 20 w 22"/>
                <a:gd name="T25" fmla="*/ 14 h 23"/>
                <a:gd name="T26" fmla="*/ 19 w 22"/>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26" name="Freeform 621"/>
            <p:cNvSpPr>
              <a:spLocks/>
            </p:cNvSpPr>
            <p:nvPr/>
          </p:nvSpPr>
          <p:spPr bwMode="auto">
            <a:xfrm>
              <a:off x="9155562" y="8771892"/>
              <a:ext cx="149681" cy="168837"/>
            </a:xfrm>
            <a:custGeom>
              <a:avLst/>
              <a:gdLst>
                <a:gd name="T0" fmla="*/ 12 w 16"/>
                <a:gd name="T1" fmla="*/ 5 h 18"/>
                <a:gd name="T2" fmla="*/ 5 w 16"/>
                <a:gd name="T3" fmla="*/ 1 h 18"/>
                <a:gd name="T4" fmla="*/ 1 w 16"/>
                <a:gd name="T5" fmla="*/ 6 h 18"/>
                <a:gd name="T6" fmla="*/ 2 w 16"/>
                <a:gd name="T7" fmla="*/ 12 h 18"/>
                <a:gd name="T8" fmla="*/ 0 w 16"/>
                <a:gd name="T9" fmla="*/ 17 h 18"/>
                <a:gd name="T10" fmla="*/ 4 w 16"/>
                <a:gd name="T11" fmla="*/ 17 h 18"/>
                <a:gd name="T12" fmla="*/ 9 w 16"/>
                <a:gd name="T13" fmla="*/ 17 h 18"/>
                <a:gd name="T14" fmla="*/ 16 w 16"/>
                <a:gd name="T15" fmla="*/ 8 h 18"/>
                <a:gd name="T16" fmla="*/ 12 w 16"/>
                <a:gd name="T17" fmla="*/ 5 h 18"/>
                <a:gd name="T18" fmla="*/ 12 w 16"/>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27" name="Freeform 622"/>
            <p:cNvSpPr>
              <a:spLocks/>
            </p:cNvSpPr>
            <p:nvPr/>
          </p:nvSpPr>
          <p:spPr bwMode="auto">
            <a:xfrm>
              <a:off x="7821173" y="8453334"/>
              <a:ext cx="754777" cy="786835"/>
            </a:xfrm>
            <a:custGeom>
              <a:avLst/>
              <a:gdLst>
                <a:gd name="T0" fmla="*/ 76 w 81"/>
                <a:gd name="T1" fmla="*/ 39 h 84"/>
                <a:gd name="T2" fmla="*/ 74 w 81"/>
                <a:gd name="T3" fmla="*/ 32 h 84"/>
                <a:gd name="T4" fmla="*/ 69 w 81"/>
                <a:gd name="T5" fmla="*/ 33 h 84"/>
                <a:gd name="T6" fmla="*/ 58 w 81"/>
                <a:gd name="T7" fmla="*/ 28 h 84"/>
                <a:gd name="T8" fmla="*/ 53 w 81"/>
                <a:gd name="T9" fmla="*/ 20 h 84"/>
                <a:gd name="T10" fmla="*/ 50 w 81"/>
                <a:gd name="T11" fmla="*/ 15 h 84"/>
                <a:gd name="T12" fmla="*/ 56 w 81"/>
                <a:gd name="T13" fmla="*/ 5 h 84"/>
                <a:gd name="T14" fmla="*/ 56 w 81"/>
                <a:gd name="T15" fmla="*/ 1 h 84"/>
                <a:gd name="T16" fmla="*/ 44 w 81"/>
                <a:gd name="T17" fmla="*/ 8 h 84"/>
                <a:gd name="T18" fmla="*/ 36 w 81"/>
                <a:gd name="T19" fmla="*/ 16 h 84"/>
                <a:gd name="T20" fmla="*/ 31 w 81"/>
                <a:gd name="T21" fmla="*/ 23 h 84"/>
                <a:gd name="T22" fmla="*/ 25 w 81"/>
                <a:gd name="T23" fmla="*/ 17 h 84"/>
                <a:gd name="T24" fmla="*/ 7 w 81"/>
                <a:gd name="T25" fmla="*/ 18 h 84"/>
                <a:gd name="T26" fmla="*/ 1 w 81"/>
                <a:gd name="T27" fmla="*/ 16 h 84"/>
                <a:gd name="T28" fmla="*/ 1 w 81"/>
                <a:gd name="T29" fmla="*/ 21 h 84"/>
                <a:gd name="T30" fmla="*/ 8 w 81"/>
                <a:gd name="T31" fmla="*/ 24 h 84"/>
                <a:gd name="T32" fmla="*/ 11 w 81"/>
                <a:gd name="T33" fmla="*/ 26 h 84"/>
                <a:gd name="T34" fmla="*/ 13 w 81"/>
                <a:gd name="T35" fmla="*/ 23 h 84"/>
                <a:gd name="T36" fmla="*/ 20 w 81"/>
                <a:gd name="T37" fmla="*/ 18 h 84"/>
                <a:gd name="T38" fmla="*/ 24 w 81"/>
                <a:gd name="T39" fmla="*/ 20 h 84"/>
                <a:gd name="T40" fmla="*/ 25 w 81"/>
                <a:gd name="T41" fmla="*/ 26 h 84"/>
                <a:gd name="T42" fmla="*/ 28 w 81"/>
                <a:gd name="T43" fmla="*/ 42 h 84"/>
                <a:gd name="T44" fmla="*/ 28 w 81"/>
                <a:gd name="T45" fmla="*/ 47 h 84"/>
                <a:gd name="T46" fmla="*/ 22 w 81"/>
                <a:gd name="T47" fmla="*/ 53 h 84"/>
                <a:gd name="T48" fmla="*/ 26 w 81"/>
                <a:gd name="T49" fmla="*/ 58 h 84"/>
                <a:gd name="T50" fmla="*/ 34 w 81"/>
                <a:gd name="T51" fmla="*/ 61 h 84"/>
                <a:gd name="T52" fmla="*/ 41 w 81"/>
                <a:gd name="T53" fmla="*/ 64 h 84"/>
                <a:gd name="T54" fmla="*/ 54 w 81"/>
                <a:gd name="T55" fmla="*/ 76 h 84"/>
                <a:gd name="T56" fmla="*/ 60 w 81"/>
                <a:gd name="T57" fmla="*/ 75 h 84"/>
                <a:gd name="T58" fmla="*/ 64 w 81"/>
                <a:gd name="T59" fmla="*/ 80 h 84"/>
                <a:gd name="T60" fmla="*/ 65 w 81"/>
                <a:gd name="T61" fmla="*/ 84 h 84"/>
                <a:gd name="T62" fmla="*/ 65 w 81"/>
                <a:gd name="T63" fmla="*/ 63 h 84"/>
                <a:gd name="T64" fmla="*/ 70 w 81"/>
                <a:gd name="T65" fmla="*/ 58 h 84"/>
                <a:gd name="T66" fmla="*/ 66 w 81"/>
                <a:gd name="T67" fmla="*/ 55 h 84"/>
                <a:gd name="T68" fmla="*/ 79 w 81"/>
                <a:gd name="T69" fmla="*/ 53 h 84"/>
                <a:gd name="T70" fmla="*/ 77 w 81"/>
                <a:gd name="T7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4">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28" name="Freeform 623"/>
            <p:cNvSpPr>
              <a:spLocks/>
            </p:cNvSpPr>
            <p:nvPr/>
          </p:nvSpPr>
          <p:spPr bwMode="auto">
            <a:xfrm>
              <a:off x="7923081" y="8978948"/>
              <a:ext cx="261144" cy="309001"/>
            </a:xfrm>
            <a:custGeom>
              <a:avLst/>
              <a:gdLst>
                <a:gd name="T0" fmla="*/ 20 w 28"/>
                <a:gd name="T1" fmla="*/ 6 h 33"/>
                <a:gd name="T2" fmla="*/ 15 w 28"/>
                <a:gd name="T3" fmla="*/ 3 h 33"/>
                <a:gd name="T4" fmla="*/ 10 w 28"/>
                <a:gd name="T5" fmla="*/ 0 h 33"/>
                <a:gd name="T6" fmla="*/ 4 w 28"/>
                <a:gd name="T7" fmla="*/ 4 h 33"/>
                <a:gd name="T8" fmla="*/ 3 w 28"/>
                <a:gd name="T9" fmla="*/ 7 h 33"/>
                <a:gd name="T10" fmla="*/ 2 w 28"/>
                <a:gd name="T11" fmla="*/ 10 h 33"/>
                <a:gd name="T12" fmla="*/ 0 w 28"/>
                <a:gd name="T13" fmla="*/ 13 h 33"/>
                <a:gd name="T14" fmla="*/ 0 w 28"/>
                <a:gd name="T15" fmla="*/ 15 h 33"/>
                <a:gd name="T16" fmla="*/ 0 w 28"/>
                <a:gd name="T17" fmla="*/ 18 h 33"/>
                <a:gd name="T18" fmla="*/ 2 w 28"/>
                <a:gd name="T19" fmla="*/ 20 h 33"/>
                <a:gd name="T20" fmla="*/ 5 w 28"/>
                <a:gd name="T21" fmla="*/ 18 h 33"/>
                <a:gd name="T22" fmla="*/ 5 w 28"/>
                <a:gd name="T23" fmla="*/ 20 h 33"/>
                <a:gd name="T24" fmla="*/ 3 w 28"/>
                <a:gd name="T25" fmla="*/ 24 h 33"/>
                <a:gd name="T26" fmla="*/ 3 w 28"/>
                <a:gd name="T27" fmla="*/ 26 h 33"/>
                <a:gd name="T28" fmla="*/ 3 w 28"/>
                <a:gd name="T29" fmla="*/ 28 h 33"/>
                <a:gd name="T30" fmla="*/ 8 w 28"/>
                <a:gd name="T31" fmla="*/ 32 h 33"/>
                <a:gd name="T32" fmla="*/ 11 w 28"/>
                <a:gd name="T33" fmla="*/ 29 h 33"/>
                <a:gd name="T34" fmla="*/ 16 w 28"/>
                <a:gd name="T35" fmla="*/ 22 h 33"/>
                <a:gd name="T36" fmla="*/ 22 w 28"/>
                <a:gd name="T37" fmla="*/ 19 h 33"/>
                <a:gd name="T38" fmla="*/ 27 w 28"/>
                <a:gd name="T39" fmla="*/ 13 h 33"/>
                <a:gd name="T40" fmla="*/ 27 w 28"/>
                <a:gd name="T41" fmla="*/ 8 h 33"/>
                <a:gd name="T42" fmla="*/ 24 w 28"/>
                <a:gd name="T43" fmla="*/ 5 h 33"/>
                <a:gd name="T44" fmla="*/ 20 w 28"/>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29" name="Freeform 624"/>
            <p:cNvSpPr>
              <a:spLocks/>
            </p:cNvSpPr>
            <p:nvPr/>
          </p:nvSpPr>
          <p:spPr bwMode="auto">
            <a:xfrm>
              <a:off x="7894419" y="9036289"/>
              <a:ext cx="598725" cy="888773"/>
            </a:xfrm>
            <a:custGeom>
              <a:avLst/>
              <a:gdLst>
                <a:gd name="T0" fmla="*/ 57 w 64"/>
                <a:gd name="T1" fmla="*/ 21 h 95"/>
                <a:gd name="T2" fmla="*/ 56 w 64"/>
                <a:gd name="T3" fmla="*/ 14 h 95"/>
                <a:gd name="T4" fmla="*/ 50 w 64"/>
                <a:gd name="T5" fmla="*/ 13 h 95"/>
                <a:gd name="T6" fmla="*/ 46 w 64"/>
                <a:gd name="T7" fmla="*/ 14 h 95"/>
                <a:gd name="T8" fmla="*/ 41 w 64"/>
                <a:gd name="T9" fmla="*/ 11 h 95"/>
                <a:gd name="T10" fmla="*/ 38 w 64"/>
                <a:gd name="T11" fmla="*/ 6 h 95"/>
                <a:gd name="T12" fmla="*/ 33 w 64"/>
                <a:gd name="T13" fmla="*/ 2 h 95"/>
                <a:gd name="T14" fmla="*/ 28 w 64"/>
                <a:gd name="T15" fmla="*/ 0 h 95"/>
                <a:gd name="T16" fmla="*/ 31 w 64"/>
                <a:gd name="T17" fmla="*/ 5 h 95"/>
                <a:gd name="T18" fmla="*/ 28 w 64"/>
                <a:gd name="T19" fmla="*/ 10 h 95"/>
                <a:gd name="T20" fmla="*/ 23 w 64"/>
                <a:gd name="T21" fmla="*/ 14 h 95"/>
                <a:gd name="T22" fmla="*/ 17 w 64"/>
                <a:gd name="T23" fmla="*/ 17 h 95"/>
                <a:gd name="T24" fmla="*/ 11 w 64"/>
                <a:gd name="T25" fmla="*/ 26 h 95"/>
                <a:gd name="T26" fmla="*/ 6 w 64"/>
                <a:gd name="T27" fmla="*/ 22 h 95"/>
                <a:gd name="T28" fmla="*/ 6 w 64"/>
                <a:gd name="T29" fmla="*/ 21 h 95"/>
                <a:gd name="T30" fmla="*/ 6 w 64"/>
                <a:gd name="T31" fmla="*/ 18 h 95"/>
                <a:gd name="T32" fmla="*/ 2 w 64"/>
                <a:gd name="T33" fmla="*/ 26 h 95"/>
                <a:gd name="T34" fmla="*/ 3 w 64"/>
                <a:gd name="T35" fmla="*/ 30 h 95"/>
                <a:gd name="T36" fmla="*/ 3 w 64"/>
                <a:gd name="T37" fmla="*/ 32 h 95"/>
                <a:gd name="T38" fmla="*/ 14 w 64"/>
                <a:gd name="T39" fmla="*/ 47 h 95"/>
                <a:gd name="T40" fmla="*/ 23 w 64"/>
                <a:gd name="T41" fmla="*/ 63 h 95"/>
                <a:gd name="T42" fmla="*/ 26 w 64"/>
                <a:gd name="T43" fmla="*/ 70 h 95"/>
                <a:gd name="T44" fmla="*/ 25 w 64"/>
                <a:gd name="T45" fmla="*/ 71 h 95"/>
                <a:gd name="T46" fmla="*/ 28 w 64"/>
                <a:gd name="T47" fmla="*/ 74 h 95"/>
                <a:gd name="T48" fmla="*/ 32 w 64"/>
                <a:gd name="T49" fmla="*/ 79 h 95"/>
                <a:gd name="T50" fmla="*/ 41 w 64"/>
                <a:gd name="T51" fmla="*/ 83 h 95"/>
                <a:gd name="T52" fmla="*/ 48 w 64"/>
                <a:gd name="T53" fmla="*/ 87 h 95"/>
                <a:gd name="T54" fmla="*/ 54 w 64"/>
                <a:gd name="T55" fmla="*/ 93 h 95"/>
                <a:gd name="T56" fmla="*/ 59 w 64"/>
                <a:gd name="T57" fmla="*/ 90 h 95"/>
                <a:gd name="T58" fmla="*/ 61 w 64"/>
                <a:gd name="T59" fmla="*/ 86 h 95"/>
                <a:gd name="T60" fmla="*/ 63 w 64"/>
                <a:gd name="T61" fmla="*/ 82 h 95"/>
                <a:gd name="T62" fmla="*/ 61 w 64"/>
                <a:gd name="T63" fmla="*/ 78 h 95"/>
                <a:gd name="T64" fmla="*/ 61 w 64"/>
                <a:gd name="T65" fmla="*/ 76 h 95"/>
                <a:gd name="T66" fmla="*/ 63 w 64"/>
                <a:gd name="T67" fmla="*/ 74 h 95"/>
                <a:gd name="T68" fmla="*/ 64 w 64"/>
                <a:gd name="T69" fmla="*/ 64 h 95"/>
                <a:gd name="T70" fmla="*/ 62 w 64"/>
                <a:gd name="T71" fmla="*/ 59 h 95"/>
                <a:gd name="T72" fmla="*/ 57 w 64"/>
                <a:gd name="T73" fmla="*/ 57 h 95"/>
                <a:gd name="T74" fmla="*/ 55 w 64"/>
                <a:gd name="T75" fmla="*/ 48 h 95"/>
                <a:gd name="T76" fmla="*/ 50 w 64"/>
                <a:gd name="T77" fmla="*/ 51 h 95"/>
                <a:gd name="T78" fmla="*/ 46 w 64"/>
                <a:gd name="T79" fmla="*/ 51 h 95"/>
                <a:gd name="T80" fmla="*/ 44 w 64"/>
                <a:gd name="T81" fmla="*/ 48 h 95"/>
                <a:gd name="T82" fmla="*/ 40 w 64"/>
                <a:gd name="T83" fmla="*/ 42 h 95"/>
                <a:gd name="T84" fmla="*/ 39 w 64"/>
                <a:gd name="T85" fmla="*/ 35 h 95"/>
                <a:gd name="T86" fmla="*/ 42 w 64"/>
                <a:gd name="T87" fmla="*/ 33 h 95"/>
                <a:gd name="T88" fmla="*/ 42 w 64"/>
                <a:gd name="T89" fmla="*/ 30 h 95"/>
                <a:gd name="T90" fmla="*/ 45 w 64"/>
                <a:gd name="T91" fmla="*/ 25 h 95"/>
                <a:gd name="T92" fmla="*/ 50 w 64"/>
                <a:gd name="T93" fmla="*/ 24 h 95"/>
                <a:gd name="T94" fmla="*/ 53 w 64"/>
                <a:gd name="T95" fmla="*/ 22 h 95"/>
                <a:gd name="T96" fmla="*/ 57 w 64"/>
                <a:gd name="T9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95">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30" name="Freeform 625"/>
            <p:cNvSpPr>
              <a:spLocks/>
            </p:cNvSpPr>
            <p:nvPr/>
          </p:nvSpPr>
          <p:spPr bwMode="auto">
            <a:xfrm>
              <a:off x="8158751" y="9867721"/>
              <a:ext cx="407640" cy="1984605"/>
            </a:xfrm>
            <a:custGeom>
              <a:avLst/>
              <a:gdLst>
                <a:gd name="T0" fmla="*/ 38 w 44"/>
                <a:gd name="T1" fmla="*/ 20 h 212"/>
                <a:gd name="T2" fmla="*/ 36 w 44"/>
                <a:gd name="T3" fmla="*/ 12 h 212"/>
                <a:gd name="T4" fmla="*/ 34 w 44"/>
                <a:gd name="T5" fmla="*/ 5 h 212"/>
                <a:gd name="T6" fmla="*/ 30 w 44"/>
                <a:gd name="T7" fmla="*/ 3 h 212"/>
                <a:gd name="T8" fmla="*/ 28 w 44"/>
                <a:gd name="T9" fmla="*/ 15 h 212"/>
                <a:gd name="T10" fmla="*/ 26 w 44"/>
                <a:gd name="T11" fmla="*/ 31 h 212"/>
                <a:gd name="T12" fmla="*/ 23 w 44"/>
                <a:gd name="T13" fmla="*/ 56 h 212"/>
                <a:gd name="T14" fmla="*/ 21 w 44"/>
                <a:gd name="T15" fmla="*/ 68 h 212"/>
                <a:gd name="T16" fmla="*/ 21 w 44"/>
                <a:gd name="T17" fmla="*/ 80 h 212"/>
                <a:gd name="T18" fmla="*/ 20 w 44"/>
                <a:gd name="T19" fmla="*/ 88 h 212"/>
                <a:gd name="T20" fmla="*/ 11 w 44"/>
                <a:gd name="T21" fmla="*/ 110 h 212"/>
                <a:gd name="T22" fmla="*/ 10 w 44"/>
                <a:gd name="T23" fmla="*/ 132 h 212"/>
                <a:gd name="T24" fmla="*/ 17 w 44"/>
                <a:gd name="T25" fmla="*/ 133 h 212"/>
                <a:gd name="T26" fmla="*/ 16 w 44"/>
                <a:gd name="T27" fmla="*/ 136 h 212"/>
                <a:gd name="T28" fmla="*/ 14 w 44"/>
                <a:gd name="T29" fmla="*/ 145 h 212"/>
                <a:gd name="T30" fmla="*/ 15 w 44"/>
                <a:gd name="T31" fmla="*/ 150 h 212"/>
                <a:gd name="T32" fmla="*/ 13 w 44"/>
                <a:gd name="T33" fmla="*/ 152 h 212"/>
                <a:gd name="T34" fmla="*/ 11 w 44"/>
                <a:gd name="T35" fmla="*/ 158 h 212"/>
                <a:gd name="T36" fmla="*/ 8 w 44"/>
                <a:gd name="T37" fmla="*/ 159 h 212"/>
                <a:gd name="T38" fmla="*/ 4 w 44"/>
                <a:gd name="T39" fmla="*/ 159 h 212"/>
                <a:gd name="T40" fmla="*/ 0 w 44"/>
                <a:gd name="T41" fmla="*/ 164 h 212"/>
                <a:gd name="T42" fmla="*/ 2 w 44"/>
                <a:gd name="T43" fmla="*/ 163 h 212"/>
                <a:gd name="T44" fmla="*/ 7 w 44"/>
                <a:gd name="T45" fmla="*/ 171 h 212"/>
                <a:gd name="T46" fmla="*/ 11 w 44"/>
                <a:gd name="T47" fmla="*/ 173 h 212"/>
                <a:gd name="T48" fmla="*/ 7 w 44"/>
                <a:gd name="T49" fmla="*/ 174 h 212"/>
                <a:gd name="T50" fmla="*/ 7 w 44"/>
                <a:gd name="T51" fmla="*/ 179 h 212"/>
                <a:gd name="T52" fmla="*/ 9 w 44"/>
                <a:gd name="T53" fmla="*/ 182 h 212"/>
                <a:gd name="T54" fmla="*/ 9 w 44"/>
                <a:gd name="T55" fmla="*/ 185 h 212"/>
                <a:gd name="T56" fmla="*/ 7 w 44"/>
                <a:gd name="T57" fmla="*/ 187 h 212"/>
                <a:gd name="T58" fmla="*/ 10 w 44"/>
                <a:gd name="T59" fmla="*/ 190 h 212"/>
                <a:gd name="T60" fmla="*/ 8 w 44"/>
                <a:gd name="T61" fmla="*/ 193 h 212"/>
                <a:gd name="T62" fmla="*/ 11 w 44"/>
                <a:gd name="T63" fmla="*/ 194 h 212"/>
                <a:gd name="T64" fmla="*/ 11 w 44"/>
                <a:gd name="T65" fmla="*/ 198 h 212"/>
                <a:gd name="T66" fmla="*/ 15 w 44"/>
                <a:gd name="T67" fmla="*/ 197 h 212"/>
                <a:gd name="T68" fmla="*/ 15 w 44"/>
                <a:gd name="T69" fmla="*/ 197 h 212"/>
                <a:gd name="T70" fmla="*/ 16 w 44"/>
                <a:gd name="T71" fmla="*/ 198 h 212"/>
                <a:gd name="T72" fmla="*/ 18 w 44"/>
                <a:gd name="T73" fmla="*/ 202 h 212"/>
                <a:gd name="T74" fmla="*/ 16 w 44"/>
                <a:gd name="T75" fmla="*/ 207 h 212"/>
                <a:gd name="T76" fmla="*/ 18 w 44"/>
                <a:gd name="T77" fmla="*/ 209 h 212"/>
                <a:gd name="T78" fmla="*/ 25 w 44"/>
                <a:gd name="T79" fmla="*/ 204 h 212"/>
                <a:gd name="T80" fmla="*/ 26 w 44"/>
                <a:gd name="T81" fmla="*/ 199 h 212"/>
                <a:gd name="T82" fmla="*/ 17 w 44"/>
                <a:gd name="T83" fmla="*/ 192 h 212"/>
                <a:gd name="T84" fmla="*/ 12 w 44"/>
                <a:gd name="T85" fmla="*/ 185 h 212"/>
                <a:gd name="T86" fmla="*/ 15 w 44"/>
                <a:gd name="T87" fmla="*/ 177 h 212"/>
                <a:gd name="T88" fmla="*/ 17 w 44"/>
                <a:gd name="T89" fmla="*/ 169 h 212"/>
                <a:gd name="T90" fmla="*/ 21 w 44"/>
                <a:gd name="T91" fmla="*/ 158 h 212"/>
                <a:gd name="T92" fmla="*/ 21 w 44"/>
                <a:gd name="T93" fmla="*/ 152 h 212"/>
                <a:gd name="T94" fmla="*/ 19 w 44"/>
                <a:gd name="T95" fmla="*/ 140 h 212"/>
                <a:gd name="T96" fmla="*/ 23 w 44"/>
                <a:gd name="T97" fmla="*/ 117 h 212"/>
                <a:gd name="T98" fmla="*/ 26 w 44"/>
                <a:gd name="T99" fmla="*/ 102 h 212"/>
                <a:gd name="T100" fmla="*/ 29 w 44"/>
                <a:gd name="T101" fmla="*/ 85 h 212"/>
                <a:gd name="T102" fmla="*/ 27 w 44"/>
                <a:gd name="T103" fmla="*/ 73 h 212"/>
                <a:gd name="T104" fmla="*/ 30 w 44"/>
                <a:gd name="T105" fmla="*/ 62 h 212"/>
                <a:gd name="T106" fmla="*/ 34 w 44"/>
                <a:gd name="T107" fmla="*/ 54 h 212"/>
                <a:gd name="T108" fmla="*/ 36 w 44"/>
                <a:gd name="T109" fmla="*/ 44 h 212"/>
                <a:gd name="T110" fmla="*/ 40 w 44"/>
                <a:gd name="T111" fmla="*/ 35 h 212"/>
                <a:gd name="T112" fmla="*/ 40 w 44"/>
                <a:gd name="T113"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212">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31" name="Freeform 626"/>
            <p:cNvSpPr>
              <a:spLocks/>
            </p:cNvSpPr>
            <p:nvPr/>
          </p:nvSpPr>
          <p:spPr bwMode="auto">
            <a:xfrm>
              <a:off x="8435818" y="9485453"/>
              <a:ext cx="598725" cy="653040"/>
            </a:xfrm>
            <a:custGeom>
              <a:avLst/>
              <a:gdLst>
                <a:gd name="T0" fmla="*/ 61 w 64"/>
                <a:gd name="T1" fmla="*/ 42 h 70"/>
                <a:gd name="T2" fmla="*/ 58 w 64"/>
                <a:gd name="T3" fmla="*/ 35 h 70"/>
                <a:gd name="T4" fmla="*/ 50 w 64"/>
                <a:gd name="T5" fmla="*/ 35 h 70"/>
                <a:gd name="T6" fmla="*/ 49 w 64"/>
                <a:gd name="T7" fmla="*/ 33 h 70"/>
                <a:gd name="T8" fmla="*/ 47 w 64"/>
                <a:gd name="T9" fmla="*/ 30 h 70"/>
                <a:gd name="T10" fmla="*/ 48 w 64"/>
                <a:gd name="T11" fmla="*/ 28 h 70"/>
                <a:gd name="T12" fmla="*/ 47 w 64"/>
                <a:gd name="T13" fmla="*/ 26 h 70"/>
                <a:gd name="T14" fmla="*/ 47 w 64"/>
                <a:gd name="T15" fmla="*/ 23 h 70"/>
                <a:gd name="T16" fmla="*/ 41 w 64"/>
                <a:gd name="T17" fmla="*/ 21 h 70"/>
                <a:gd name="T18" fmla="*/ 37 w 64"/>
                <a:gd name="T19" fmla="*/ 18 h 70"/>
                <a:gd name="T20" fmla="*/ 33 w 64"/>
                <a:gd name="T21" fmla="*/ 16 h 70"/>
                <a:gd name="T22" fmla="*/ 29 w 64"/>
                <a:gd name="T23" fmla="*/ 16 h 70"/>
                <a:gd name="T24" fmla="*/ 23 w 64"/>
                <a:gd name="T25" fmla="*/ 9 h 70"/>
                <a:gd name="T26" fmla="*/ 23 w 64"/>
                <a:gd name="T27" fmla="*/ 6 h 70"/>
                <a:gd name="T28" fmla="*/ 23 w 64"/>
                <a:gd name="T29" fmla="*/ 4 h 70"/>
                <a:gd name="T30" fmla="*/ 18 w 64"/>
                <a:gd name="T31" fmla="*/ 3 h 70"/>
                <a:gd name="T32" fmla="*/ 10 w 64"/>
                <a:gd name="T33" fmla="*/ 6 h 70"/>
                <a:gd name="T34" fmla="*/ 7 w 64"/>
                <a:gd name="T35" fmla="*/ 9 h 70"/>
                <a:gd name="T36" fmla="*/ 2 w 64"/>
                <a:gd name="T37" fmla="*/ 8 h 70"/>
                <a:gd name="T38" fmla="*/ 6 w 64"/>
                <a:gd name="T39" fmla="*/ 16 h 70"/>
                <a:gd name="T40" fmla="*/ 5 w 64"/>
                <a:gd name="T41" fmla="*/ 23 h 70"/>
                <a:gd name="T42" fmla="*/ 4 w 64"/>
                <a:gd name="T43" fmla="*/ 27 h 70"/>
                <a:gd name="T44" fmla="*/ 3 w 64"/>
                <a:gd name="T45" fmla="*/ 31 h 70"/>
                <a:gd name="T46" fmla="*/ 5 w 64"/>
                <a:gd name="T47" fmla="*/ 35 h 70"/>
                <a:gd name="T48" fmla="*/ 3 w 64"/>
                <a:gd name="T49" fmla="*/ 38 h 70"/>
                <a:gd name="T50" fmla="*/ 4 w 64"/>
                <a:gd name="T51" fmla="*/ 46 h 70"/>
                <a:gd name="T52" fmla="*/ 4 w 64"/>
                <a:gd name="T53" fmla="*/ 49 h 70"/>
                <a:gd name="T54" fmla="*/ 7 w 64"/>
                <a:gd name="T55" fmla="*/ 52 h 70"/>
                <a:gd name="T56" fmla="*/ 7 w 64"/>
                <a:gd name="T57" fmla="*/ 54 h 70"/>
                <a:gd name="T58" fmla="*/ 6 w 64"/>
                <a:gd name="T59" fmla="*/ 56 h 70"/>
                <a:gd name="T60" fmla="*/ 9 w 64"/>
                <a:gd name="T61" fmla="*/ 63 h 70"/>
                <a:gd name="T62" fmla="*/ 13 w 64"/>
                <a:gd name="T63" fmla="*/ 69 h 70"/>
                <a:gd name="T64" fmla="*/ 14 w 64"/>
                <a:gd name="T65" fmla="*/ 67 h 70"/>
                <a:gd name="T66" fmla="*/ 17 w 64"/>
                <a:gd name="T67" fmla="*/ 65 h 70"/>
                <a:gd name="T68" fmla="*/ 20 w 64"/>
                <a:gd name="T69" fmla="*/ 65 h 70"/>
                <a:gd name="T70" fmla="*/ 25 w 64"/>
                <a:gd name="T71" fmla="*/ 65 h 70"/>
                <a:gd name="T72" fmla="*/ 28 w 64"/>
                <a:gd name="T73" fmla="*/ 68 h 70"/>
                <a:gd name="T74" fmla="*/ 31 w 64"/>
                <a:gd name="T75" fmla="*/ 65 h 70"/>
                <a:gd name="T76" fmla="*/ 37 w 64"/>
                <a:gd name="T77" fmla="*/ 64 h 70"/>
                <a:gd name="T78" fmla="*/ 44 w 64"/>
                <a:gd name="T79" fmla="*/ 52 h 70"/>
                <a:gd name="T80" fmla="*/ 52 w 64"/>
                <a:gd name="T81" fmla="*/ 51 h 70"/>
                <a:gd name="T82" fmla="*/ 59 w 64"/>
                <a:gd name="T83" fmla="*/ 54 h 70"/>
                <a:gd name="T84" fmla="*/ 61 w 64"/>
                <a:gd name="T85" fmla="*/ 42 h 70"/>
                <a:gd name="T86" fmla="*/ 61 w 64"/>
                <a:gd name="T8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32" name="Freeform 627"/>
            <p:cNvSpPr>
              <a:spLocks/>
            </p:cNvSpPr>
            <p:nvPr/>
          </p:nvSpPr>
          <p:spPr bwMode="auto">
            <a:xfrm>
              <a:off x="8773398" y="9950544"/>
              <a:ext cx="420382" cy="414122"/>
            </a:xfrm>
            <a:custGeom>
              <a:avLst/>
              <a:gdLst>
                <a:gd name="T0" fmla="*/ 40 w 45"/>
                <a:gd name="T1" fmla="*/ 24 h 44"/>
                <a:gd name="T2" fmla="*/ 36 w 45"/>
                <a:gd name="T3" fmla="*/ 24 h 44"/>
                <a:gd name="T4" fmla="*/ 36 w 45"/>
                <a:gd name="T5" fmla="*/ 20 h 44"/>
                <a:gd name="T6" fmla="*/ 34 w 45"/>
                <a:gd name="T7" fmla="*/ 17 h 44"/>
                <a:gd name="T8" fmla="*/ 29 w 45"/>
                <a:gd name="T9" fmla="*/ 16 h 44"/>
                <a:gd name="T10" fmla="*/ 25 w 45"/>
                <a:gd name="T11" fmla="*/ 15 h 44"/>
                <a:gd name="T12" fmla="*/ 25 w 45"/>
                <a:gd name="T13" fmla="*/ 12 h 44"/>
                <a:gd name="T14" fmla="*/ 24 w 45"/>
                <a:gd name="T15" fmla="*/ 7 h 44"/>
                <a:gd name="T16" fmla="*/ 21 w 45"/>
                <a:gd name="T17" fmla="*/ 3 h 44"/>
                <a:gd name="T18" fmla="*/ 14 w 45"/>
                <a:gd name="T19" fmla="*/ 1 h 44"/>
                <a:gd name="T20" fmla="*/ 5 w 45"/>
                <a:gd name="T21" fmla="*/ 3 h 44"/>
                <a:gd name="T22" fmla="*/ 2 w 45"/>
                <a:gd name="T23" fmla="*/ 11 h 44"/>
                <a:gd name="T24" fmla="*/ 1 w 45"/>
                <a:gd name="T25" fmla="*/ 14 h 44"/>
                <a:gd name="T26" fmla="*/ 2 w 45"/>
                <a:gd name="T27" fmla="*/ 17 h 44"/>
                <a:gd name="T28" fmla="*/ 9 w 45"/>
                <a:gd name="T29" fmla="*/ 24 h 44"/>
                <a:gd name="T30" fmla="*/ 13 w 45"/>
                <a:gd name="T31" fmla="*/ 25 h 44"/>
                <a:gd name="T32" fmla="*/ 17 w 45"/>
                <a:gd name="T33" fmla="*/ 27 h 44"/>
                <a:gd name="T34" fmla="*/ 25 w 45"/>
                <a:gd name="T35" fmla="*/ 35 h 44"/>
                <a:gd name="T36" fmla="*/ 22 w 45"/>
                <a:gd name="T37" fmla="*/ 39 h 44"/>
                <a:gd name="T38" fmla="*/ 20 w 45"/>
                <a:gd name="T39" fmla="*/ 42 h 44"/>
                <a:gd name="T40" fmla="*/ 28 w 45"/>
                <a:gd name="T41" fmla="*/ 44 h 44"/>
                <a:gd name="T42" fmla="*/ 32 w 45"/>
                <a:gd name="T43" fmla="*/ 43 h 44"/>
                <a:gd name="T44" fmla="*/ 37 w 45"/>
                <a:gd name="T45" fmla="*/ 42 h 44"/>
                <a:gd name="T46" fmla="*/ 40 w 45"/>
                <a:gd name="T47" fmla="*/ 39 h 44"/>
                <a:gd name="T48" fmla="*/ 41 w 45"/>
                <a:gd name="T49" fmla="*/ 34 h 44"/>
                <a:gd name="T50" fmla="*/ 40 w 45"/>
                <a:gd name="T51" fmla="*/ 24 h 44"/>
                <a:gd name="T52" fmla="*/ 40 w 45"/>
                <a:gd name="T5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4">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33" name="Freeform 628"/>
            <p:cNvSpPr>
              <a:spLocks noEditPoints="1"/>
            </p:cNvSpPr>
            <p:nvPr/>
          </p:nvSpPr>
          <p:spPr bwMode="auto">
            <a:xfrm>
              <a:off x="8241553" y="8800557"/>
              <a:ext cx="1856680" cy="1882666"/>
            </a:xfrm>
            <a:custGeom>
              <a:avLst/>
              <a:gdLst>
                <a:gd name="T0" fmla="*/ 188 w 199"/>
                <a:gd name="T1" fmla="*/ 51 h 201"/>
                <a:gd name="T2" fmla="*/ 165 w 199"/>
                <a:gd name="T3" fmla="*/ 41 h 201"/>
                <a:gd name="T4" fmla="*/ 135 w 199"/>
                <a:gd name="T5" fmla="*/ 30 h 201"/>
                <a:gd name="T6" fmla="*/ 122 w 199"/>
                <a:gd name="T7" fmla="*/ 36 h 201"/>
                <a:gd name="T8" fmla="*/ 116 w 199"/>
                <a:gd name="T9" fmla="*/ 29 h 201"/>
                <a:gd name="T10" fmla="*/ 111 w 199"/>
                <a:gd name="T11" fmla="*/ 33 h 201"/>
                <a:gd name="T12" fmla="*/ 120 w 199"/>
                <a:gd name="T13" fmla="*/ 23 h 201"/>
                <a:gd name="T14" fmla="*/ 116 w 199"/>
                <a:gd name="T15" fmla="*/ 8 h 201"/>
                <a:gd name="T16" fmla="*/ 105 w 199"/>
                <a:gd name="T17" fmla="*/ 15 h 201"/>
                <a:gd name="T18" fmla="*/ 93 w 199"/>
                <a:gd name="T19" fmla="*/ 14 h 201"/>
                <a:gd name="T20" fmla="*/ 77 w 199"/>
                <a:gd name="T21" fmla="*/ 19 h 201"/>
                <a:gd name="T22" fmla="*/ 69 w 199"/>
                <a:gd name="T23" fmla="*/ 1 h 201"/>
                <a:gd name="T24" fmla="*/ 56 w 199"/>
                <a:gd name="T25" fmla="*/ 7 h 201"/>
                <a:gd name="T26" fmla="*/ 50 w 199"/>
                <a:gd name="T27" fmla="*/ 11 h 201"/>
                <a:gd name="T28" fmla="*/ 51 w 199"/>
                <a:gd name="T29" fmla="*/ 16 h 201"/>
                <a:gd name="T30" fmla="*/ 41 w 199"/>
                <a:gd name="T31" fmla="*/ 22 h 201"/>
                <a:gd name="T32" fmla="*/ 27 w 199"/>
                <a:gd name="T33" fmla="*/ 18 h 201"/>
                <a:gd name="T34" fmla="*/ 25 w 199"/>
                <a:gd name="T35" fmla="*/ 21 h 201"/>
                <a:gd name="T36" fmla="*/ 22 w 199"/>
                <a:gd name="T37" fmla="*/ 39 h 201"/>
                <a:gd name="T38" fmla="*/ 10 w 199"/>
                <a:gd name="T39" fmla="*/ 49 h 201"/>
                <a:gd name="T40" fmla="*/ 2 w 199"/>
                <a:gd name="T41" fmla="*/ 66 h 201"/>
                <a:gd name="T42" fmla="*/ 9 w 199"/>
                <a:gd name="T43" fmla="*/ 75 h 201"/>
                <a:gd name="T44" fmla="*/ 24 w 199"/>
                <a:gd name="T45" fmla="*/ 81 h 201"/>
                <a:gd name="T46" fmla="*/ 39 w 199"/>
                <a:gd name="T47" fmla="*/ 76 h 201"/>
                <a:gd name="T48" fmla="*/ 49 w 199"/>
                <a:gd name="T49" fmla="*/ 88 h 201"/>
                <a:gd name="T50" fmla="*/ 61 w 199"/>
                <a:gd name="T51" fmla="*/ 94 h 201"/>
                <a:gd name="T52" fmla="*/ 68 w 199"/>
                <a:gd name="T53" fmla="*/ 102 h 201"/>
                <a:gd name="T54" fmla="*/ 80 w 199"/>
                <a:gd name="T55" fmla="*/ 114 h 201"/>
                <a:gd name="T56" fmla="*/ 82 w 199"/>
                <a:gd name="T57" fmla="*/ 135 h 201"/>
                <a:gd name="T58" fmla="*/ 93 w 199"/>
                <a:gd name="T59" fmla="*/ 145 h 201"/>
                <a:gd name="T60" fmla="*/ 98 w 199"/>
                <a:gd name="T61" fmla="*/ 157 h 201"/>
                <a:gd name="T62" fmla="*/ 90 w 199"/>
                <a:gd name="T63" fmla="*/ 173 h 201"/>
                <a:gd name="T64" fmla="*/ 86 w 199"/>
                <a:gd name="T65" fmla="*/ 181 h 201"/>
                <a:gd name="T66" fmla="*/ 94 w 199"/>
                <a:gd name="T67" fmla="*/ 187 h 201"/>
                <a:gd name="T68" fmla="*/ 107 w 199"/>
                <a:gd name="T69" fmla="*/ 197 h 201"/>
                <a:gd name="T70" fmla="*/ 119 w 199"/>
                <a:gd name="T71" fmla="*/ 180 h 201"/>
                <a:gd name="T72" fmla="*/ 128 w 199"/>
                <a:gd name="T73" fmla="*/ 157 h 201"/>
                <a:gd name="T74" fmla="*/ 137 w 199"/>
                <a:gd name="T75" fmla="*/ 149 h 201"/>
                <a:gd name="T76" fmla="*/ 144 w 199"/>
                <a:gd name="T77" fmla="*/ 147 h 201"/>
                <a:gd name="T78" fmla="*/ 155 w 199"/>
                <a:gd name="T79" fmla="*/ 142 h 201"/>
                <a:gd name="T80" fmla="*/ 163 w 199"/>
                <a:gd name="T81" fmla="*/ 139 h 201"/>
                <a:gd name="T82" fmla="*/ 169 w 199"/>
                <a:gd name="T83" fmla="*/ 130 h 201"/>
                <a:gd name="T84" fmla="*/ 175 w 199"/>
                <a:gd name="T85" fmla="*/ 116 h 201"/>
                <a:gd name="T86" fmla="*/ 176 w 199"/>
                <a:gd name="T87" fmla="*/ 98 h 201"/>
                <a:gd name="T88" fmla="*/ 178 w 199"/>
                <a:gd name="T89" fmla="*/ 91 h 201"/>
                <a:gd name="T90" fmla="*/ 182 w 199"/>
                <a:gd name="T91" fmla="*/ 86 h 201"/>
                <a:gd name="T92" fmla="*/ 196 w 199"/>
                <a:gd name="T93" fmla="*/ 57 h 201"/>
                <a:gd name="T94" fmla="*/ 110 w 199"/>
                <a:gd name="T95" fmla="*/ 190 h 201"/>
                <a:gd name="T96" fmla="*/ 115 w 199"/>
                <a:gd name="T97" fmla="*/ 1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01">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grpFill/>
            <a:ln w="9525"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34" name="Freeform 629"/>
            <p:cNvSpPr>
              <a:spLocks/>
            </p:cNvSpPr>
            <p:nvPr/>
          </p:nvSpPr>
          <p:spPr bwMode="auto">
            <a:xfrm>
              <a:off x="8961294" y="10485719"/>
              <a:ext cx="251590" cy="261217"/>
            </a:xfrm>
            <a:custGeom>
              <a:avLst/>
              <a:gdLst>
                <a:gd name="T0" fmla="*/ 21 w 27"/>
                <a:gd name="T1" fmla="*/ 10 h 28"/>
                <a:gd name="T2" fmla="*/ 17 w 27"/>
                <a:gd name="T3" fmla="*/ 7 h 28"/>
                <a:gd name="T4" fmla="*/ 14 w 27"/>
                <a:gd name="T5" fmla="*/ 6 h 28"/>
                <a:gd name="T6" fmla="*/ 11 w 27"/>
                <a:gd name="T7" fmla="*/ 3 h 28"/>
                <a:gd name="T8" fmla="*/ 6 w 27"/>
                <a:gd name="T9" fmla="*/ 2 h 28"/>
                <a:gd name="T10" fmla="*/ 4 w 27"/>
                <a:gd name="T11" fmla="*/ 3 h 28"/>
                <a:gd name="T12" fmla="*/ 3 w 27"/>
                <a:gd name="T13" fmla="*/ 6 h 28"/>
                <a:gd name="T14" fmla="*/ 3 w 27"/>
                <a:gd name="T15" fmla="*/ 12 h 28"/>
                <a:gd name="T16" fmla="*/ 2 w 27"/>
                <a:gd name="T17" fmla="*/ 17 h 28"/>
                <a:gd name="T18" fmla="*/ 1 w 27"/>
                <a:gd name="T19" fmla="*/ 22 h 28"/>
                <a:gd name="T20" fmla="*/ 4 w 27"/>
                <a:gd name="T21" fmla="*/ 25 h 28"/>
                <a:gd name="T22" fmla="*/ 9 w 27"/>
                <a:gd name="T23" fmla="*/ 26 h 28"/>
                <a:gd name="T24" fmla="*/ 13 w 27"/>
                <a:gd name="T25" fmla="*/ 28 h 28"/>
                <a:gd name="T26" fmla="*/ 19 w 27"/>
                <a:gd name="T27" fmla="*/ 28 h 28"/>
                <a:gd name="T28" fmla="*/ 24 w 27"/>
                <a:gd name="T29" fmla="*/ 25 h 28"/>
                <a:gd name="T30" fmla="*/ 26 w 27"/>
                <a:gd name="T31" fmla="*/ 19 h 28"/>
                <a:gd name="T32" fmla="*/ 24 w 27"/>
                <a:gd name="T33" fmla="*/ 14 h 28"/>
                <a:gd name="T34" fmla="*/ 21 w 27"/>
                <a:gd name="T35" fmla="*/ 10 h 28"/>
                <a:gd name="T36" fmla="*/ 21 w 2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35" name="Freeform 630"/>
            <p:cNvSpPr>
              <a:spLocks/>
            </p:cNvSpPr>
            <p:nvPr/>
          </p:nvSpPr>
          <p:spPr bwMode="auto">
            <a:xfrm>
              <a:off x="8241553" y="10074781"/>
              <a:ext cx="961779" cy="1672418"/>
            </a:xfrm>
            <a:custGeom>
              <a:avLst/>
              <a:gdLst>
                <a:gd name="T0" fmla="*/ 80 w 103"/>
                <a:gd name="T1" fmla="*/ 52 h 179"/>
                <a:gd name="T2" fmla="*/ 85 w 103"/>
                <a:gd name="T3" fmla="*/ 42 h 179"/>
                <a:gd name="T4" fmla="*/ 102 w 103"/>
                <a:gd name="T5" fmla="*/ 29 h 179"/>
                <a:gd name="T6" fmla="*/ 99 w 103"/>
                <a:gd name="T7" fmla="*/ 21 h 179"/>
                <a:gd name="T8" fmla="*/ 94 w 103"/>
                <a:gd name="T9" fmla="*/ 29 h 179"/>
                <a:gd name="T10" fmla="*/ 82 w 103"/>
                <a:gd name="T11" fmla="*/ 30 h 179"/>
                <a:gd name="T12" fmla="*/ 79 w 103"/>
                <a:gd name="T13" fmla="*/ 28 h 179"/>
                <a:gd name="T14" fmla="*/ 81 w 103"/>
                <a:gd name="T15" fmla="*/ 22 h 179"/>
                <a:gd name="T16" fmla="*/ 64 w 103"/>
                <a:gd name="T17" fmla="*/ 9 h 179"/>
                <a:gd name="T18" fmla="*/ 57 w 103"/>
                <a:gd name="T19" fmla="*/ 2 h 179"/>
                <a:gd name="T20" fmla="*/ 48 w 103"/>
                <a:gd name="T21" fmla="*/ 4 h 179"/>
                <a:gd name="T22" fmla="*/ 39 w 103"/>
                <a:gd name="T23" fmla="*/ 1 h 179"/>
                <a:gd name="T24" fmla="*/ 35 w 103"/>
                <a:gd name="T25" fmla="*/ 9 h 179"/>
                <a:gd name="T26" fmla="*/ 27 w 103"/>
                <a:gd name="T27" fmla="*/ 22 h 179"/>
                <a:gd name="T28" fmla="*/ 25 w 103"/>
                <a:gd name="T29" fmla="*/ 32 h 179"/>
                <a:gd name="T30" fmla="*/ 21 w 103"/>
                <a:gd name="T31" fmla="*/ 39 h 179"/>
                <a:gd name="T32" fmla="*/ 19 w 103"/>
                <a:gd name="T33" fmla="*/ 47 h 179"/>
                <a:gd name="T34" fmla="*/ 17 w 103"/>
                <a:gd name="T35" fmla="*/ 52 h 179"/>
                <a:gd name="T36" fmla="*/ 20 w 103"/>
                <a:gd name="T37" fmla="*/ 61 h 179"/>
                <a:gd name="T38" fmla="*/ 18 w 103"/>
                <a:gd name="T39" fmla="*/ 79 h 179"/>
                <a:gd name="T40" fmla="*/ 15 w 103"/>
                <a:gd name="T41" fmla="*/ 94 h 179"/>
                <a:gd name="T42" fmla="*/ 10 w 103"/>
                <a:gd name="T43" fmla="*/ 117 h 179"/>
                <a:gd name="T44" fmla="*/ 13 w 103"/>
                <a:gd name="T45" fmla="*/ 130 h 179"/>
                <a:gd name="T46" fmla="*/ 12 w 103"/>
                <a:gd name="T47" fmla="*/ 135 h 179"/>
                <a:gd name="T48" fmla="*/ 8 w 103"/>
                <a:gd name="T49" fmla="*/ 147 h 179"/>
                <a:gd name="T50" fmla="*/ 5 w 103"/>
                <a:gd name="T51" fmla="*/ 156 h 179"/>
                <a:gd name="T52" fmla="*/ 8 w 103"/>
                <a:gd name="T53" fmla="*/ 170 h 179"/>
                <a:gd name="T54" fmla="*/ 13 w 103"/>
                <a:gd name="T55" fmla="*/ 176 h 179"/>
                <a:gd name="T56" fmla="*/ 23 w 103"/>
                <a:gd name="T57" fmla="*/ 178 h 179"/>
                <a:gd name="T58" fmla="*/ 27 w 103"/>
                <a:gd name="T59" fmla="*/ 179 h 179"/>
                <a:gd name="T60" fmla="*/ 24 w 103"/>
                <a:gd name="T61" fmla="*/ 169 h 179"/>
                <a:gd name="T62" fmla="*/ 25 w 103"/>
                <a:gd name="T63" fmla="*/ 163 h 179"/>
                <a:gd name="T64" fmla="*/ 28 w 103"/>
                <a:gd name="T65" fmla="*/ 163 h 179"/>
                <a:gd name="T66" fmla="*/ 31 w 103"/>
                <a:gd name="T67" fmla="*/ 157 h 179"/>
                <a:gd name="T68" fmla="*/ 40 w 103"/>
                <a:gd name="T69" fmla="*/ 151 h 179"/>
                <a:gd name="T70" fmla="*/ 41 w 103"/>
                <a:gd name="T71" fmla="*/ 145 h 179"/>
                <a:gd name="T72" fmla="*/ 32 w 103"/>
                <a:gd name="T73" fmla="*/ 140 h 179"/>
                <a:gd name="T74" fmla="*/ 39 w 103"/>
                <a:gd name="T75" fmla="*/ 131 h 179"/>
                <a:gd name="T76" fmla="*/ 43 w 103"/>
                <a:gd name="T77" fmla="*/ 124 h 179"/>
                <a:gd name="T78" fmla="*/ 48 w 103"/>
                <a:gd name="T79" fmla="*/ 116 h 179"/>
                <a:gd name="T80" fmla="*/ 51 w 103"/>
                <a:gd name="T81" fmla="*/ 114 h 179"/>
                <a:gd name="T82" fmla="*/ 45 w 103"/>
                <a:gd name="T83" fmla="*/ 113 h 179"/>
                <a:gd name="T84" fmla="*/ 54 w 103"/>
                <a:gd name="T85" fmla="*/ 108 h 179"/>
                <a:gd name="T86" fmla="*/ 58 w 103"/>
                <a:gd name="T87" fmla="*/ 102 h 179"/>
                <a:gd name="T88" fmla="*/ 59 w 103"/>
                <a:gd name="T89" fmla="*/ 97 h 179"/>
                <a:gd name="T90" fmla="*/ 60 w 103"/>
                <a:gd name="T91" fmla="*/ 96 h 179"/>
                <a:gd name="T92" fmla="*/ 76 w 103"/>
                <a:gd name="T93" fmla="*/ 93 h 179"/>
                <a:gd name="T94" fmla="*/ 84 w 103"/>
                <a:gd name="T95" fmla="*/ 87 h 179"/>
                <a:gd name="T96" fmla="*/ 83 w 103"/>
                <a:gd name="T97" fmla="*/ 78 h 179"/>
                <a:gd name="T98" fmla="*/ 78 w 103"/>
                <a:gd name="T99" fmla="*/ 69 h 179"/>
                <a:gd name="T100" fmla="*/ 78 w 103"/>
                <a:gd name="T101" fmla="*/ 66 h 179"/>
                <a:gd name="T102" fmla="*/ 78 w 103"/>
                <a:gd name="T10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79">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36" name="Freeform 631"/>
            <p:cNvSpPr>
              <a:spLocks/>
            </p:cNvSpPr>
            <p:nvPr/>
          </p:nvSpPr>
          <p:spPr bwMode="auto">
            <a:xfrm>
              <a:off x="7617350" y="8313170"/>
              <a:ext cx="203824" cy="226174"/>
            </a:xfrm>
            <a:custGeom>
              <a:avLst/>
              <a:gdLst>
                <a:gd name="T0" fmla="*/ 15 w 22"/>
                <a:gd name="T1" fmla="*/ 23 h 24"/>
                <a:gd name="T2" fmla="*/ 19 w 22"/>
                <a:gd name="T3" fmla="*/ 24 h 24"/>
                <a:gd name="T4" fmla="*/ 19 w 22"/>
                <a:gd name="T5" fmla="*/ 17 h 24"/>
                <a:gd name="T6" fmla="*/ 20 w 22"/>
                <a:gd name="T7" fmla="*/ 10 h 24"/>
                <a:gd name="T8" fmla="*/ 21 w 22"/>
                <a:gd name="T9" fmla="*/ 7 h 24"/>
                <a:gd name="T10" fmla="*/ 22 w 22"/>
                <a:gd name="T11" fmla="*/ 3 h 24"/>
                <a:gd name="T12" fmla="*/ 17 w 22"/>
                <a:gd name="T13" fmla="*/ 4 h 24"/>
                <a:gd name="T14" fmla="*/ 12 w 22"/>
                <a:gd name="T15" fmla="*/ 5 h 24"/>
                <a:gd name="T16" fmla="*/ 9 w 22"/>
                <a:gd name="T17" fmla="*/ 8 h 24"/>
                <a:gd name="T18" fmla="*/ 4 w 22"/>
                <a:gd name="T19" fmla="*/ 9 h 24"/>
                <a:gd name="T20" fmla="*/ 3 w 22"/>
                <a:gd name="T21" fmla="*/ 12 h 24"/>
                <a:gd name="T22" fmla="*/ 0 w 22"/>
                <a:gd name="T23" fmla="*/ 13 h 24"/>
                <a:gd name="T24" fmla="*/ 6 w 22"/>
                <a:gd name="T25" fmla="*/ 19 h 24"/>
                <a:gd name="T26" fmla="*/ 11 w 22"/>
                <a:gd name="T27" fmla="*/ 22 h 24"/>
                <a:gd name="T28" fmla="*/ 15 w 22"/>
                <a:gd name="T29" fmla="*/ 23 h 24"/>
                <a:gd name="T30" fmla="*/ 15 w 2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4">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37" name="Freeform 632"/>
            <p:cNvSpPr>
              <a:spLocks/>
            </p:cNvSpPr>
            <p:nvPr/>
          </p:nvSpPr>
          <p:spPr bwMode="auto">
            <a:xfrm>
              <a:off x="7681047" y="8520228"/>
              <a:ext cx="159234" cy="140164"/>
            </a:xfrm>
            <a:custGeom>
              <a:avLst/>
              <a:gdLst>
                <a:gd name="T0" fmla="*/ 16 w 17"/>
                <a:gd name="T1" fmla="*/ 10 h 15"/>
                <a:gd name="T2" fmla="*/ 17 w 17"/>
                <a:gd name="T3" fmla="*/ 8 h 15"/>
                <a:gd name="T4" fmla="*/ 15 w 17"/>
                <a:gd name="T5" fmla="*/ 6 h 15"/>
                <a:gd name="T6" fmla="*/ 12 w 17"/>
                <a:gd name="T7" fmla="*/ 2 h 15"/>
                <a:gd name="T8" fmla="*/ 8 w 17"/>
                <a:gd name="T9" fmla="*/ 1 h 15"/>
                <a:gd name="T10" fmla="*/ 3 w 17"/>
                <a:gd name="T11" fmla="*/ 0 h 15"/>
                <a:gd name="T12" fmla="*/ 3 w 17"/>
                <a:gd name="T13" fmla="*/ 6 h 15"/>
                <a:gd name="T14" fmla="*/ 6 w 17"/>
                <a:gd name="T15" fmla="*/ 7 h 15"/>
                <a:gd name="T16" fmla="*/ 4 w 17"/>
                <a:gd name="T17" fmla="*/ 5 h 15"/>
                <a:gd name="T18" fmla="*/ 7 w 17"/>
                <a:gd name="T19" fmla="*/ 7 h 15"/>
                <a:gd name="T20" fmla="*/ 11 w 17"/>
                <a:gd name="T21" fmla="*/ 10 h 15"/>
                <a:gd name="T22" fmla="*/ 14 w 17"/>
                <a:gd name="T23" fmla="*/ 14 h 15"/>
                <a:gd name="T24" fmla="*/ 16 w 17"/>
                <a:gd name="T25" fmla="*/ 10 h 15"/>
                <a:gd name="T26" fmla="*/ 16 w 17"/>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38" name="Freeform 633"/>
            <p:cNvSpPr>
              <a:spLocks/>
            </p:cNvSpPr>
            <p:nvPr/>
          </p:nvSpPr>
          <p:spPr bwMode="auto">
            <a:xfrm>
              <a:off x="7502701" y="8360950"/>
              <a:ext cx="105095" cy="82828"/>
            </a:xfrm>
            <a:custGeom>
              <a:avLst/>
              <a:gdLst>
                <a:gd name="T0" fmla="*/ 4 w 11"/>
                <a:gd name="T1" fmla="*/ 1 h 9"/>
                <a:gd name="T2" fmla="*/ 4 w 11"/>
                <a:gd name="T3" fmla="*/ 0 h 9"/>
                <a:gd name="T4" fmla="*/ 0 w 11"/>
                <a:gd name="T5" fmla="*/ 4 h 9"/>
                <a:gd name="T6" fmla="*/ 11 w 11"/>
                <a:gd name="T7" fmla="*/ 5 h 9"/>
                <a:gd name="T8" fmla="*/ 4 w 11"/>
                <a:gd name="T9" fmla="*/ 1 h 9"/>
              </a:gdLst>
              <a:ahLst/>
              <a:cxnLst>
                <a:cxn ang="0">
                  <a:pos x="T0" y="T1"/>
                </a:cxn>
                <a:cxn ang="0">
                  <a:pos x="T2" y="T3"/>
                </a:cxn>
                <a:cxn ang="0">
                  <a:pos x="T4" y="T5"/>
                </a:cxn>
                <a:cxn ang="0">
                  <a:pos x="T6" y="T7"/>
                </a:cxn>
                <a:cxn ang="0">
                  <a:pos x="T8" y="T9"/>
                </a:cxn>
              </a:cxnLst>
              <a:rect l="0" t="0" r="r" b="b"/>
              <a:pathLst>
                <a:path w="11" h="9">
                  <a:moveTo>
                    <a:pt x="4" y="1"/>
                  </a:moveTo>
                  <a:cubicBezTo>
                    <a:pt x="4" y="0"/>
                    <a:pt x="4" y="0"/>
                    <a:pt x="4" y="0"/>
                  </a:cubicBezTo>
                  <a:cubicBezTo>
                    <a:pt x="3" y="1"/>
                    <a:pt x="1" y="3"/>
                    <a:pt x="0" y="4"/>
                  </a:cubicBezTo>
                  <a:cubicBezTo>
                    <a:pt x="2" y="5"/>
                    <a:pt x="11" y="9"/>
                    <a:pt x="11" y="5"/>
                  </a:cubicBezTo>
                  <a:cubicBezTo>
                    <a:pt x="11" y="2"/>
                    <a:pt x="6" y="3"/>
                    <a:pt x="4"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39" name="Freeform 634"/>
            <p:cNvSpPr>
              <a:spLocks/>
            </p:cNvSpPr>
            <p:nvPr/>
          </p:nvSpPr>
          <p:spPr bwMode="auto">
            <a:xfrm>
              <a:off x="7391237" y="8192121"/>
              <a:ext cx="187902" cy="216615"/>
            </a:xfrm>
            <a:custGeom>
              <a:avLst/>
              <a:gdLst>
                <a:gd name="T0" fmla="*/ 16 w 20"/>
                <a:gd name="T1" fmla="*/ 16 h 23"/>
                <a:gd name="T2" fmla="*/ 20 w 20"/>
                <a:gd name="T3" fmla="*/ 12 h 23"/>
                <a:gd name="T4" fmla="*/ 16 w 20"/>
                <a:gd name="T5" fmla="*/ 8 h 23"/>
                <a:gd name="T6" fmla="*/ 16 w 20"/>
                <a:gd name="T7" fmla="*/ 1 h 23"/>
                <a:gd name="T8" fmla="*/ 8 w 20"/>
                <a:gd name="T9" fmla="*/ 1 h 23"/>
                <a:gd name="T10" fmla="*/ 7 w 20"/>
                <a:gd name="T11" fmla="*/ 6 h 23"/>
                <a:gd name="T12" fmla="*/ 8 w 20"/>
                <a:gd name="T13" fmla="*/ 10 h 23"/>
                <a:gd name="T14" fmla="*/ 4 w 20"/>
                <a:gd name="T15" fmla="*/ 10 h 23"/>
                <a:gd name="T16" fmla="*/ 2 w 20"/>
                <a:gd name="T17" fmla="*/ 15 h 23"/>
                <a:gd name="T18" fmla="*/ 12 w 20"/>
                <a:gd name="T19" fmla="*/ 21 h 23"/>
                <a:gd name="T20" fmla="*/ 16 w 20"/>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3">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40" name="Freeform 635"/>
            <p:cNvSpPr>
              <a:spLocks/>
            </p:cNvSpPr>
            <p:nvPr/>
          </p:nvSpPr>
          <p:spPr bwMode="auto">
            <a:xfrm>
              <a:off x="6254299" y="7453070"/>
              <a:ext cx="1398087" cy="898327"/>
            </a:xfrm>
            <a:custGeom>
              <a:avLst/>
              <a:gdLst>
                <a:gd name="T0" fmla="*/ 132 w 150"/>
                <a:gd name="T1" fmla="*/ 88 h 96"/>
                <a:gd name="T2" fmla="*/ 130 w 150"/>
                <a:gd name="T3" fmla="*/ 80 h 96"/>
                <a:gd name="T4" fmla="*/ 144 w 150"/>
                <a:gd name="T5" fmla="*/ 78 h 96"/>
                <a:gd name="T6" fmla="*/ 146 w 150"/>
                <a:gd name="T7" fmla="*/ 68 h 96"/>
                <a:gd name="T8" fmla="*/ 146 w 150"/>
                <a:gd name="T9" fmla="*/ 61 h 96"/>
                <a:gd name="T10" fmla="*/ 132 w 150"/>
                <a:gd name="T11" fmla="*/ 64 h 96"/>
                <a:gd name="T12" fmla="*/ 126 w 150"/>
                <a:gd name="T13" fmla="*/ 76 h 96"/>
                <a:gd name="T14" fmla="*/ 110 w 150"/>
                <a:gd name="T15" fmla="*/ 76 h 96"/>
                <a:gd name="T16" fmla="*/ 102 w 150"/>
                <a:gd name="T17" fmla="*/ 69 h 96"/>
                <a:gd name="T18" fmla="*/ 96 w 150"/>
                <a:gd name="T19" fmla="*/ 51 h 96"/>
                <a:gd name="T20" fmla="*/ 98 w 150"/>
                <a:gd name="T21" fmla="*/ 38 h 96"/>
                <a:gd name="T22" fmla="*/ 90 w 150"/>
                <a:gd name="T23" fmla="*/ 35 h 96"/>
                <a:gd name="T24" fmla="*/ 82 w 150"/>
                <a:gd name="T25" fmla="*/ 24 h 96"/>
                <a:gd name="T26" fmla="*/ 75 w 150"/>
                <a:gd name="T27" fmla="*/ 17 h 96"/>
                <a:gd name="T28" fmla="*/ 68 w 150"/>
                <a:gd name="T29" fmla="*/ 20 h 96"/>
                <a:gd name="T30" fmla="*/ 59 w 150"/>
                <a:gd name="T31" fmla="*/ 10 h 96"/>
                <a:gd name="T32" fmla="*/ 45 w 150"/>
                <a:gd name="T33" fmla="*/ 6 h 96"/>
                <a:gd name="T34" fmla="*/ 29 w 150"/>
                <a:gd name="T35" fmla="*/ 8 h 96"/>
                <a:gd name="T36" fmla="*/ 13 w 150"/>
                <a:gd name="T37" fmla="*/ 1 h 96"/>
                <a:gd name="T38" fmla="*/ 7 w 150"/>
                <a:gd name="T39" fmla="*/ 16 h 96"/>
                <a:gd name="T40" fmla="*/ 15 w 150"/>
                <a:gd name="T41" fmla="*/ 28 h 96"/>
                <a:gd name="T42" fmla="*/ 15 w 150"/>
                <a:gd name="T43" fmla="*/ 32 h 96"/>
                <a:gd name="T44" fmla="*/ 25 w 150"/>
                <a:gd name="T45" fmla="*/ 38 h 96"/>
                <a:gd name="T46" fmla="*/ 26 w 150"/>
                <a:gd name="T47" fmla="*/ 44 h 96"/>
                <a:gd name="T48" fmla="*/ 36 w 150"/>
                <a:gd name="T49" fmla="*/ 53 h 96"/>
                <a:gd name="T50" fmla="*/ 36 w 150"/>
                <a:gd name="T51" fmla="*/ 47 h 96"/>
                <a:gd name="T52" fmla="*/ 32 w 150"/>
                <a:gd name="T53" fmla="*/ 42 h 96"/>
                <a:gd name="T54" fmla="*/ 26 w 150"/>
                <a:gd name="T55" fmla="*/ 32 h 96"/>
                <a:gd name="T56" fmla="*/ 20 w 150"/>
                <a:gd name="T57" fmla="*/ 23 h 96"/>
                <a:gd name="T58" fmla="*/ 13 w 150"/>
                <a:gd name="T59" fmla="*/ 16 h 96"/>
                <a:gd name="T60" fmla="*/ 11 w 150"/>
                <a:gd name="T61" fmla="*/ 5 h 96"/>
                <a:gd name="T62" fmla="*/ 15 w 150"/>
                <a:gd name="T63" fmla="*/ 7 h 96"/>
                <a:gd name="T64" fmla="*/ 20 w 150"/>
                <a:gd name="T65" fmla="*/ 9 h 96"/>
                <a:gd name="T66" fmla="*/ 23 w 150"/>
                <a:gd name="T67" fmla="*/ 19 h 96"/>
                <a:gd name="T68" fmla="*/ 23 w 150"/>
                <a:gd name="T69" fmla="*/ 20 h 96"/>
                <a:gd name="T70" fmla="*/ 32 w 150"/>
                <a:gd name="T71" fmla="*/ 27 h 96"/>
                <a:gd name="T72" fmla="*/ 36 w 150"/>
                <a:gd name="T73" fmla="*/ 33 h 96"/>
                <a:gd name="T74" fmla="*/ 38 w 150"/>
                <a:gd name="T75" fmla="*/ 38 h 96"/>
                <a:gd name="T76" fmla="*/ 46 w 150"/>
                <a:gd name="T77" fmla="*/ 45 h 96"/>
                <a:gd name="T78" fmla="*/ 54 w 150"/>
                <a:gd name="T79" fmla="*/ 53 h 96"/>
                <a:gd name="T80" fmla="*/ 56 w 150"/>
                <a:gd name="T81" fmla="*/ 59 h 96"/>
                <a:gd name="T82" fmla="*/ 58 w 150"/>
                <a:gd name="T83" fmla="*/ 65 h 96"/>
                <a:gd name="T84" fmla="*/ 60 w 150"/>
                <a:gd name="T85" fmla="*/ 72 h 96"/>
                <a:gd name="T86" fmla="*/ 68 w 150"/>
                <a:gd name="T87" fmla="*/ 77 h 96"/>
                <a:gd name="T88" fmla="*/ 89 w 150"/>
                <a:gd name="T89" fmla="*/ 86 h 96"/>
                <a:gd name="T90" fmla="*/ 113 w 150"/>
                <a:gd name="T91" fmla="*/ 88 h 96"/>
                <a:gd name="T92" fmla="*/ 126 w 150"/>
                <a:gd name="T93"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96">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41" name="Freeform 636"/>
            <p:cNvSpPr>
              <a:spLocks/>
            </p:cNvSpPr>
            <p:nvPr/>
          </p:nvSpPr>
          <p:spPr bwMode="auto">
            <a:xfrm>
              <a:off x="7531364" y="8287685"/>
              <a:ext cx="280254" cy="149721"/>
            </a:xfrm>
            <a:custGeom>
              <a:avLst/>
              <a:gdLst>
                <a:gd name="T0" fmla="*/ 12 w 30"/>
                <a:gd name="T1" fmla="*/ 15 h 16"/>
                <a:gd name="T2" fmla="*/ 13 w 30"/>
                <a:gd name="T3" fmla="*/ 13 h 16"/>
                <a:gd name="T4" fmla="*/ 16 w 30"/>
                <a:gd name="T5" fmla="*/ 11 h 16"/>
                <a:gd name="T6" fmla="*/ 20 w 30"/>
                <a:gd name="T7" fmla="*/ 10 h 16"/>
                <a:gd name="T8" fmla="*/ 24 w 30"/>
                <a:gd name="T9" fmla="*/ 7 h 16"/>
                <a:gd name="T10" fmla="*/ 30 w 30"/>
                <a:gd name="T11" fmla="*/ 5 h 16"/>
                <a:gd name="T12" fmla="*/ 20 w 30"/>
                <a:gd name="T13" fmla="*/ 1 h 16"/>
                <a:gd name="T14" fmla="*/ 14 w 30"/>
                <a:gd name="T15" fmla="*/ 2 h 16"/>
                <a:gd name="T16" fmla="*/ 8 w 30"/>
                <a:gd name="T17" fmla="*/ 1 h 16"/>
                <a:gd name="T18" fmla="*/ 2 w 30"/>
                <a:gd name="T19" fmla="*/ 4 h 16"/>
                <a:gd name="T20" fmla="*/ 1 w 30"/>
                <a:gd name="T21" fmla="*/ 9 h 16"/>
                <a:gd name="T22" fmla="*/ 8 w 30"/>
                <a:gd name="T23" fmla="*/ 14 h 16"/>
                <a:gd name="T24" fmla="*/ 10 w 30"/>
                <a:gd name="T25" fmla="*/ 14 h 16"/>
                <a:gd name="T26" fmla="*/ 9 w 30"/>
                <a:gd name="T27" fmla="*/ 16 h 16"/>
                <a:gd name="T28" fmla="*/ 12 w 3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42" name="Freeform 637"/>
            <p:cNvSpPr>
              <a:spLocks/>
            </p:cNvSpPr>
            <p:nvPr/>
          </p:nvSpPr>
          <p:spPr bwMode="auto">
            <a:xfrm>
              <a:off x="7531364" y="8163447"/>
              <a:ext cx="66879" cy="140164"/>
            </a:xfrm>
            <a:custGeom>
              <a:avLst/>
              <a:gdLst>
                <a:gd name="T0" fmla="*/ 5 w 7"/>
                <a:gd name="T1" fmla="*/ 1 h 15"/>
                <a:gd name="T2" fmla="*/ 2 w 7"/>
                <a:gd name="T3" fmla="*/ 4 h 15"/>
                <a:gd name="T4" fmla="*/ 1 w 7"/>
                <a:gd name="T5" fmla="*/ 6 h 15"/>
                <a:gd name="T6" fmla="*/ 2 w 7"/>
                <a:gd name="T7" fmla="*/ 14 h 15"/>
                <a:gd name="T8" fmla="*/ 6 w 7"/>
                <a:gd name="T9" fmla="*/ 8 h 15"/>
                <a:gd name="T10" fmla="*/ 7 w 7"/>
                <a:gd name="T11" fmla="*/ 2 h 15"/>
                <a:gd name="T12" fmla="*/ 5 w 7"/>
                <a:gd name="T13" fmla="*/ 1 h 15"/>
                <a:gd name="T14" fmla="*/ 5 w 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43" name="Freeform 638"/>
            <p:cNvSpPr>
              <a:spLocks/>
            </p:cNvSpPr>
            <p:nvPr/>
          </p:nvSpPr>
          <p:spPr bwMode="auto">
            <a:xfrm>
              <a:off x="8231994" y="8080621"/>
              <a:ext cx="121018" cy="101937"/>
            </a:xfrm>
            <a:custGeom>
              <a:avLst/>
              <a:gdLst>
                <a:gd name="T0" fmla="*/ 12 w 13"/>
                <a:gd name="T1" fmla="*/ 3 h 11"/>
                <a:gd name="T2" fmla="*/ 6 w 13"/>
                <a:gd name="T3" fmla="*/ 1 h 11"/>
                <a:gd name="T4" fmla="*/ 7 w 13"/>
                <a:gd name="T5" fmla="*/ 5 h 11"/>
                <a:gd name="T6" fmla="*/ 9 w 13"/>
                <a:gd name="T7" fmla="*/ 9 h 11"/>
                <a:gd name="T8" fmla="*/ 6 w 13"/>
                <a:gd name="T9" fmla="*/ 10 h 11"/>
                <a:gd name="T10" fmla="*/ 5 w 13"/>
                <a:gd name="T11" fmla="*/ 8 h 11"/>
                <a:gd name="T12" fmla="*/ 0 w 13"/>
                <a:gd name="T13" fmla="*/ 9 h 11"/>
                <a:gd name="T14" fmla="*/ 3 w 13"/>
                <a:gd name="T15" fmla="*/ 11 h 11"/>
                <a:gd name="T16" fmla="*/ 13 w 13"/>
                <a:gd name="T17" fmla="*/ 11 h 11"/>
                <a:gd name="T18" fmla="*/ 12 w 13"/>
                <a:gd name="T19" fmla="*/ 3 h 11"/>
                <a:gd name="T20" fmla="*/ 12 w 13"/>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1">
                  <a:moveTo>
                    <a:pt x="12" y="3"/>
                  </a:moveTo>
                  <a:cubicBezTo>
                    <a:pt x="10" y="3"/>
                    <a:pt x="8" y="0"/>
                    <a:pt x="6" y="1"/>
                  </a:cubicBezTo>
                  <a:cubicBezTo>
                    <a:pt x="3" y="2"/>
                    <a:pt x="7" y="3"/>
                    <a:pt x="7" y="5"/>
                  </a:cubicBezTo>
                  <a:cubicBezTo>
                    <a:pt x="8" y="6"/>
                    <a:pt x="10" y="8"/>
                    <a:pt x="9" y="9"/>
                  </a:cubicBezTo>
                  <a:cubicBezTo>
                    <a:pt x="8" y="10"/>
                    <a:pt x="7" y="10"/>
                    <a:pt x="6" y="10"/>
                  </a:cubicBezTo>
                  <a:cubicBezTo>
                    <a:pt x="4" y="9"/>
                    <a:pt x="6" y="9"/>
                    <a:pt x="5" y="8"/>
                  </a:cubicBezTo>
                  <a:cubicBezTo>
                    <a:pt x="5" y="8"/>
                    <a:pt x="0" y="9"/>
                    <a:pt x="0" y="9"/>
                  </a:cubicBezTo>
                  <a:cubicBezTo>
                    <a:pt x="0" y="11"/>
                    <a:pt x="2" y="11"/>
                    <a:pt x="3" y="11"/>
                  </a:cubicBezTo>
                  <a:cubicBezTo>
                    <a:pt x="6" y="10"/>
                    <a:pt x="9" y="11"/>
                    <a:pt x="13" y="11"/>
                  </a:cubicBezTo>
                  <a:cubicBezTo>
                    <a:pt x="13" y="8"/>
                    <a:pt x="12" y="5"/>
                    <a:pt x="12" y="3"/>
                  </a:cubicBezTo>
                  <a:cubicBezTo>
                    <a:pt x="11" y="3"/>
                    <a:pt x="12" y="5"/>
                    <a:pt x="12"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44" name="Freeform 639"/>
            <p:cNvSpPr>
              <a:spLocks/>
            </p:cNvSpPr>
            <p:nvPr/>
          </p:nvSpPr>
          <p:spPr bwMode="auto">
            <a:xfrm>
              <a:off x="8343462" y="8080621"/>
              <a:ext cx="168790" cy="140164"/>
            </a:xfrm>
            <a:custGeom>
              <a:avLst/>
              <a:gdLst>
                <a:gd name="T0" fmla="*/ 14 w 18"/>
                <a:gd name="T1" fmla="*/ 7 h 15"/>
                <a:gd name="T2" fmla="*/ 8 w 18"/>
                <a:gd name="T3" fmla="*/ 3 h 15"/>
                <a:gd name="T4" fmla="*/ 1 w 18"/>
                <a:gd name="T5" fmla="*/ 1 h 15"/>
                <a:gd name="T6" fmla="*/ 0 w 18"/>
                <a:gd name="T7" fmla="*/ 3 h 15"/>
                <a:gd name="T8" fmla="*/ 1 w 18"/>
                <a:gd name="T9" fmla="*/ 10 h 15"/>
                <a:gd name="T10" fmla="*/ 2 w 18"/>
                <a:gd name="T11" fmla="*/ 12 h 15"/>
                <a:gd name="T12" fmla="*/ 4 w 18"/>
                <a:gd name="T13" fmla="*/ 10 h 15"/>
                <a:gd name="T14" fmla="*/ 13 w 18"/>
                <a:gd name="T15" fmla="*/ 10 h 15"/>
                <a:gd name="T16" fmla="*/ 17 w 18"/>
                <a:gd name="T17" fmla="*/ 10 h 15"/>
                <a:gd name="T18" fmla="*/ 14 w 18"/>
                <a:gd name="T19" fmla="*/ 7 h 15"/>
                <a:gd name="T20" fmla="*/ 14 w 18"/>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5">
                  <a:moveTo>
                    <a:pt x="14" y="7"/>
                  </a:moveTo>
                  <a:cubicBezTo>
                    <a:pt x="12" y="6"/>
                    <a:pt x="10" y="4"/>
                    <a:pt x="8" y="3"/>
                  </a:cubicBezTo>
                  <a:cubicBezTo>
                    <a:pt x="7" y="2"/>
                    <a:pt x="2" y="0"/>
                    <a:pt x="1" y="1"/>
                  </a:cubicBezTo>
                  <a:cubicBezTo>
                    <a:pt x="1" y="1"/>
                    <a:pt x="3" y="3"/>
                    <a:pt x="0" y="3"/>
                  </a:cubicBezTo>
                  <a:cubicBezTo>
                    <a:pt x="0" y="5"/>
                    <a:pt x="1" y="7"/>
                    <a:pt x="1" y="10"/>
                  </a:cubicBezTo>
                  <a:cubicBezTo>
                    <a:pt x="1" y="11"/>
                    <a:pt x="1" y="11"/>
                    <a:pt x="2" y="12"/>
                  </a:cubicBezTo>
                  <a:cubicBezTo>
                    <a:pt x="3" y="15"/>
                    <a:pt x="3" y="11"/>
                    <a:pt x="4" y="10"/>
                  </a:cubicBezTo>
                  <a:cubicBezTo>
                    <a:pt x="6" y="8"/>
                    <a:pt x="11" y="10"/>
                    <a:pt x="13" y="10"/>
                  </a:cubicBezTo>
                  <a:cubicBezTo>
                    <a:pt x="15" y="10"/>
                    <a:pt x="15" y="11"/>
                    <a:pt x="17" y="10"/>
                  </a:cubicBezTo>
                  <a:cubicBezTo>
                    <a:pt x="18" y="8"/>
                    <a:pt x="17" y="7"/>
                    <a:pt x="14" y="7"/>
                  </a:cubicBezTo>
                  <a:cubicBezTo>
                    <a:pt x="12" y="7"/>
                    <a:pt x="16" y="7"/>
                    <a:pt x="14" y="7"/>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45" name="Freeform 640"/>
            <p:cNvSpPr>
              <a:spLocks/>
            </p:cNvSpPr>
            <p:nvPr/>
          </p:nvSpPr>
          <p:spPr bwMode="auto">
            <a:xfrm>
              <a:off x="3843480" y="4965146"/>
              <a:ext cx="1812098" cy="1216883"/>
            </a:xfrm>
            <a:custGeom>
              <a:avLst/>
              <a:gdLst>
                <a:gd name="T0" fmla="*/ 184 w 194"/>
                <a:gd name="T1" fmla="*/ 118 h 130"/>
                <a:gd name="T2" fmla="*/ 161 w 194"/>
                <a:gd name="T3" fmla="*/ 97 h 130"/>
                <a:gd name="T4" fmla="*/ 143 w 194"/>
                <a:gd name="T5" fmla="*/ 92 h 130"/>
                <a:gd name="T6" fmla="*/ 138 w 194"/>
                <a:gd name="T7" fmla="*/ 76 h 130"/>
                <a:gd name="T8" fmla="*/ 135 w 194"/>
                <a:gd name="T9" fmla="*/ 14 h 130"/>
                <a:gd name="T10" fmla="*/ 84 w 194"/>
                <a:gd name="T11" fmla="*/ 8 h 130"/>
                <a:gd name="T12" fmla="*/ 71 w 194"/>
                <a:gd name="T13" fmla="*/ 5 h 130"/>
                <a:gd name="T14" fmla="*/ 62 w 194"/>
                <a:gd name="T15" fmla="*/ 1 h 130"/>
                <a:gd name="T16" fmla="*/ 43 w 194"/>
                <a:gd name="T17" fmla="*/ 8 h 130"/>
                <a:gd name="T18" fmla="*/ 32 w 194"/>
                <a:gd name="T19" fmla="*/ 11 h 130"/>
                <a:gd name="T20" fmla="*/ 12 w 194"/>
                <a:gd name="T21" fmla="*/ 23 h 130"/>
                <a:gd name="T22" fmla="*/ 26 w 194"/>
                <a:gd name="T23" fmla="*/ 38 h 130"/>
                <a:gd name="T24" fmla="*/ 33 w 194"/>
                <a:gd name="T25" fmla="*/ 42 h 130"/>
                <a:gd name="T26" fmla="*/ 38 w 194"/>
                <a:gd name="T27" fmla="*/ 45 h 130"/>
                <a:gd name="T28" fmla="*/ 24 w 194"/>
                <a:gd name="T29" fmla="*/ 42 h 130"/>
                <a:gd name="T30" fmla="*/ 9 w 194"/>
                <a:gd name="T31" fmla="*/ 46 h 130"/>
                <a:gd name="T32" fmla="*/ 12 w 194"/>
                <a:gd name="T33" fmla="*/ 58 h 130"/>
                <a:gd name="T34" fmla="*/ 32 w 194"/>
                <a:gd name="T35" fmla="*/ 58 h 130"/>
                <a:gd name="T36" fmla="*/ 38 w 194"/>
                <a:gd name="T37" fmla="*/ 61 h 130"/>
                <a:gd name="T38" fmla="*/ 21 w 194"/>
                <a:gd name="T39" fmla="*/ 71 h 130"/>
                <a:gd name="T40" fmla="*/ 15 w 194"/>
                <a:gd name="T41" fmla="*/ 78 h 130"/>
                <a:gd name="T42" fmla="*/ 17 w 194"/>
                <a:gd name="T43" fmla="*/ 84 h 130"/>
                <a:gd name="T44" fmla="*/ 26 w 194"/>
                <a:gd name="T45" fmla="*/ 89 h 130"/>
                <a:gd name="T46" fmla="*/ 22 w 194"/>
                <a:gd name="T47" fmla="*/ 94 h 130"/>
                <a:gd name="T48" fmla="*/ 31 w 194"/>
                <a:gd name="T49" fmla="*/ 93 h 130"/>
                <a:gd name="T50" fmla="*/ 38 w 194"/>
                <a:gd name="T51" fmla="*/ 102 h 130"/>
                <a:gd name="T52" fmla="*/ 48 w 194"/>
                <a:gd name="T53" fmla="*/ 105 h 130"/>
                <a:gd name="T54" fmla="*/ 54 w 194"/>
                <a:gd name="T55" fmla="*/ 103 h 130"/>
                <a:gd name="T56" fmla="*/ 55 w 194"/>
                <a:gd name="T57" fmla="*/ 106 h 130"/>
                <a:gd name="T58" fmla="*/ 51 w 194"/>
                <a:gd name="T59" fmla="*/ 114 h 130"/>
                <a:gd name="T60" fmla="*/ 41 w 194"/>
                <a:gd name="T61" fmla="*/ 124 h 130"/>
                <a:gd name="T62" fmla="*/ 36 w 194"/>
                <a:gd name="T63" fmla="*/ 126 h 130"/>
                <a:gd name="T64" fmla="*/ 43 w 194"/>
                <a:gd name="T65" fmla="*/ 125 h 130"/>
                <a:gd name="T66" fmla="*/ 54 w 194"/>
                <a:gd name="T67" fmla="*/ 118 h 130"/>
                <a:gd name="T68" fmla="*/ 72 w 194"/>
                <a:gd name="T69" fmla="*/ 107 h 130"/>
                <a:gd name="T70" fmla="*/ 77 w 194"/>
                <a:gd name="T71" fmla="*/ 91 h 130"/>
                <a:gd name="T72" fmla="*/ 94 w 194"/>
                <a:gd name="T73" fmla="*/ 86 h 130"/>
                <a:gd name="T74" fmla="*/ 87 w 194"/>
                <a:gd name="T75" fmla="*/ 97 h 130"/>
                <a:gd name="T76" fmla="*/ 101 w 194"/>
                <a:gd name="T77" fmla="*/ 88 h 130"/>
                <a:gd name="T78" fmla="*/ 119 w 194"/>
                <a:gd name="T79" fmla="*/ 92 h 130"/>
                <a:gd name="T80" fmla="*/ 136 w 194"/>
                <a:gd name="T81" fmla="*/ 95 h 130"/>
                <a:gd name="T82" fmla="*/ 145 w 194"/>
                <a:gd name="T83" fmla="*/ 98 h 130"/>
                <a:gd name="T84" fmla="*/ 160 w 194"/>
                <a:gd name="T85" fmla="*/ 102 h 130"/>
                <a:gd name="T86" fmla="*/ 169 w 194"/>
                <a:gd name="T87" fmla="*/ 104 h 130"/>
                <a:gd name="T88" fmla="*/ 176 w 194"/>
                <a:gd name="T89" fmla="*/ 111 h 130"/>
                <a:gd name="T90" fmla="*/ 184 w 194"/>
                <a:gd name="T91" fmla="*/ 121 h 130"/>
                <a:gd name="T92" fmla="*/ 186 w 194"/>
                <a:gd name="T93" fmla="*/ 125 h 130"/>
                <a:gd name="T94" fmla="*/ 194 w 194"/>
                <a:gd name="T9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3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46" name="Freeform 641"/>
            <p:cNvSpPr>
              <a:spLocks/>
            </p:cNvSpPr>
            <p:nvPr/>
          </p:nvSpPr>
          <p:spPr bwMode="auto">
            <a:xfrm>
              <a:off x="5888058" y="6516511"/>
              <a:ext cx="2697442" cy="1337936"/>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grpFill/>
            <a:ln w="9525"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47" name="Freeform 642"/>
            <p:cNvSpPr>
              <a:spLocks noEditPoints="1"/>
            </p:cNvSpPr>
            <p:nvPr/>
          </p:nvSpPr>
          <p:spPr bwMode="auto">
            <a:xfrm>
              <a:off x="5133283" y="4907807"/>
              <a:ext cx="3984060" cy="2048317"/>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48" name="Freeform 643"/>
            <p:cNvSpPr>
              <a:spLocks/>
            </p:cNvSpPr>
            <p:nvPr/>
          </p:nvSpPr>
          <p:spPr bwMode="auto">
            <a:xfrm>
              <a:off x="17343427" y="9466341"/>
              <a:ext cx="95540" cy="82828"/>
            </a:xfrm>
            <a:custGeom>
              <a:avLst/>
              <a:gdLst>
                <a:gd name="T0" fmla="*/ 9 w 10"/>
                <a:gd name="T1" fmla="*/ 0 h 9"/>
                <a:gd name="T2" fmla="*/ 2 w 10"/>
                <a:gd name="T3" fmla="*/ 7 h 9"/>
                <a:gd name="T4" fmla="*/ 10 w 10"/>
                <a:gd name="T5" fmla="*/ 3 h 9"/>
                <a:gd name="T6" fmla="*/ 9 w 10"/>
                <a:gd name="T7" fmla="*/ 0 h 9"/>
              </a:gdLst>
              <a:ahLst/>
              <a:cxnLst>
                <a:cxn ang="0">
                  <a:pos x="T0" y="T1"/>
                </a:cxn>
                <a:cxn ang="0">
                  <a:pos x="T2" y="T3"/>
                </a:cxn>
                <a:cxn ang="0">
                  <a:pos x="T4" y="T5"/>
                </a:cxn>
                <a:cxn ang="0">
                  <a:pos x="T6" y="T7"/>
                </a:cxn>
              </a:cxnLst>
              <a:rect l="0" t="0" r="r" b="b"/>
              <a:pathLst>
                <a:path w="10" h="9">
                  <a:moveTo>
                    <a:pt x="9" y="0"/>
                  </a:moveTo>
                  <a:cubicBezTo>
                    <a:pt x="7" y="1"/>
                    <a:pt x="0" y="4"/>
                    <a:pt x="2" y="7"/>
                  </a:cubicBezTo>
                  <a:cubicBezTo>
                    <a:pt x="4" y="9"/>
                    <a:pt x="9" y="3"/>
                    <a:pt x="10" y="3"/>
                  </a:cubicBezTo>
                  <a:cubicBezTo>
                    <a:pt x="10" y="2"/>
                    <a:pt x="9" y="1"/>
                    <a:pt x="9"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49" name="Freeform 644"/>
            <p:cNvSpPr>
              <a:spLocks/>
            </p:cNvSpPr>
            <p:nvPr/>
          </p:nvSpPr>
          <p:spPr bwMode="auto">
            <a:xfrm>
              <a:off x="17419859" y="9447226"/>
              <a:ext cx="121018" cy="44598"/>
            </a:xfrm>
            <a:custGeom>
              <a:avLst/>
              <a:gdLst>
                <a:gd name="T0" fmla="*/ 12 w 13"/>
                <a:gd name="T1" fmla="*/ 0 h 5"/>
                <a:gd name="T2" fmla="*/ 7 w 13"/>
                <a:gd name="T3" fmla="*/ 0 h 5"/>
                <a:gd name="T4" fmla="*/ 1 w 13"/>
                <a:gd name="T5" fmla="*/ 2 h 5"/>
                <a:gd name="T6" fmla="*/ 5 w 13"/>
                <a:gd name="T7" fmla="*/ 3 h 5"/>
                <a:gd name="T8" fmla="*/ 12 w 13"/>
                <a:gd name="T9" fmla="*/ 0 h 5"/>
              </a:gdLst>
              <a:ahLst/>
              <a:cxnLst>
                <a:cxn ang="0">
                  <a:pos x="T0" y="T1"/>
                </a:cxn>
                <a:cxn ang="0">
                  <a:pos x="T2" y="T3"/>
                </a:cxn>
                <a:cxn ang="0">
                  <a:pos x="T4" y="T5"/>
                </a:cxn>
                <a:cxn ang="0">
                  <a:pos x="T6" y="T7"/>
                </a:cxn>
                <a:cxn ang="0">
                  <a:pos x="T8" y="T9"/>
                </a:cxn>
              </a:cxnLst>
              <a:rect l="0" t="0" r="r" b="b"/>
              <a:pathLst>
                <a:path w="13" h="5">
                  <a:moveTo>
                    <a:pt x="12" y="0"/>
                  </a:moveTo>
                  <a:cubicBezTo>
                    <a:pt x="13" y="0"/>
                    <a:pt x="7" y="0"/>
                    <a:pt x="7" y="0"/>
                  </a:cubicBezTo>
                  <a:cubicBezTo>
                    <a:pt x="6" y="0"/>
                    <a:pt x="0" y="1"/>
                    <a:pt x="1" y="2"/>
                  </a:cubicBezTo>
                  <a:cubicBezTo>
                    <a:pt x="3" y="5"/>
                    <a:pt x="2" y="5"/>
                    <a:pt x="5" y="3"/>
                  </a:cubicBezTo>
                  <a:cubicBezTo>
                    <a:pt x="8" y="2"/>
                    <a:pt x="10" y="2"/>
                    <a:pt x="12"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50" name="Freeform 645"/>
            <p:cNvSpPr>
              <a:spLocks/>
            </p:cNvSpPr>
            <p:nvPr/>
          </p:nvSpPr>
          <p:spPr bwMode="auto">
            <a:xfrm>
              <a:off x="12273384" y="6414576"/>
              <a:ext cx="289809" cy="159280"/>
            </a:xfrm>
            <a:custGeom>
              <a:avLst/>
              <a:gdLst>
                <a:gd name="T0" fmla="*/ 10 w 31"/>
                <a:gd name="T1" fmla="*/ 17 h 17"/>
                <a:gd name="T2" fmla="*/ 13 w 31"/>
                <a:gd name="T3" fmla="*/ 14 h 17"/>
                <a:gd name="T4" fmla="*/ 18 w 31"/>
                <a:gd name="T5" fmla="*/ 16 h 17"/>
                <a:gd name="T6" fmla="*/ 21 w 31"/>
                <a:gd name="T7" fmla="*/ 16 h 17"/>
                <a:gd name="T8" fmla="*/ 23 w 31"/>
                <a:gd name="T9" fmla="*/ 15 h 17"/>
                <a:gd name="T10" fmla="*/ 29 w 31"/>
                <a:gd name="T11" fmla="*/ 11 h 17"/>
                <a:gd name="T12" fmla="*/ 27 w 31"/>
                <a:gd name="T13" fmla="*/ 7 h 17"/>
                <a:gd name="T14" fmla="*/ 21 w 31"/>
                <a:gd name="T15" fmla="*/ 5 h 17"/>
                <a:gd name="T16" fmla="*/ 17 w 31"/>
                <a:gd name="T17" fmla="*/ 3 h 17"/>
                <a:gd name="T18" fmla="*/ 13 w 31"/>
                <a:gd name="T19" fmla="*/ 0 h 17"/>
                <a:gd name="T20" fmla="*/ 11 w 31"/>
                <a:gd name="T21" fmla="*/ 2 h 17"/>
                <a:gd name="T22" fmla="*/ 8 w 31"/>
                <a:gd name="T23" fmla="*/ 2 h 17"/>
                <a:gd name="T24" fmla="*/ 0 w 31"/>
                <a:gd name="T25" fmla="*/ 6 h 17"/>
                <a:gd name="T26" fmla="*/ 2 w 31"/>
                <a:gd name="T27" fmla="*/ 10 h 17"/>
                <a:gd name="T28" fmla="*/ 4 w 31"/>
                <a:gd name="T29" fmla="*/ 13 h 17"/>
                <a:gd name="T30" fmla="*/ 10 w 31"/>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7">
                  <a:moveTo>
                    <a:pt x="10" y="17"/>
                  </a:moveTo>
                  <a:cubicBezTo>
                    <a:pt x="12" y="17"/>
                    <a:pt x="11" y="14"/>
                    <a:pt x="13" y="14"/>
                  </a:cubicBezTo>
                  <a:cubicBezTo>
                    <a:pt x="15" y="14"/>
                    <a:pt x="16" y="16"/>
                    <a:pt x="18" y="16"/>
                  </a:cubicBezTo>
                  <a:cubicBezTo>
                    <a:pt x="19" y="16"/>
                    <a:pt x="20" y="16"/>
                    <a:pt x="21" y="16"/>
                  </a:cubicBezTo>
                  <a:cubicBezTo>
                    <a:pt x="22" y="16"/>
                    <a:pt x="23" y="15"/>
                    <a:pt x="23" y="15"/>
                  </a:cubicBezTo>
                  <a:cubicBezTo>
                    <a:pt x="26" y="14"/>
                    <a:pt x="27" y="13"/>
                    <a:pt x="29" y="11"/>
                  </a:cubicBezTo>
                  <a:cubicBezTo>
                    <a:pt x="31" y="9"/>
                    <a:pt x="29" y="8"/>
                    <a:pt x="27" y="7"/>
                  </a:cubicBezTo>
                  <a:cubicBezTo>
                    <a:pt x="25" y="6"/>
                    <a:pt x="22" y="3"/>
                    <a:pt x="21" y="5"/>
                  </a:cubicBezTo>
                  <a:cubicBezTo>
                    <a:pt x="19" y="8"/>
                    <a:pt x="18" y="4"/>
                    <a:pt x="17" y="3"/>
                  </a:cubicBezTo>
                  <a:cubicBezTo>
                    <a:pt x="16" y="2"/>
                    <a:pt x="13" y="3"/>
                    <a:pt x="13" y="0"/>
                  </a:cubicBezTo>
                  <a:cubicBezTo>
                    <a:pt x="13" y="1"/>
                    <a:pt x="12" y="3"/>
                    <a:pt x="11" y="2"/>
                  </a:cubicBezTo>
                  <a:cubicBezTo>
                    <a:pt x="9" y="0"/>
                    <a:pt x="9" y="0"/>
                    <a:pt x="8" y="2"/>
                  </a:cubicBezTo>
                  <a:cubicBezTo>
                    <a:pt x="7" y="3"/>
                    <a:pt x="0" y="5"/>
                    <a:pt x="0" y="6"/>
                  </a:cubicBezTo>
                  <a:cubicBezTo>
                    <a:pt x="0" y="6"/>
                    <a:pt x="1" y="9"/>
                    <a:pt x="2" y="10"/>
                  </a:cubicBezTo>
                  <a:cubicBezTo>
                    <a:pt x="2" y="11"/>
                    <a:pt x="3" y="12"/>
                    <a:pt x="4" y="13"/>
                  </a:cubicBezTo>
                  <a:cubicBezTo>
                    <a:pt x="6" y="14"/>
                    <a:pt x="8" y="17"/>
                    <a:pt x="10" y="17"/>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51" name="Freeform 646"/>
            <p:cNvSpPr>
              <a:spLocks/>
            </p:cNvSpPr>
            <p:nvPr/>
          </p:nvSpPr>
          <p:spPr bwMode="auto">
            <a:xfrm>
              <a:off x="12142811" y="6545182"/>
              <a:ext cx="347131" cy="149721"/>
            </a:xfrm>
            <a:custGeom>
              <a:avLst/>
              <a:gdLst>
                <a:gd name="T0" fmla="*/ 32 w 37"/>
                <a:gd name="T1" fmla="*/ 2 h 16"/>
                <a:gd name="T2" fmla="*/ 27 w 37"/>
                <a:gd name="T3" fmla="*/ 0 h 16"/>
                <a:gd name="T4" fmla="*/ 24 w 37"/>
                <a:gd name="T5" fmla="*/ 3 h 16"/>
                <a:gd name="T6" fmla="*/ 20 w 37"/>
                <a:gd name="T7" fmla="*/ 3 h 16"/>
                <a:gd name="T8" fmla="*/ 17 w 37"/>
                <a:gd name="T9" fmla="*/ 7 h 16"/>
                <a:gd name="T10" fmla="*/ 16 w 37"/>
                <a:gd name="T11" fmla="*/ 9 h 16"/>
                <a:gd name="T12" fmla="*/ 13 w 37"/>
                <a:gd name="T13" fmla="*/ 9 h 16"/>
                <a:gd name="T14" fmla="*/ 9 w 37"/>
                <a:gd name="T15" fmla="*/ 10 h 16"/>
                <a:gd name="T16" fmla="*/ 5 w 37"/>
                <a:gd name="T17" fmla="*/ 11 h 16"/>
                <a:gd name="T18" fmla="*/ 0 w 37"/>
                <a:gd name="T19" fmla="*/ 9 h 16"/>
                <a:gd name="T20" fmla="*/ 4 w 37"/>
                <a:gd name="T21" fmla="*/ 13 h 16"/>
                <a:gd name="T22" fmla="*/ 6 w 37"/>
                <a:gd name="T23" fmla="*/ 13 h 16"/>
                <a:gd name="T24" fmla="*/ 8 w 37"/>
                <a:gd name="T25" fmla="*/ 14 h 16"/>
                <a:gd name="T26" fmla="*/ 12 w 37"/>
                <a:gd name="T27" fmla="*/ 13 h 16"/>
                <a:gd name="T28" fmla="*/ 15 w 37"/>
                <a:gd name="T29" fmla="*/ 15 h 16"/>
                <a:gd name="T30" fmla="*/ 22 w 37"/>
                <a:gd name="T31" fmla="*/ 16 h 16"/>
                <a:gd name="T32" fmla="*/ 29 w 37"/>
                <a:gd name="T33" fmla="*/ 14 h 16"/>
                <a:gd name="T34" fmla="*/ 33 w 37"/>
                <a:gd name="T35" fmla="*/ 12 h 16"/>
                <a:gd name="T36" fmla="*/ 34 w 37"/>
                <a:gd name="T37" fmla="*/ 9 h 16"/>
                <a:gd name="T38" fmla="*/ 36 w 37"/>
                <a:gd name="T39" fmla="*/ 8 h 16"/>
                <a:gd name="T40" fmla="*/ 36 w 37"/>
                <a:gd name="T41" fmla="*/ 2 h 16"/>
                <a:gd name="T42" fmla="*/ 32 w 37"/>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32" y="2"/>
                  </a:moveTo>
                  <a:cubicBezTo>
                    <a:pt x="30" y="2"/>
                    <a:pt x="28" y="0"/>
                    <a:pt x="27" y="0"/>
                  </a:cubicBezTo>
                  <a:cubicBezTo>
                    <a:pt x="25" y="0"/>
                    <a:pt x="26" y="3"/>
                    <a:pt x="24" y="3"/>
                  </a:cubicBezTo>
                  <a:cubicBezTo>
                    <a:pt x="22" y="3"/>
                    <a:pt x="22" y="2"/>
                    <a:pt x="20" y="3"/>
                  </a:cubicBezTo>
                  <a:cubicBezTo>
                    <a:pt x="20" y="3"/>
                    <a:pt x="16" y="6"/>
                    <a:pt x="17" y="7"/>
                  </a:cubicBezTo>
                  <a:cubicBezTo>
                    <a:pt x="17" y="8"/>
                    <a:pt x="19" y="10"/>
                    <a:pt x="16" y="9"/>
                  </a:cubicBezTo>
                  <a:cubicBezTo>
                    <a:pt x="15" y="9"/>
                    <a:pt x="14" y="8"/>
                    <a:pt x="13" y="9"/>
                  </a:cubicBezTo>
                  <a:cubicBezTo>
                    <a:pt x="12" y="9"/>
                    <a:pt x="10" y="10"/>
                    <a:pt x="9" y="10"/>
                  </a:cubicBezTo>
                  <a:cubicBezTo>
                    <a:pt x="7" y="10"/>
                    <a:pt x="6" y="8"/>
                    <a:pt x="5" y="11"/>
                  </a:cubicBezTo>
                  <a:cubicBezTo>
                    <a:pt x="5" y="11"/>
                    <a:pt x="1" y="9"/>
                    <a:pt x="0" y="9"/>
                  </a:cubicBezTo>
                  <a:cubicBezTo>
                    <a:pt x="0" y="11"/>
                    <a:pt x="1" y="12"/>
                    <a:pt x="4" y="13"/>
                  </a:cubicBezTo>
                  <a:cubicBezTo>
                    <a:pt x="5" y="13"/>
                    <a:pt x="5" y="13"/>
                    <a:pt x="6" y="13"/>
                  </a:cubicBezTo>
                  <a:cubicBezTo>
                    <a:pt x="7" y="13"/>
                    <a:pt x="7" y="15"/>
                    <a:pt x="8" y="14"/>
                  </a:cubicBezTo>
                  <a:cubicBezTo>
                    <a:pt x="10" y="13"/>
                    <a:pt x="10" y="13"/>
                    <a:pt x="12" y="13"/>
                  </a:cubicBezTo>
                  <a:cubicBezTo>
                    <a:pt x="14" y="13"/>
                    <a:pt x="13" y="14"/>
                    <a:pt x="15" y="15"/>
                  </a:cubicBezTo>
                  <a:cubicBezTo>
                    <a:pt x="17" y="16"/>
                    <a:pt x="20" y="16"/>
                    <a:pt x="22" y="16"/>
                  </a:cubicBezTo>
                  <a:cubicBezTo>
                    <a:pt x="25" y="16"/>
                    <a:pt x="26" y="14"/>
                    <a:pt x="29" y="14"/>
                  </a:cubicBezTo>
                  <a:cubicBezTo>
                    <a:pt x="31" y="14"/>
                    <a:pt x="33" y="13"/>
                    <a:pt x="33" y="12"/>
                  </a:cubicBezTo>
                  <a:cubicBezTo>
                    <a:pt x="34" y="11"/>
                    <a:pt x="34" y="10"/>
                    <a:pt x="34" y="9"/>
                  </a:cubicBezTo>
                  <a:cubicBezTo>
                    <a:pt x="34" y="7"/>
                    <a:pt x="35" y="9"/>
                    <a:pt x="36" y="8"/>
                  </a:cubicBezTo>
                  <a:cubicBezTo>
                    <a:pt x="37" y="6"/>
                    <a:pt x="36" y="3"/>
                    <a:pt x="36" y="2"/>
                  </a:cubicBezTo>
                  <a:cubicBezTo>
                    <a:pt x="34" y="2"/>
                    <a:pt x="33" y="2"/>
                    <a:pt x="32"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52" name="Freeform 647"/>
            <p:cNvSpPr>
              <a:spLocks/>
            </p:cNvSpPr>
            <p:nvPr/>
          </p:nvSpPr>
          <p:spPr bwMode="auto">
            <a:xfrm>
              <a:off x="12021791" y="6656676"/>
              <a:ext cx="531846" cy="516059"/>
            </a:xfrm>
            <a:custGeom>
              <a:avLst/>
              <a:gdLst>
                <a:gd name="T0" fmla="*/ 37 w 57"/>
                <a:gd name="T1" fmla="*/ 10 h 55"/>
                <a:gd name="T2" fmla="*/ 41 w 57"/>
                <a:gd name="T3" fmla="*/ 9 h 55"/>
                <a:gd name="T4" fmla="*/ 43 w 57"/>
                <a:gd name="T5" fmla="*/ 6 h 55"/>
                <a:gd name="T6" fmla="*/ 45 w 57"/>
                <a:gd name="T7" fmla="*/ 4 h 55"/>
                <a:gd name="T8" fmla="*/ 45 w 57"/>
                <a:gd name="T9" fmla="*/ 1 h 55"/>
                <a:gd name="T10" fmla="*/ 41 w 57"/>
                <a:gd name="T11" fmla="*/ 2 h 55"/>
                <a:gd name="T12" fmla="*/ 36 w 57"/>
                <a:gd name="T13" fmla="*/ 4 h 55"/>
                <a:gd name="T14" fmla="*/ 27 w 57"/>
                <a:gd name="T15" fmla="*/ 1 h 55"/>
                <a:gd name="T16" fmla="*/ 22 w 57"/>
                <a:gd name="T17" fmla="*/ 1 h 55"/>
                <a:gd name="T18" fmla="*/ 19 w 57"/>
                <a:gd name="T19" fmla="*/ 1 h 55"/>
                <a:gd name="T20" fmla="*/ 18 w 57"/>
                <a:gd name="T21" fmla="*/ 3 h 55"/>
                <a:gd name="T22" fmla="*/ 17 w 57"/>
                <a:gd name="T23" fmla="*/ 4 h 55"/>
                <a:gd name="T24" fmla="*/ 15 w 57"/>
                <a:gd name="T25" fmla="*/ 5 h 55"/>
                <a:gd name="T26" fmla="*/ 13 w 57"/>
                <a:gd name="T27" fmla="*/ 5 h 55"/>
                <a:gd name="T28" fmla="*/ 12 w 57"/>
                <a:gd name="T29" fmla="*/ 4 h 55"/>
                <a:gd name="T30" fmla="*/ 11 w 57"/>
                <a:gd name="T31" fmla="*/ 8 h 55"/>
                <a:gd name="T32" fmla="*/ 9 w 57"/>
                <a:gd name="T33" fmla="*/ 5 h 55"/>
                <a:gd name="T34" fmla="*/ 5 w 57"/>
                <a:gd name="T35" fmla="*/ 7 h 55"/>
                <a:gd name="T36" fmla="*/ 0 w 57"/>
                <a:gd name="T37" fmla="*/ 7 h 55"/>
                <a:gd name="T38" fmla="*/ 1 w 57"/>
                <a:gd name="T39" fmla="*/ 10 h 55"/>
                <a:gd name="T40" fmla="*/ 0 w 57"/>
                <a:gd name="T41" fmla="*/ 14 h 55"/>
                <a:gd name="T42" fmla="*/ 2 w 57"/>
                <a:gd name="T43" fmla="*/ 18 h 55"/>
                <a:gd name="T44" fmla="*/ 4 w 57"/>
                <a:gd name="T45" fmla="*/ 21 h 55"/>
                <a:gd name="T46" fmla="*/ 12 w 57"/>
                <a:gd name="T47" fmla="*/ 17 h 55"/>
                <a:gd name="T48" fmla="*/ 15 w 57"/>
                <a:gd name="T49" fmla="*/ 19 h 55"/>
                <a:gd name="T50" fmla="*/ 17 w 57"/>
                <a:gd name="T51" fmla="*/ 22 h 55"/>
                <a:gd name="T52" fmla="*/ 18 w 57"/>
                <a:gd name="T53" fmla="*/ 25 h 55"/>
                <a:gd name="T54" fmla="*/ 21 w 57"/>
                <a:gd name="T55" fmla="*/ 28 h 55"/>
                <a:gd name="T56" fmla="*/ 28 w 57"/>
                <a:gd name="T57" fmla="*/ 33 h 55"/>
                <a:gd name="T58" fmla="*/ 33 w 57"/>
                <a:gd name="T59" fmla="*/ 36 h 55"/>
                <a:gd name="T60" fmla="*/ 42 w 57"/>
                <a:gd name="T61" fmla="*/ 42 h 55"/>
                <a:gd name="T62" fmla="*/ 45 w 57"/>
                <a:gd name="T63" fmla="*/ 48 h 55"/>
                <a:gd name="T64" fmla="*/ 43 w 57"/>
                <a:gd name="T65" fmla="*/ 55 h 55"/>
                <a:gd name="T66" fmla="*/ 49 w 57"/>
                <a:gd name="T67" fmla="*/ 48 h 55"/>
                <a:gd name="T68" fmla="*/ 47 w 57"/>
                <a:gd name="T69" fmla="*/ 45 h 55"/>
                <a:gd name="T70" fmla="*/ 50 w 57"/>
                <a:gd name="T71" fmla="*/ 40 h 55"/>
                <a:gd name="T72" fmla="*/ 53 w 57"/>
                <a:gd name="T73" fmla="*/ 41 h 55"/>
                <a:gd name="T74" fmla="*/ 55 w 57"/>
                <a:gd name="T75" fmla="*/ 44 h 55"/>
                <a:gd name="T76" fmla="*/ 53 w 57"/>
                <a:gd name="T77" fmla="*/ 39 h 55"/>
                <a:gd name="T78" fmla="*/ 44 w 57"/>
                <a:gd name="T79" fmla="*/ 35 h 55"/>
                <a:gd name="T80" fmla="*/ 44 w 57"/>
                <a:gd name="T81" fmla="*/ 32 h 55"/>
                <a:gd name="T82" fmla="*/ 39 w 57"/>
                <a:gd name="T83" fmla="*/ 31 h 55"/>
                <a:gd name="T84" fmla="*/ 35 w 57"/>
                <a:gd name="T85" fmla="*/ 26 h 55"/>
                <a:gd name="T86" fmla="*/ 32 w 57"/>
                <a:gd name="T87" fmla="*/ 21 h 55"/>
                <a:gd name="T88" fmla="*/ 27 w 57"/>
                <a:gd name="T89" fmla="*/ 17 h 55"/>
                <a:gd name="T90" fmla="*/ 27 w 57"/>
                <a:gd name="T91" fmla="*/ 15 h 55"/>
                <a:gd name="T92" fmla="*/ 28 w 57"/>
                <a:gd name="T93" fmla="*/ 12 h 55"/>
                <a:gd name="T94" fmla="*/ 30 w 57"/>
                <a:gd name="T95" fmla="*/ 9 h 55"/>
                <a:gd name="T96" fmla="*/ 32 w 57"/>
                <a:gd name="T97" fmla="*/ 8 h 55"/>
                <a:gd name="T98" fmla="*/ 34 w 57"/>
                <a:gd name="T99" fmla="*/ 10 h 55"/>
                <a:gd name="T100" fmla="*/ 37 w 57"/>
                <a:gd name="T101" fmla="*/ 10 h 55"/>
                <a:gd name="T102" fmla="*/ 37 w 57"/>
                <a:gd name="T103"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55">
                  <a:moveTo>
                    <a:pt x="37" y="10"/>
                  </a:moveTo>
                  <a:cubicBezTo>
                    <a:pt x="38" y="9"/>
                    <a:pt x="40" y="10"/>
                    <a:pt x="41" y="9"/>
                  </a:cubicBezTo>
                  <a:cubicBezTo>
                    <a:pt x="43" y="8"/>
                    <a:pt x="42" y="7"/>
                    <a:pt x="43" y="6"/>
                  </a:cubicBezTo>
                  <a:cubicBezTo>
                    <a:pt x="43" y="5"/>
                    <a:pt x="44" y="4"/>
                    <a:pt x="45" y="4"/>
                  </a:cubicBezTo>
                  <a:cubicBezTo>
                    <a:pt x="46" y="3"/>
                    <a:pt x="45" y="3"/>
                    <a:pt x="45" y="1"/>
                  </a:cubicBezTo>
                  <a:cubicBezTo>
                    <a:pt x="44" y="2"/>
                    <a:pt x="43" y="2"/>
                    <a:pt x="41" y="2"/>
                  </a:cubicBezTo>
                  <a:cubicBezTo>
                    <a:pt x="39" y="2"/>
                    <a:pt x="37" y="5"/>
                    <a:pt x="36" y="4"/>
                  </a:cubicBezTo>
                  <a:cubicBezTo>
                    <a:pt x="33" y="3"/>
                    <a:pt x="28" y="4"/>
                    <a:pt x="27" y="1"/>
                  </a:cubicBezTo>
                  <a:cubicBezTo>
                    <a:pt x="26" y="0"/>
                    <a:pt x="23" y="1"/>
                    <a:pt x="22" y="1"/>
                  </a:cubicBezTo>
                  <a:cubicBezTo>
                    <a:pt x="20" y="3"/>
                    <a:pt x="20" y="1"/>
                    <a:pt x="19" y="1"/>
                  </a:cubicBezTo>
                  <a:cubicBezTo>
                    <a:pt x="18" y="1"/>
                    <a:pt x="18" y="3"/>
                    <a:pt x="18" y="3"/>
                  </a:cubicBezTo>
                  <a:cubicBezTo>
                    <a:pt x="18" y="3"/>
                    <a:pt x="17" y="4"/>
                    <a:pt x="17" y="4"/>
                  </a:cubicBezTo>
                  <a:cubicBezTo>
                    <a:pt x="17" y="5"/>
                    <a:pt x="16" y="5"/>
                    <a:pt x="15" y="5"/>
                  </a:cubicBezTo>
                  <a:cubicBezTo>
                    <a:pt x="15" y="5"/>
                    <a:pt x="14" y="5"/>
                    <a:pt x="13" y="5"/>
                  </a:cubicBezTo>
                  <a:cubicBezTo>
                    <a:pt x="13" y="5"/>
                    <a:pt x="13" y="5"/>
                    <a:pt x="12" y="4"/>
                  </a:cubicBezTo>
                  <a:cubicBezTo>
                    <a:pt x="12" y="4"/>
                    <a:pt x="11" y="7"/>
                    <a:pt x="11" y="8"/>
                  </a:cubicBezTo>
                  <a:cubicBezTo>
                    <a:pt x="11" y="9"/>
                    <a:pt x="9" y="6"/>
                    <a:pt x="9" y="5"/>
                  </a:cubicBezTo>
                  <a:cubicBezTo>
                    <a:pt x="7" y="4"/>
                    <a:pt x="6" y="7"/>
                    <a:pt x="5" y="7"/>
                  </a:cubicBezTo>
                  <a:cubicBezTo>
                    <a:pt x="3" y="7"/>
                    <a:pt x="1" y="7"/>
                    <a:pt x="0" y="7"/>
                  </a:cubicBezTo>
                  <a:cubicBezTo>
                    <a:pt x="0" y="8"/>
                    <a:pt x="1" y="9"/>
                    <a:pt x="1" y="10"/>
                  </a:cubicBezTo>
                  <a:cubicBezTo>
                    <a:pt x="1" y="12"/>
                    <a:pt x="0" y="12"/>
                    <a:pt x="0" y="14"/>
                  </a:cubicBezTo>
                  <a:cubicBezTo>
                    <a:pt x="0" y="15"/>
                    <a:pt x="0" y="18"/>
                    <a:pt x="2" y="18"/>
                  </a:cubicBezTo>
                  <a:cubicBezTo>
                    <a:pt x="3" y="19"/>
                    <a:pt x="4" y="18"/>
                    <a:pt x="4" y="21"/>
                  </a:cubicBezTo>
                  <a:cubicBezTo>
                    <a:pt x="6" y="20"/>
                    <a:pt x="10" y="16"/>
                    <a:pt x="12" y="17"/>
                  </a:cubicBezTo>
                  <a:cubicBezTo>
                    <a:pt x="13" y="18"/>
                    <a:pt x="14" y="19"/>
                    <a:pt x="15" y="19"/>
                  </a:cubicBezTo>
                  <a:cubicBezTo>
                    <a:pt x="16" y="19"/>
                    <a:pt x="17" y="21"/>
                    <a:pt x="17" y="22"/>
                  </a:cubicBezTo>
                  <a:cubicBezTo>
                    <a:pt x="18" y="23"/>
                    <a:pt x="18" y="24"/>
                    <a:pt x="18" y="25"/>
                  </a:cubicBezTo>
                  <a:cubicBezTo>
                    <a:pt x="19" y="26"/>
                    <a:pt x="20" y="27"/>
                    <a:pt x="21" y="28"/>
                  </a:cubicBezTo>
                  <a:cubicBezTo>
                    <a:pt x="23" y="29"/>
                    <a:pt x="25" y="31"/>
                    <a:pt x="28" y="33"/>
                  </a:cubicBezTo>
                  <a:cubicBezTo>
                    <a:pt x="30" y="35"/>
                    <a:pt x="31" y="35"/>
                    <a:pt x="33" y="36"/>
                  </a:cubicBezTo>
                  <a:cubicBezTo>
                    <a:pt x="36" y="38"/>
                    <a:pt x="38" y="41"/>
                    <a:pt x="42" y="42"/>
                  </a:cubicBezTo>
                  <a:cubicBezTo>
                    <a:pt x="44" y="43"/>
                    <a:pt x="44" y="46"/>
                    <a:pt x="45" y="48"/>
                  </a:cubicBezTo>
                  <a:cubicBezTo>
                    <a:pt x="45" y="50"/>
                    <a:pt x="42" y="52"/>
                    <a:pt x="43" y="55"/>
                  </a:cubicBezTo>
                  <a:cubicBezTo>
                    <a:pt x="43" y="54"/>
                    <a:pt x="49" y="49"/>
                    <a:pt x="49" y="48"/>
                  </a:cubicBezTo>
                  <a:cubicBezTo>
                    <a:pt x="50" y="47"/>
                    <a:pt x="47" y="45"/>
                    <a:pt x="47" y="45"/>
                  </a:cubicBezTo>
                  <a:cubicBezTo>
                    <a:pt x="45" y="43"/>
                    <a:pt x="49" y="39"/>
                    <a:pt x="50" y="40"/>
                  </a:cubicBezTo>
                  <a:cubicBezTo>
                    <a:pt x="51" y="41"/>
                    <a:pt x="52" y="41"/>
                    <a:pt x="53" y="41"/>
                  </a:cubicBezTo>
                  <a:cubicBezTo>
                    <a:pt x="54" y="42"/>
                    <a:pt x="54" y="43"/>
                    <a:pt x="55" y="44"/>
                  </a:cubicBezTo>
                  <a:cubicBezTo>
                    <a:pt x="57" y="44"/>
                    <a:pt x="54" y="40"/>
                    <a:pt x="53" y="39"/>
                  </a:cubicBezTo>
                  <a:cubicBezTo>
                    <a:pt x="51" y="37"/>
                    <a:pt x="47" y="37"/>
                    <a:pt x="44" y="35"/>
                  </a:cubicBezTo>
                  <a:cubicBezTo>
                    <a:pt x="43" y="34"/>
                    <a:pt x="46" y="32"/>
                    <a:pt x="44" y="32"/>
                  </a:cubicBezTo>
                  <a:cubicBezTo>
                    <a:pt x="43" y="31"/>
                    <a:pt x="41" y="32"/>
                    <a:pt x="39" y="31"/>
                  </a:cubicBezTo>
                  <a:cubicBezTo>
                    <a:pt x="37" y="30"/>
                    <a:pt x="36" y="28"/>
                    <a:pt x="35" y="26"/>
                  </a:cubicBezTo>
                  <a:cubicBezTo>
                    <a:pt x="34" y="24"/>
                    <a:pt x="34" y="22"/>
                    <a:pt x="32" y="21"/>
                  </a:cubicBezTo>
                  <a:cubicBezTo>
                    <a:pt x="31" y="20"/>
                    <a:pt x="27" y="19"/>
                    <a:pt x="27" y="17"/>
                  </a:cubicBezTo>
                  <a:cubicBezTo>
                    <a:pt x="27" y="16"/>
                    <a:pt x="27" y="15"/>
                    <a:pt x="27" y="15"/>
                  </a:cubicBezTo>
                  <a:cubicBezTo>
                    <a:pt x="28" y="13"/>
                    <a:pt x="28" y="13"/>
                    <a:pt x="28" y="12"/>
                  </a:cubicBezTo>
                  <a:cubicBezTo>
                    <a:pt x="27" y="9"/>
                    <a:pt x="30" y="10"/>
                    <a:pt x="30" y="9"/>
                  </a:cubicBezTo>
                  <a:cubicBezTo>
                    <a:pt x="31" y="8"/>
                    <a:pt x="32" y="8"/>
                    <a:pt x="32" y="8"/>
                  </a:cubicBezTo>
                  <a:cubicBezTo>
                    <a:pt x="34" y="8"/>
                    <a:pt x="34" y="9"/>
                    <a:pt x="34" y="10"/>
                  </a:cubicBezTo>
                  <a:cubicBezTo>
                    <a:pt x="35" y="10"/>
                    <a:pt x="36" y="10"/>
                    <a:pt x="37" y="10"/>
                  </a:cubicBezTo>
                  <a:cubicBezTo>
                    <a:pt x="37" y="9"/>
                    <a:pt x="36" y="10"/>
                    <a:pt x="37" y="1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53" name="Freeform 648"/>
            <p:cNvSpPr>
              <a:spLocks/>
            </p:cNvSpPr>
            <p:nvPr/>
          </p:nvSpPr>
          <p:spPr bwMode="auto">
            <a:xfrm>
              <a:off x="12330707" y="6685348"/>
              <a:ext cx="251590" cy="235732"/>
            </a:xfrm>
            <a:custGeom>
              <a:avLst/>
              <a:gdLst>
                <a:gd name="T0" fmla="*/ 12 w 27"/>
                <a:gd name="T1" fmla="*/ 10 h 25"/>
                <a:gd name="T2" fmla="*/ 21 w 27"/>
                <a:gd name="T3" fmla="*/ 9 h 25"/>
                <a:gd name="T4" fmla="*/ 27 w 27"/>
                <a:gd name="T5" fmla="*/ 11 h 25"/>
                <a:gd name="T6" fmla="*/ 25 w 27"/>
                <a:gd name="T7" fmla="*/ 4 h 25"/>
                <a:gd name="T8" fmla="*/ 17 w 27"/>
                <a:gd name="T9" fmla="*/ 3 h 25"/>
                <a:gd name="T10" fmla="*/ 13 w 27"/>
                <a:gd name="T11" fmla="*/ 0 h 25"/>
                <a:gd name="T12" fmla="*/ 11 w 27"/>
                <a:gd name="T13" fmla="*/ 2 h 25"/>
                <a:gd name="T14" fmla="*/ 6 w 27"/>
                <a:gd name="T15" fmla="*/ 7 h 25"/>
                <a:gd name="T16" fmla="*/ 1 w 27"/>
                <a:gd name="T17" fmla="*/ 7 h 25"/>
                <a:gd name="T18" fmla="*/ 1 w 27"/>
                <a:gd name="T19" fmla="*/ 11 h 25"/>
                <a:gd name="T20" fmla="*/ 3 w 27"/>
                <a:gd name="T21" fmla="*/ 10 h 25"/>
                <a:gd name="T22" fmla="*/ 4 w 27"/>
                <a:gd name="T23" fmla="*/ 13 h 25"/>
                <a:gd name="T24" fmla="*/ 6 w 27"/>
                <a:gd name="T25" fmla="*/ 10 h 25"/>
                <a:gd name="T26" fmla="*/ 11 w 27"/>
                <a:gd name="T27" fmla="*/ 17 h 25"/>
                <a:gd name="T28" fmla="*/ 23 w 27"/>
                <a:gd name="T29" fmla="*/ 25 h 25"/>
                <a:gd name="T30" fmla="*/ 21 w 27"/>
                <a:gd name="T31" fmla="*/ 22 h 25"/>
                <a:gd name="T32" fmla="*/ 16 w 27"/>
                <a:gd name="T33" fmla="*/ 19 h 25"/>
                <a:gd name="T34" fmla="*/ 12 w 27"/>
                <a:gd name="T3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5">
                  <a:moveTo>
                    <a:pt x="12" y="10"/>
                  </a:moveTo>
                  <a:cubicBezTo>
                    <a:pt x="15" y="10"/>
                    <a:pt x="18" y="8"/>
                    <a:pt x="21" y="9"/>
                  </a:cubicBezTo>
                  <a:cubicBezTo>
                    <a:pt x="23" y="9"/>
                    <a:pt x="25" y="10"/>
                    <a:pt x="27" y="11"/>
                  </a:cubicBezTo>
                  <a:cubicBezTo>
                    <a:pt x="26" y="9"/>
                    <a:pt x="26" y="7"/>
                    <a:pt x="25" y="4"/>
                  </a:cubicBezTo>
                  <a:cubicBezTo>
                    <a:pt x="22" y="6"/>
                    <a:pt x="19" y="4"/>
                    <a:pt x="17" y="3"/>
                  </a:cubicBezTo>
                  <a:cubicBezTo>
                    <a:pt x="15" y="2"/>
                    <a:pt x="14" y="2"/>
                    <a:pt x="13" y="0"/>
                  </a:cubicBezTo>
                  <a:cubicBezTo>
                    <a:pt x="13" y="0"/>
                    <a:pt x="11" y="1"/>
                    <a:pt x="11" y="2"/>
                  </a:cubicBezTo>
                  <a:cubicBezTo>
                    <a:pt x="9" y="3"/>
                    <a:pt x="10" y="8"/>
                    <a:pt x="6" y="7"/>
                  </a:cubicBezTo>
                  <a:cubicBezTo>
                    <a:pt x="4" y="6"/>
                    <a:pt x="2" y="7"/>
                    <a:pt x="1" y="7"/>
                  </a:cubicBezTo>
                  <a:cubicBezTo>
                    <a:pt x="0" y="8"/>
                    <a:pt x="1" y="11"/>
                    <a:pt x="1" y="11"/>
                  </a:cubicBezTo>
                  <a:cubicBezTo>
                    <a:pt x="1" y="11"/>
                    <a:pt x="3" y="10"/>
                    <a:pt x="3" y="10"/>
                  </a:cubicBezTo>
                  <a:cubicBezTo>
                    <a:pt x="4" y="10"/>
                    <a:pt x="4" y="12"/>
                    <a:pt x="4" y="13"/>
                  </a:cubicBezTo>
                  <a:cubicBezTo>
                    <a:pt x="4" y="11"/>
                    <a:pt x="5" y="8"/>
                    <a:pt x="6" y="10"/>
                  </a:cubicBezTo>
                  <a:cubicBezTo>
                    <a:pt x="7" y="13"/>
                    <a:pt x="9" y="15"/>
                    <a:pt x="11" y="17"/>
                  </a:cubicBezTo>
                  <a:cubicBezTo>
                    <a:pt x="14" y="20"/>
                    <a:pt x="19" y="22"/>
                    <a:pt x="23" y="25"/>
                  </a:cubicBezTo>
                  <a:cubicBezTo>
                    <a:pt x="23" y="23"/>
                    <a:pt x="23" y="23"/>
                    <a:pt x="21" y="22"/>
                  </a:cubicBezTo>
                  <a:cubicBezTo>
                    <a:pt x="19" y="21"/>
                    <a:pt x="17" y="20"/>
                    <a:pt x="16" y="19"/>
                  </a:cubicBezTo>
                  <a:cubicBezTo>
                    <a:pt x="14" y="17"/>
                    <a:pt x="9" y="10"/>
                    <a:pt x="12" y="1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54" name="Freeform 649"/>
            <p:cNvSpPr>
              <a:spLocks/>
            </p:cNvSpPr>
            <p:nvPr/>
          </p:nvSpPr>
          <p:spPr bwMode="auto">
            <a:xfrm>
              <a:off x="11470837" y="6414576"/>
              <a:ext cx="617831" cy="531989"/>
            </a:xfrm>
            <a:custGeom>
              <a:avLst/>
              <a:gdLst>
                <a:gd name="T0" fmla="*/ 59 w 66"/>
                <a:gd name="T1" fmla="*/ 31 h 57"/>
                <a:gd name="T2" fmla="*/ 56 w 66"/>
                <a:gd name="T3" fmla="*/ 30 h 57"/>
                <a:gd name="T4" fmla="*/ 60 w 66"/>
                <a:gd name="T5" fmla="*/ 24 h 57"/>
                <a:gd name="T6" fmla="*/ 63 w 66"/>
                <a:gd name="T7" fmla="*/ 23 h 57"/>
                <a:gd name="T8" fmla="*/ 65 w 66"/>
                <a:gd name="T9" fmla="*/ 15 h 57"/>
                <a:gd name="T10" fmla="*/ 60 w 66"/>
                <a:gd name="T11" fmla="*/ 13 h 57"/>
                <a:gd name="T12" fmla="*/ 57 w 66"/>
                <a:gd name="T13" fmla="*/ 11 h 57"/>
                <a:gd name="T14" fmla="*/ 55 w 66"/>
                <a:gd name="T15" fmla="*/ 11 h 57"/>
                <a:gd name="T16" fmla="*/ 48 w 66"/>
                <a:gd name="T17" fmla="*/ 7 h 57"/>
                <a:gd name="T18" fmla="*/ 43 w 66"/>
                <a:gd name="T19" fmla="*/ 5 h 57"/>
                <a:gd name="T20" fmla="*/ 38 w 66"/>
                <a:gd name="T21" fmla="*/ 1 h 57"/>
                <a:gd name="T22" fmla="*/ 34 w 66"/>
                <a:gd name="T23" fmla="*/ 1 h 57"/>
                <a:gd name="T24" fmla="*/ 33 w 66"/>
                <a:gd name="T25" fmla="*/ 5 h 57"/>
                <a:gd name="T26" fmla="*/ 30 w 66"/>
                <a:gd name="T27" fmla="*/ 8 h 57"/>
                <a:gd name="T28" fmla="*/ 26 w 66"/>
                <a:gd name="T29" fmla="*/ 10 h 57"/>
                <a:gd name="T30" fmla="*/ 24 w 66"/>
                <a:gd name="T31" fmla="*/ 12 h 57"/>
                <a:gd name="T32" fmla="*/ 20 w 66"/>
                <a:gd name="T33" fmla="*/ 11 h 57"/>
                <a:gd name="T34" fmla="*/ 16 w 66"/>
                <a:gd name="T35" fmla="*/ 10 h 57"/>
                <a:gd name="T36" fmla="*/ 16 w 66"/>
                <a:gd name="T37" fmla="*/ 16 h 57"/>
                <a:gd name="T38" fmla="*/ 9 w 66"/>
                <a:gd name="T39" fmla="*/ 15 h 57"/>
                <a:gd name="T40" fmla="*/ 1 w 66"/>
                <a:gd name="T41" fmla="*/ 17 h 57"/>
                <a:gd name="T42" fmla="*/ 2 w 66"/>
                <a:gd name="T43" fmla="*/ 19 h 57"/>
                <a:gd name="T44" fmla="*/ 4 w 66"/>
                <a:gd name="T45" fmla="*/ 21 h 57"/>
                <a:gd name="T46" fmla="*/ 15 w 66"/>
                <a:gd name="T47" fmla="*/ 25 h 57"/>
                <a:gd name="T48" fmla="*/ 14 w 66"/>
                <a:gd name="T49" fmla="*/ 28 h 57"/>
                <a:gd name="T50" fmla="*/ 19 w 66"/>
                <a:gd name="T51" fmla="*/ 31 h 57"/>
                <a:gd name="T52" fmla="*/ 20 w 66"/>
                <a:gd name="T53" fmla="*/ 35 h 57"/>
                <a:gd name="T54" fmla="*/ 22 w 66"/>
                <a:gd name="T55" fmla="*/ 38 h 57"/>
                <a:gd name="T56" fmla="*/ 19 w 66"/>
                <a:gd name="T57" fmla="*/ 36 h 57"/>
                <a:gd name="T58" fmla="*/ 16 w 66"/>
                <a:gd name="T59" fmla="*/ 49 h 57"/>
                <a:gd name="T60" fmla="*/ 27 w 66"/>
                <a:gd name="T61" fmla="*/ 53 h 57"/>
                <a:gd name="T62" fmla="*/ 30 w 66"/>
                <a:gd name="T63" fmla="*/ 53 h 57"/>
                <a:gd name="T64" fmla="*/ 33 w 66"/>
                <a:gd name="T65" fmla="*/ 55 h 57"/>
                <a:gd name="T66" fmla="*/ 40 w 66"/>
                <a:gd name="T67" fmla="*/ 54 h 57"/>
                <a:gd name="T68" fmla="*/ 47 w 66"/>
                <a:gd name="T69" fmla="*/ 48 h 57"/>
                <a:gd name="T70" fmla="*/ 57 w 66"/>
                <a:gd name="T71" fmla="*/ 50 h 57"/>
                <a:gd name="T72" fmla="*/ 62 w 66"/>
                <a:gd name="T73" fmla="*/ 47 h 57"/>
                <a:gd name="T74" fmla="*/ 62 w 66"/>
                <a:gd name="T75" fmla="*/ 45 h 57"/>
                <a:gd name="T76" fmla="*/ 59 w 66"/>
                <a:gd name="T77" fmla="*/ 38 h 57"/>
                <a:gd name="T78" fmla="*/ 59 w 66"/>
                <a:gd name="T79" fmla="*/ 34 h 57"/>
                <a:gd name="T80" fmla="*/ 59 w 66"/>
                <a:gd name="T81" fmla="*/ 31 h 57"/>
                <a:gd name="T82" fmla="*/ 59 w 66"/>
                <a:gd name="T83"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57">
                  <a:moveTo>
                    <a:pt x="59" y="31"/>
                  </a:moveTo>
                  <a:cubicBezTo>
                    <a:pt x="58" y="29"/>
                    <a:pt x="55" y="33"/>
                    <a:pt x="56" y="30"/>
                  </a:cubicBezTo>
                  <a:cubicBezTo>
                    <a:pt x="56" y="29"/>
                    <a:pt x="59" y="24"/>
                    <a:pt x="60" y="24"/>
                  </a:cubicBezTo>
                  <a:cubicBezTo>
                    <a:pt x="61" y="23"/>
                    <a:pt x="62" y="25"/>
                    <a:pt x="63" y="23"/>
                  </a:cubicBezTo>
                  <a:cubicBezTo>
                    <a:pt x="64" y="20"/>
                    <a:pt x="63" y="18"/>
                    <a:pt x="65" y="15"/>
                  </a:cubicBezTo>
                  <a:cubicBezTo>
                    <a:pt x="66" y="13"/>
                    <a:pt x="61" y="13"/>
                    <a:pt x="60" y="13"/>
                  </a:cubicBezTo>
                  <a:cubicBezTo>
                    <a:pt x="58" y="13"/>
                    <a:pt x="57" y="12"/>
                    <a:pt x="57" y="11"/>
                  </a:cubicBezTo>
                  <a:cubicBezTo>
                    <a:pt x="56" y="11"/>
                    <a:pt x="55" y="11"/>
                    <a:pt x="55" y="11"/>
                  </a:cubicBezTo>
                  <a:cubicBezTo>
                    <a:pt x="53" y="11"/>
                    <a:pt x="48" y="9"/>
                    <a:pt x="48" y="7"/>
                  </a:cubicBezTo>
                  <a:cubicBezTo>
                    <a:pt x="47" y="10"/>
                    <a:pt x="44" y="5"/>
                    <a:pt x="43" y="5"/>
                  </a:cubicBezTo>
                  <a:cubicBezTo>
                    <a:pt x="41" y="4"/>
                    <a:pt x="39" y="3"/>
                    <a:pt x="38" y="1"/>
                  </a:cubicBezTo>
                  <a:cubicBezTo>
                    <a:pt x="37" y="0"/>
                    <a:pt x="35" y="0"/>
                    <a:pt x="34" y="1"/>
                  </a:cubicBezTo>
                  <a:cubicBezTo>
                    <a:pt x="33" y="2"/>
                    <a:pt x="32" y="4"/>
                    <a:pt x="33" y="5"/>
                  </a:cubicBezTo>
                  <a:cubicBezTo>
                    <a:pt x="33" y="6"/>
                    <a:pt x="31" y="7"/>
                    <a:pt x="30" y="8"/>
                  </a:cubicBezTo>
                  <a:cubicBezTo>
                    <a:pt x="29" y="8"/>
                    <a:pt x="27" y="8"/>
                    <a:pt x="26" y="10"/>
                  </a:cubicBezTo>
                  <a:cubicBezTo>
                    <a:pt x="26" y="11"/>
                    <a:pt x="25" y="12"/>
                    <a:pt x="24" y="12"/>
                  </a:cubicBezTo>
                  <a:cubicBezTo>
                    <a:pt x="22" y="12"/>
                    <a:pt x="21" y="12"/>
                    <a:pt x="20" y="11"/>
                  </a:cubicBezTo>
                  <a:cubicBezTo>
                    <a:pt x="18" y="11"/>
                    <a:pt x="18" y="10"/>
                    <a:pt x="16" y="10"/>
                  </a:cubicBezTo>
                  <a:cubicBezTo>
                    <a:pt x="14" y="9"/>
                    <a:pt x="20" y="16"/>
                    <a:pt x="16" y="16"/>
                  </a:cubicBezTo>
                  <a:cubicBezTo>
                    <a:pt x="13" y="16"/>
                    <a:pt x="11" y="17"/>
                    <a:pt x="9" y="15"/>
                  </a:cubicBezTo>
                  <a:cubicBezTo>
                    <a:pt x="8" y="14"/>
                    <a:pt x="1" y="16"/>
                    <a:pt x="1" y="17"/>
                  </a:cubicBezTo>
                  <a:cubicBezTo>
                    <a:pt x="1" y="18"/>
                    <a:pt x="4" y="18"/>
                    <a:pt x="2" y="19"/>
                  </a:cubicBezTo>
                  <a:cubicBezTo>
                    <a:pt x="0" y="20"/>
                    <a:pt x="3" y="21"/>
                    <a:pt x="4" y="21"/>
                  </a:cubicBezTo>
                  <a:cubicBezTo>
                    <a:pt x="6" y="22"/>
                    <a:pt x="15" y="23"/>
                    <a:pt x="15" y="25"/>
                  </a:cubicBezTo>
                  <a:cubicBezTo>
                    <a:pt x="15" y="26"/>
                    <a:pt x="13" y="26"/>
                    <a:pt x="14" y="28"/>
                  </a:cubicBezTo>
                  <a:cubicBezTo>
                    <a:pt x="16" y="30"/>
                    <a:pt x="17" y="30"/>
                    <a:pt x="19" y="31"/>
                  </a:cubicBezTo>
                  <a:cubicBezTo>
                    <a:pt x="21" y="32"/>
                    <a:pt x="18" y="34"/>
                    <a:pt x="20" y="35"/>
                  </a:cubicBezTo>
                  <a:cubicBezTo>
                    <a:pt x="20" y="35"/>
                    <a:pt x="22" y="38"/>
                    <a:pt x="22" y="38"/>
                  </a:cubicBezTo>
                  <a:cubicBezTo>
                    <a:pt x="21" y="39"/>
                    <a:pt x="20" y="36"/>
                    <a:pt x="19" y="36"/>
                  </a:cubicBezTo>
                  <a:cubicBezTo>
                    <a:pt x="18" y="36"/>
                    <a:pt x="19" y="48"/>
                    <a:pt x="16" y="49"/>
                  </a:cubicBezTo>
                  <a:cubicBezTo>
                    <a:pt x="19" y="51"/>
                    <a:pt x="23" y="54"/>
                    <a:pt x="27" y="53"/>
                  </a:cubicBezTo>
                  <a:cubicBezTo>
                    <a:pt x="28" y="53"/>
                    <a:pt x="29" y="52"/>
                    <a:pt x="30" y="53"/>
                  </a:cubicBezTo>
                  <a:cubicBezTo>
                    <a:pt x="31" y="53"/>
                    <a:pt x="32" y="54"/>
                    <a:pt x="33" y="55"/>
                  </a:cubicBezTo>
                  <a:cubicBezTo>
                    <a:pt x="35" y="56"/>
                    <a:pt x="41" y="57"/>
                    <a:pt x="40" y="54"/>
                  </a:cubicBezTo>
                  <a:cubicBezTo>
                    <a:pt x="39" y="49"/>
                    <a:pt x="44" y="47"/>
                    <a:pt x="47" y="48"/>
                  </a:cubicBezTo>
                  <a:cubicBezTo>
                    <a:pt x="51" y="49"/>
                    <a:pt x="53" y="52"/>
                    <a:pt x="57" y="50"/>
                  </a:cubicBezTo>
                  <a:cubicBezTo>
                    <a:pt x="59" y="49"/>
                    <a:pt x="60" y="48"/>
                    <a:pt x="62" y="47"/>
                  </a:cubicBezTo>
                  <a:cubicBezTo>
                    <a:pt x="62" y="47"/>
                    <a:pt x="64" y="45"/>
                    <a:pt x="62" y="45"/>
                  </a:cubicBezTo>
                  <a:cubicBezTo>
                    <a:pt x="60" y="44"/>
                    <a:pt x="58" y="40"/>
                    <a:pt x="59" y="38"/>
                  </a:cubicBezTo>
                  <a:cubicBezTo>
                    <a:pt x="61" y="36"/>
                    <a:pt x="60" y="36"/>
                    <a:pt x="59" y="34"/>
                  </a:cubicBezTo>
                  <a:cubicBezTo>
                    <a:pt x="59" y="33"/>
                    <a:pt x="59" y="32"/>
                    <a:pt x="59" y="31"/>
                  </a:cubicBezTo>
                  <a:cubicBezTo>
                    <a:pt x="58" y="30"/>
                    <a:pt x="59" y="32"/>
                    <a:pt x="59" y="31"/>
                  </a:cubicBezTo>
                  <a:close/>
                </a:path>
              </a:pathLst>
            </a:custGeom>
            <a:grpFill/>
            <a:ln w="9525"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55" name="Freeform 650"/>
            <p:cNvSpPr>
              <a:spLocks/>
            </p:cNvSpPr>
            <p:nvPr/>
          </p:nvSpPr>
          <p:spPr bwMode="auto">
            <a:xfrm>
              <a:off x="11983575" y="6621638"/>
              <a:ext cx="207005" cy="140164"/>
            </a:xfrm>
            <a:custGeom>
              <a:avLst/>
              <a:gdLst>
                <a:gd name="T0" fmla="*/ 17 w 22"/>
                <a:gd name="T1" fmla="*/ 1 h 15"/>
                <a:gd name="T2" fmla="*/ 9 w 22"/>
                <a:gd name="T3" fmla="*/ 1 h 15"/>
                <a:gd name="T4" fmla="*/ 8 w 22"/>
                <a:gd name="T5" fmla="*/ 2 h 15"/>
                <a:gd name="T6" fmla="*/ 5 w 22"/>
                <a:gd name="T7" fmla="*/ 2 h 15"/>
                <a:gd name="T8" fmla="*/ 3 w 22"/>
                <a:gd name="T9" fmla="*/ 5 h 15"/>
                <a:gd name="T10" fmla="*/ 1 w 22"/>
                <a:gd name="T11" fmla="*/ 9 h 15"/>
                <a:gd name="T12" fmla="*/ 4 w 22"/>
                <a:gd name="T13" fmla="*/ 10 h 15"/>
                <a:gd name="T14" fmla="*/ 7 w 22"/>
                <a:gd name="T15" fmla="*/ 11 h 15"/>
                <a:gd name="T16" fmla="*/ 11 w 22"/>
                <a:gd name="T17" fmla="*/ 10 h 15"/>
                <a:gd name="T18" fmla="*/ 13 w 22"/>
                <a:gd name="T19" fmla="*/ 10 h 15"/>
                <a:gd name="T20" fmla="*/ 16 w 22"/>
                <a:gd name="T21" fmla="*/ 8 h 15"/>
                <a:gd name="T22" fmla="*/ 18 w 22"/>
                <a:gd name="T23" fmla="*/ 9 h 15"/>
                <a:gd name="T24" fmla="*/ 21 w 22"/>
                <a:gd name="T25" fmla="*/ 8 h 15"/>
                <a:gd name="T26" fmla="*/ 22 w 22"/>
                <a:gd name="T27" fmla="*/ 5 h 15"/>
                <a:gd name="T28" fmla="*/ 18 w 22"/>
                <a:gd name="T29" fmla="*/ 4 h 15"/>
                <a:gd name="T30" fmla="*/ 17 w 22"/>
                <a:gd name="T3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5">
                  <a:moveTo>
                    <a:pt x="17" y="1"/>
                  </a:moveTo>
                  <a:cubicBezTo>
                    <a:pt x="14" y="0"/>
                    <a:pt x="12" y="1"/>
                    <a:pt x="9" y="1"/>
                  </a:cubicBezTo>
                  <a:cubicBezTo>
                    <a:pt x="7" y="1"/>
                    <a:pt x="9" y="1"/>
                    <a:pt x="8" y="2"/>
                  </a:cubicBezTo>
                  <a:cubicBezTo>
                    <a:pt x="7" y="2"/>
                    <a:pt x="5" y="2"/>
                    <a:pt x="5" y="2"/>
                  </a:cubicBezTo>
                  <a:cubicBezTo>
                    <a:pt x="4" y="2"/>
                    <a:pt x="3" y="5"/>
                    <a:pt x="3" y="5"/>
                  </a:cubicBezTo>
                  <a:cubicBezTo>
                    <a:pt x="2" y="6"/>
                    <a:pt x="0" y="10"/>
                    <a:pt x="1" y="9"/>
                  </a:cubicBezTo>
                  <a:cubicBezTo>
                    <a:pt x="3" y="9"/>
                    <a:pt x="3" y="8"/>
                    <a:pt x="4" y="10"/>
                  </a:cubicBezTo>
                  <a:cubicBezTo>
                    <a:pt x="4" y="12"/>
                    <a:pt x="5" y="11"/>
                    <a:pt x="7" y="11"/>
                  </a:cubicBezTo>
                  <a:cubicBezTo>
                    <a:pt x="8" y="11"/>
                    <a:pt x="10" y="11"/>
                    <a:pt x="11" y="10"/>
                  </a:cubicBezTo>
                  <a:cubicBezTo>
                    <a:pt x="12" y="8"/>
                    <a:pt x="13" y="9"/>
                    <a:pt x="13" y="10"/>
                  </a:cubicBezTo>
                  <a:cubicBezTo>
                    <a:pt x="16" y="15"/>
                    <a:pt x="15" y="8"/>
                    <a:pt x="16" y="8"/>
                  </a:cubicBezTo>
                  <a:cubicBezTo>
                    <a:pt x="17" y="8"/>
                    <a:pt x="17" y="9"/>
                    <a:pt x="18" y="9"/>
                  </a:cubicBezTo>
                  <a:cubicBezTo>
                    <a:pt x="19" y="9"/>
                    <a:pt x="20" y="9"/>
                    <a:pt x="21" y="8"/>
                  </a:cubicBezTo>
                  <a:cubicBezTo>
                    <a:pt x="22" y="7"/>
                    <a:pt x="22" y="7"/>
                    <a:pt x="22" y="5"/>
                  </a:cubicBezTo>
                  <a:cubicBezTo>
                    <a:pt x="22" y="5"/>
                    <a:pt x="19" y="4"/>
                    <a:pt x="18" y="4"/>
                  </a:cubicBezTo>
                  <a:cubicBezTo>
                    <a:pt x="17" y="3"/>
                    <a:pt x="17" y="2"/>
                    <a:pt x="17"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56" name="Freeform 651"/>
            <p:cNvSpPr>
              <a:spLocks/>
            </p:cNvSpPr>
            <p:nvPr/>
          </p:nvSpPr>
          <p:spPr bwMode="auto">
            <a:xfrm>
              <a:off x="11808418" y="6395462"/>
              <a:ext cx="194267" cy="121051"/>
            </a:xfrm>
            <a:custGeom>
              <a:avLst/>
              <a:gdLst>
                <a:gd name="T0" fmla="*/ 19 w 21"/>
                <a:gd name="T1" fmla="*/ 9 h 13"/>
                <a:gd name="T2" fmla="*/ 20 w 21"/>
                <a:gd name="T3" fmla="*/ 6 h 13"/>
                <a:gd name="T4" fmla="*/ 18 w 21"/>
                <a:gd name="T5" fmla="*/ 3 h 13"/>
                <a:gd name="T6" fmla="*/ 13 w 21"/>
                <a:gd name="T7" fmla="*/ 0 h 13"/>
                <a:gd name="T8" fmla="*/ 8 w 21"/>
                <a:gd name="T9" fmla="*/ 1 h 13"/>
                <a:gd name="T10" fmla="*/ 3 w 21"/>
                <a:gd name="T11" fmla="*/ 1 h 13"/>
                <a:gd name="T12" fmla="*/ 5 w 21"/>
                <a:gd name="T13" fmla="*/ 6 h 13"/>
                <a:gd name="T14" fmla="*/ 10 w 21"/>
                <a:gd name="T15" fmla="*/ 9 h 13"/>
                <a:gd name="T16" fmla="*/ 12 w 21"/>
                <a:gd name="T17" fmla="*/ 9 h 13"/>
                <a:gd name="T18" fmla="*/ 18 w 21"/>
                <a:gd name="T19" fmla="*/ 13 h 13"/>
                <a:gd name="T20" fmla="*/ 19 w 21"/>
                <a:gd name="T21" fmla="*/ 9 h 13"/>
                <a:gd name="T22" fmla="*/ 19 w 21"/>
                <a:gd name="T2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19" y="9"/>
                  </a:moveTo>
                  <a:cubicBezTo>
                    <a:pt x="18" y="9"/>
                    <a:pt x="21" y="7"/>
                    <a:pt x="20" y="6"/>
                  </a:cubicBezTo>
                  <a:cubicBezTo>
                    <a:pt x="20" y="5"/>
                    <a:pt x="19" y="3"/>
                    <a:pt x="18" y="3"/>
                  </a:cubicBezTo>
                  <a:cubicBezTo>
                    <a:pt x="17" y="2"/>
                    <a:pt x="15" y="0"/>
                    <a:pt x="13" y="0"/>
                  </a:cubicBezTo>
                  <a:cubicBezTo>
                    <a:pt x="11" y="0"/>
                    <a:pt x="10" y="1"/>
                    <a:pt x="8" y="1"/>
                  </a:cubicBezTo>
                  <a:cubicBezTo>
                    <a:pt x="6" y="1"/>
                    <a:pt x="5" y="0"/>
                    <a:pt x="3" y="1"/>
                  </a:cubicBezTo>
                  <a:cubicBezTo>
                    <a:pt x="0" y="3"/>
                    <a:pt x="3" y="5"/>
                    <a:pt x="5" y="6"/>
                  </a:cubicBezTo>
                  <a:cubicBezTo>
                    <a:pt x="7" y="7"/>
                    <a:pt x="8" y="7"/>
                    <a:pt x="10" y="9"/>
                  </a:cubicBezTo>
                  <a:cubicBezTo>
                    <a:pt x="10" y="10"/>
                    <a:pt x="12" y="10"/>
                    <a:pt x="12" y="9"/>
                  </a:cubicBezTo>
                  <a:cubicBezTo>
                    <a:pt x="12" y="10"/>
                    <a:pt x="17" y="13"/>
                    <a:pt x="18" y="13"/>
                  </a:cubicBezTo>
                  <a:cubicBezTo>
                    <a:pt x="18" y="11"/>
                    <a:pt x="18" y="10"/>
                    <a:pt x="19" y="9"/>
                  </a:cubicBezTo>
                  <a:cubicBezTo>
                    <a:pt x="19" y="9"/>
                    <a:pt x="17" y="10"/>
                    <a:pt x="19" y="9"/>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57" name="Freeform 652"/>
            <p:cNvSpPr>
              <a:spLocks/>
            </p:cNvSpPr>
            <p:nvPr/>
          </p:nvSpPr>
          <p:spPr bwMode="auto">
            <a:xfrm>
              <a:off x="11967653" y="6481472"/>
              <a:ext cx="35032" cy="35042"/>
            </a:xfrm>
            <a:custGeom>
              <a:avLst/>
              <a:gdLst>
                <a:gd name="T0" fmla="*/ 2 w 4"/>
                <a:gd name="T1" fmla="*/ 0 h 4"/>
                <a:gd name="T2" fmla="*/ 1 w 4"/>
                <a:gd name="T3" fmla="*/ 3 h 4"/>
                <a:gd name="T4" fmla="*/ 4 w 4"/>
                <a:gd name="T5" fmla="*/ 4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1" y="0"/>
                    <a:pt x="1" y="2"/>
                    <a:pt x="1" y="3"/>
                  </a:cubicBezTo>
                  <a:cubicBezTo>
                    <a:pt x="1" y="4"/>
                    <a:pt x="3" y="4"/>
                    <a:pt x="4" y="4"/>
                  </a:cubicBezTo>
                  <a:cubicBezTo>
                    <a:pt x="4" y="2"/>
                    <a:pt x="4" y="1"/>
                    <a:pt x="2" y="0"/>
                  </a:cubicBezTo>
                  <a:cubicBezTo>
                    <a:pt x="0" y="1"/>
                    <a:pt x="3" y="1"/>
                    <a:pt x="2"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58" name="Freeform 653"/>
            <p:cNvSpPr>
              <a:spLocks/>
            </p:cNvSpPr>
            <p:nvPr/>
          </p:nvSpPr>
          <p:spPr bwMode="auto">
            <a:xfrm>
              <a:off x="11853004" y="6264853"/>
              <a:ext cx="187902" cy="168837"/>
            </a:xfrm>
            <a:custGeom>
              <a:avLst/>
              <a:gdLst>
                <a:gd name="T0" fmla="*/ 5 w 20"/>
                <a:gd name="T1" fmla="*/ 14 h 18"/>
                <a:gd name="T2" fmla="*/ 14 w 20"/>
                <a:gd name="T3" fmla="*/ 18 h 18"/>
                <a:gd name="T4" fmla="*/ 14 w 20"/>
                <a:gd name="T5" fmla="*/ 13 h 18"/>
                <a:gd name="T6" fmla="*/ 17 w 20"/>
                <a:gd name="T7" fmla="*/ 11 h 18"/>
                <a:gd name="T8" fmla="*/ 18 w 20"/>
                <a:gd name="T9" fmla="*/ 6 h 18"/>
                <a:gd name="T10" fmla="*/ 20 w 20"/>
                <a:gd name="T11" fmla="*/ 5 h 18"/>
                <a:gd name="T12" fmla="*/ 19 w 20"/>
                <a:gd name="T13" fmla="*/ 0 h 18"/>
                <a:gd name="T14" fmla="*/ 15 w 20"/>
                <a:gd name="T15" fmla="*/ 1 h 18"/>
                <a:gd name="T16" fmla="*/ 10 w 20"/>
                <a:gd name="T17" fmla="*/ 3 h 18"/>
                <a:gd name="T18" fmla="*/ 12 w 20"/>
                <a:gd name="T19" fmla="*/ 6 h 18"/>
                <a:gd name="T20" fmla="*/ 10 w 20"/>
                <a:gd name="T21" fmla="*/ 4 h 18"/>
                <a:gd name="T22" fmla="*/ 7 w 20"/>
                <a:gd name="T23" fmla="*/ 6 h 18"/>
                <a:gd name="T24" fmla="*/ 5 w 20"/>
                <a:gd name="T25" fmla="*/ 8 h 18"/>
                <a:gd name="T26" fmla="*/ 5 w 20"/>
                <a:gd name="T27" fmla="*/ 12 h 18"/>
                <a:gd name="T28" fmla="*/ 3 w 20"/>
                <a:gd name="T29" fmla="*/ 12 h 18"/>
                <a:gd name="T30" fmla="*/ 4 w 20"/>
                <a:gd name="T31" fmla="*/ 12 h 18"/>
                <a:gd name="T32" fmla="*/ 3 w 20"/>
                <a:gd name="T33" fmla="*/ 12 h 18"/>
                <a:gd name="T34" fmla="*/ 4 w 20"/>
                <a:gd name="T35" fmla="*/ 14 h 18"/>
                <a:gd name="T36" fmla="*/ 2 w 20"/>
                <a:gd name="T37" fmla="*/ 13 h 18"/>
                <a:gd name="T38" fmla="*/ 3 w 20"/>
                <a:gd name="T39" fmla="*/ 14 h 18"/>
                <a:gd name="T40" fmla="*/ 1 w 20"/>
                <a:gd name="T41" fmla="*/ 14 h 18"/>
                <a:gd name="T42" fmla="*/ 2 w 20"/>
                <a:gd name="T43" fmla="*/ 15 h 18"/>
                <a:gd name="T44" fmla="*/ 0 w 20"/>
                <a:gd name="T45" fmla="*/ 15 h 18"/>
                <a:gd name="T46" fmla="*/ 5 w 20"/>
                <a:gd name="T47" fmla="*/ 14 h 18"/>
                <a:gd name="T48" fmla="*/ 5 w 20"/>
                <a:gd name="T4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18">
                  <a:moveTo>
                    <a:pt x="5" y="14"/>
                  </a:moveTo>
                  <a:cubicBezTo>
                    <a:pt x="7" y="12"/>
                    <a:pt x="13" y="16"/>
                    <a:pt x="14" y="18"/>
                  </a:cubicBezTo>
                  <a:cubicBezTo>
                    <a:pt x="15" y="16"/>
                    <a:pt x="15" y="14"/>
                    <a:pt x="14" y="13"/>
                  </a:cubicBezTo>
                  <a:cubicBezTo>
                    <a:pt x="13" y="9"/>
                    <a:pt x="15" y="11"/>
                    <a:pt x="17" y="11"/>
                  </a:cubicBezTo>
                  <a:cubicBezTo>
                    <a:pt x="19" y="10"/>
                    <a:pt x="19" y="8"/>
                    <a:pt x="18" y="6"/>
                  </a:cubicBezTo>
                  <a:cubicBezTo>
                    <a:pt x="18" y="6"/>
                    <a:pt x="20" y="5"/>
                    <a:pt x="20" y="5"/>
                  </a:cubicBezTo>
                  <a:cubicBezTo>
                    <a:pt x="20" y="3"/>
                    <a:pt x="20" y="2"/>
                    <a:pt x="19" y="0"/>
                  </a:cubicBezTo>
                  <a:cubicBezTo>
                    <a:pt x="19" y="0"/>
                    <a:pt x="15" y="1"/>
                    <a:pt x="15" y="1"/>
                  </a:cubicBezTo>
                  <a:cubicBezTo>
                    <a:pt x="13" y="1"/>
                    <a:pt x="12" y="1"/>
                    <a:pt x="10" y="3"/>
                  </a:cubicBezTo>
                  <a:cubicBezTo>
                    <a:pt x="10" y="3"/>
                    <a:pt x="13" y="5"/>
                    <a:pt x="12" y="6"/>
                  </a:cubicBezTo>
                  <a:cubicBezTo>
                    <a:pt x="10" y="8"/>
                    <a:pt x="9" y="4"/>
                    <a:pt x="10" y="4"/>
                  </a:cubicBezTo>
                  <a:cubicBezTo>
                    <a:pt x="10" y="4"/>
                    <a:pt x="7" y="5"/>
                    <a:pt x="7" y="6"/>
                  </a:cubicBezTo>
                  <a:cubicBezTo>
                    <a:pt x="7" y="7"/>
                    <a:pt x="6" y="7"/>
                    <a:pt x="5" y="8"/>
                  </a:cubicBezTo>
                  <a:cubicBezTo>
                    <a:pt x="5" y="9"/>
                    <a:pt x="3" y="12"/>
                    <a:pt x="5" y="12"/>
                  </a:cubicBezTo>
                  <a:cubicBezTo>
                    <a:pt x="5" y="12"/>
                    <a:pt x="4" y="12"/>
                    <a:pt x="3" y="12"/>
                  </a:cubicBezTo>
                  <a:cubicBezTo>
                    <a:pt x="3" y="12"/>
                    <a:pt x="4" y="12"/>
                    <a:pt x="4" y="12"/>
                  </a:cubicBezTo>
                  <a:cubicBezTo>
                    <a:pt x="4" y="12"/>
                    <a:pt x="3" y="12"/>
                    <a:pt x="3" y="12"/>
                  </a:cubicBezTo>
                  <a:cubicBezTo>
                    <a:pt x="2" y="13"/>
                    <a:pt x="4" y="14"/>
                    <a:pt x="4" y="14"/>
                  </a:cubicBezTo>
                  <a:cubicBezTo>
                    <a:pt x="4" y="13"/>
                    <a:pt x="2" y="13"/>
                    <a:pt x="2" y="13"/>
                  </a:cubicBezTo>
                  <a:cubicBezTo>
                    <a:pt x="2" y="13"/>
                    <a:pt x="3" y="14"/>
                    <a:pt x="3" y="14"/>
                  </a:cubicBezTo>
                  <a:cubicBezTo>
                    <a:pt x="3" y="14"/>
                    <a:pt x="2" y="13"/>
                    <a:pt x="1" y="14"/>
                  </a:cubicBezTo>
                  <a:cubicBezTo>
                    <a:pt x="1" y="14"/>
                    <a:pt x="2" y="15"/>
                    <a:pt x="2" y="15"/>
                  </a:cubicBezTo>
                  <a:cubicBezTo>
                    <a:pt x="2" y="14"/>
                    <a:pt x="1" y="14"/>
                    <a:pt x="0" y="15"/>
                  </a:cubicBezTo>
                  <a:cubicBezTo>
                    <a:pt x="1" y="15"/>
                    <a:pt x="4" y="16"/>
                    <a:pt x="5" y="14"/>
                  </a:cubicBezTo>
                  <a:cubicBezTo>
                    <a:pt x="5" y="14"/>
                    <a:pt x="5" y="15"/>
                    <a:pt x="5" y="1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59" name="Freeform 654"/>
            <p:cNvSpPr>
              <a:spLocks/>
            </p:cNvSpPr>
            <p:nvPr/>
          </p:nvSpPr>
          <p:spPr bwMode="auto">
            <a:xfrm>
              <a:off x="12079115" y="5984524"/>
              <a:ext cx="140126" cy="207060"/>
            </a:xfrm>
            <a:custGeom>
              <a:avLst/>
              <a:gdLst>
                <a:gd name="T0" fmla="*/ 10 w 15"/>
                <a:gd name="T1" fmla="*/ 21 h 22"/>
                <a:gd name="T2" fmla="*/ 8 w 15"/>
                <a:gd name="T3" fmla="*/ 17 h 22"/>
                <a:gd name="T4" fmla="*/ 11 w 15"/>
                <a:gd name="T5" fmla="*/ 12 h 22"/>
                <a:gd name="T6" fmla="*/ 11 w 15"/>
                <a:gd name="T7" fmla="*/ 13 h 22"/>
                <a:gd name="T8" fmla="*/ 15 w 15"/>
                <a:gd name="T9" fmla="*/ 10 h 22"/>
                <a:gd name="T10" fmla="*/ 11 w 15"/>
                <a:gd name="T11" fmla="*/ 7 h 22"/>
                <a:gd name="T12" fmla="*/ 10 w 15"/>
                <a:gd name="T13" fmla="*/ 5 h 22"/>
                <a:gd name="T14" fmla="*/ 12 w 15"/>
                <a:gd name="T15" fmla="*/ 4 h 22"/>
                <a:gd name="T16" fmla="*/ 12 w 15"/>
                <a:gd name="T17" fmla="*/ 1 h 22"/>
                <a:gd name="T18" fmla="*/ 11 w 15"/>
                <a:gd name="T19" fmla="*/ 1 h 22"/>
                <a:gd name="T20" fmla="*/ 7 w 15"/>
                <a:gd name="T21" fmla="*/ 4 h 22"/>
                <a:gd name="T22" fmla="*/ 2 w 15"/>
                <a:gd name="T23" fmla="*/ 5 h 22"/>
                <a:gd name="T24" fmla="*/ 4 w 15"/>
                <a:gd name="T25" fmla="*/ 6 h 22"/>
                <a:gd name="T26" fmla="*/ 6 w 15"/>
                <a:gd name="T27" fmla="*/ 8 h 22"/>
                <a:gd name="T28" fmla="*/ 4 w 15"/>
                <a:gd name="T29" fmla="*/ 8 h 22"/>
                <a:gd name="T30" fmla="*/ 2 w 15"/>
                <a:gd name="T31" fmla="*/ 8 h 22"/>
                <a:gd name="T32" fmla="*/ 0 w 15"/>
                <a:gd name="T33" fmla="*/ 9 h 22"/>
                <a:gd name="T34" fmla="*/ 0 w 15"/>
                <a:gd name="T35" fmla="*/ 14 h 22"/>
                <a:gd name="T36" fmla="*/ 2 w 15"/>
                <a:gd name="T37" fmla="*/ 16 h 22"/>
                <a:gd name="T38" fmla="*/ 2 w 15"/>
                <a:gd name="T39" fmla="*/ 20 h 22"/>
                <a:gd name="T40" fmla="*/ 10 w 15"/>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2">
                  <a:moveTo>
                    <a:pt x="10" y="21"/>
                  </a:moveTo>
                  <a:cubicBezTo>
                    <a:pt x="10" y="20"/>
                    <a:pt x="6" y="18"/>
                    <a:pt x="8" y="17"/>
                  </a:cubicBezTo>
                  <a:cubicBezTo>
                    <a:pt x="9" y="16"/>
                    <a:pt x="9" y="13"/>
                    <a:pt x="11" y="12"/>
                  </a:cubicBezTo>
                  <a:cubicBezTo>
                    <a:pt x="11" y="12"/>
                    <a:pt x="11" y="13"/>
                    <a:pt x="11" y="13"/>
                  </a:cubicBezTo>
                  <a:cubicBezTo>
                    <a:pt x="12" y="13"/>
                    <a:pt x="15" y="11"/>
                    <a:pt x="15" y="10"/>
                  </a:cubicBezTo>
                  <a:cubicBezTo>
                    <a:pt x="15" y="9"/>
                    <a:pt x="11" y="9"/>
                    <a:pt x="11" y="7"/>
                  </a:cubicBezTo>
                  <a:cubicBezTo>
                    <a:pt x="11" y="6"/>
                    <a:pt x="10" y="6"/>
                    <a:pt x="10" y="5"/>
                  </a:cubicBezTo>
                  <a:cubicBezTo>
                    <a:pt x="10" y="4"/>
                    <a:pt x="12" y="5"/>
                    <a:pt x="12" y="4"/>
                  </a:cubicBezTo>
                  <a:cubicBezTo>
                    <a:pt x="12" y="3"/>
                    <a:pt x="12" y="2"/>
                    <a:pt x="12" y="1"/>
                  </a:cubicBezTo>
                  <a:cubicBezTo>
                    <a:pt x="12" y="0"/>
                    <a:pt x="12" y="1"/>
                    <a:pt x="11" y="1"/>
                  </a:cubicBezTo>
                  <a:cubicBezTo>
                    <a:pt x="8" y="1"/>
                    <a:pt x="9" y="2"/>
                    <a:pt x="7" y="4"/>
                  </a:cubicBezTo>
                  <a:cubicBezTo>
                    <a:pt x="6" y="5"/>
                    <a:pt x="3" y="3"/>
                    <a:pt x="2" y="5"/>
                  </a:cubicBezTo>
                  <a:cubicBezTo>
                    <a:pt x="0" y="7"/>
                    <a:pt x="3" y="7"/>
                    <a:pt x="4" y="6"/>
                  </a:cubicBezTo>
                  <a:cubicBezTo>
                    <a:pt x="5" y="5"/>
                    <a:pt x="7" y="6"/>
                    <a:pt x="6" y="8"/>
                  </a:cubicBezTo>
                  <a:cubicBezTo>
                    <a:pt x="6" y="7"/>
                    <a:pt x="4" y="6"/>
                    <a:pt x="4" y="8"/>
                  </a:cubicBezTo>
                  <a:cubicBezTo>
                    <a:pt x="3" y="8"/>
                    <a:pt x="2" y="9"/>
                    <a:pt x="2" y="8"/>
                  </a:cubicBezTo>
                  <a:cubicBezTo>
                    <a:pt x="2" y="9"/>
                    <a:pt x="0" y="7"/>
                    <a:pt x="0" y="9"/>
                  </a:cubicBezTo>
                  <a:cubicBezTo>
                    <a:pt x="0" y="11"/>
                    <a:pt x="0" y="12"/>
                    <a:pt x="0" y="14"/>
                  </a:cubicBezTo>
                  <a:cubicBezTo>
                    <a:pt x="1" y="15"/>
                    <a:pt x="2" y="15"/>
                    <a:pt x="2" y="16"/>
                  </a:cubicBezTo>
                  <a:cubicBezTo>
                    <a:pt x="3" y="18"/>
                    <a:pt x="1" y="19"/>
                    <a:pt x="2" y="20"/>
                  </a:cubicBezTo>
                  <a:cubicBezTo>
                    <a:pt x="4" y="22"/>
                    <a:pt x="8" y="21"/>
                    <a:pt x="10" y="2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60" name="Freeform 655"/>
            <p:cNvSpPr>
              <a:spLocks/>
            </p:cNvSpPr>
            <p:nvPr/>
          </p:nvSpPr>
          <p:spPr bwMode="auto">
            <a:xfrm>
              <a:off x="11977206" y="6172476"/>
              <a:ext cx="417195" cy="484205"/>
            </a:xfrm>
            <a:custGeom>
              <a:avLst/>
              <a:gdLst>
                <a:gd name="T0" fmla="*/ 44 w 45"/>
                <a:gd name="T1" fmla="*/ 24 h 52"/>
                <a:gd name="T2" fmla="*/ 43 w 45"/>
                <a:gd name="T3" fmla="*/ 18 h 52"/>
                <a:gd name="T4" fmla="*/ 42 w 45"/>
                <a:gd name="T5" fmla="*/ 12 h 52"/>
                <a:gd name="T6" fmla="*/ 41 w 45"/>
                <a:gd name="T7" fmla="*/ 7 h 52"/>
                <a:gd name="T8" fmla="*/ 38 w 45"/>
                <a:gd name="T9" fmla="*/ 4 h 52"/>
                <a:gd name="T10" fmla="*/ 38 w 45"/>
                <a:gd name="T11" fmla="*/ 2 h 52"/>
                <a:gd name="T12" fmla="*/ 37 w 45"/>
                <a:gd name="T13" fmla="*/ 5 h 52"/>
                <a:gd name="T14" fmla="*/ 33 w 45"/>
                <a:gd name="T15" fmla="*/ 4 h 52"/>
                <a:gd name="T16" fmla="*/ 25 w 45"/>
                <a:gd name="T17" fmla="*/ 7 h 52"/>
                <a:gd name="T18" fmla="*/ 26 w 45"/>
                <a:gd name="T19" fmla="*/ 4 h 52"/>
                <a:gd name="T20" fmla="*/ 21 w 45"/>
                <a:gd name="T21" fmla="*/ 4 h 52"/>
                <a:gd name="T22" fmla="*/ 20 w 45"/>
                <a:gd name="T23" fmla="*/ 1 h 52"/>
                <a:gd name="T24" fmla="*/ 13 w 45"/>
                <a:gd name="T25" fmla="*/ 0 h 52"/>
                <a:gd name="T26" fmla="*/ 15 w 45"/>
                <a:gd name="T27" fmla="*/ 3 h 52"/>
                <a:gd name="T28" fmla="*/ 15 w 45"/>
                <a:gd name="T29" fmla="*/ 6 h 52"/>
                <a:gd name="T30" fmla="*/ 17 w 45"/>
                <a:gd name="T31" fmla="*/ 7 h 52"/>
                <a:gd name="T32" fmla="*/ 20 w 45"/>
                <a:gd name="T33" fmla="*/ 9 h 52"/>
                <a:gd name="T34" fmla="*/ 15 w 45"/>
                <a:gd name="T35" fmla="*/ 8 h 52"/>
                <a:gd name="T36" fmla="*/ 14 w 45"/>
                <a:gd name="T37" fmla="*/ 8 h 52"/>
                <a:gd name="T38" fmla="*/ 13 w 45"/>
                <a:gd name="T39" fmla="*/ 10 h 52"/>
                <a:gd name="T40" fmla="*/ 6 w 45"/>
                <a:gd name="T41" fmla="*/ 10 h 52"/>
                <a:gd name="T42" fmla="*/ 6 w 45"/>
                <a:gd name="T43" fmla="*/ 15 h 52"/>
                <a:gd name="T44" fmla="*/ 6 w 45"/>
                <a:gd name="T45" fmla="*/ 17 h 52"/>
                <a:gd name="T46" fmla="*/ 1 w 45"/>
                <a:gd name="T47" fmla="*/ 22 h 52"/>
                <a:gd name="T48" fmla="*/ 2 w 45"/>
                <a:gd name="T49" fmla="*/ 26 h 52"/>
                <a:gd name="T50" fmla="*/ 2 w 45"/>
                <a:gd name="T51" fmla="*/ 30 h 52"/>
                <a:gd name="T52" fmla="*/ 1 w 45"/>
                <a:gd name="T53" fmla="*/ 33 h 52"/>
                <a:gd name="T54" fmla="*/ 3 w 45"/>
                <a:gd name="T55" fmla="*/ 37 h 52"/>
                <a:gd name="T56" fmla="*/ 11 w 45"/>
                <a:gd name="T57" fmla="*/ 40 h 52"/>
                <a:gd name="T58" fmla="*/ 9 w 45"/>
                <a:gd name="T59" fmla="*/ 49 h 52"/>
                <a:gd name="T60" fmla="*/ 19 w 45"/>
                <a:gd name="T61" fmla="*/ 49 h 52"/>
                <a:gd name="T62" fmla="*/ 23 w 45"/>
                <a:gd name="T63" fmla="*/ 51 h 52"/>
                <a:gd name="T64" fmla="*/ 26 w 45"/>
                <a:gd name="T65" fmla="*/ 50 h 52"/>
                <a:gd name="T66" fmla="*/ 33 w 45"/>
                <a:gd name="T67" fmla="*/ 49 h 52"/>
                <a:gd name="T68" fmla="*/ 36 w 45"/>
                <a:gd name="T69" fmla="*/ 49 h 52"/>
                <a:gd name="T70" fmla="*/ 36 w 45"/>
                <a:gd name="T71" fmla="*/ 45 h 52"/>
                <a:gd name="T72" fmla="*/ 40 w 45"/>
                <a:gd name="T73" fmla="*/ 43 h 52"/>
                <a:gd name="T74" fmla="*/ 35 w 45"/>
                <a:gd name="T75" fmla="*/ 37 h 52"/>
                <a:gd name="T76" fmla="*/ 32 w 45"/>
                <a:gd name="T77" fmla="*/ 31 h 52"/>
                <a:gd name="T78" fmla="*/ 41 w 45"/>
                <a:gd name="T79" fmla="*/ 26 h 52"/>
                <a:gd name="T80" fmla="*/ 44 w 45"/>
                <a:gd name="T81" fmla="*/ 28 h 52"/>
                <a:gd name="T82" fmla="*/ 44 w 45"/>
                <a:gd name="T83" fmla="*/ 24 h 52"/>
                <a:gd name="T84" fmla="*/ 44 w 45"/>
                <a:gd name="T85"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52">
                  <a:moveTo>
                    <a:pt x="44" y="24"/>
                  </a:moveTo>
                  <a:cubicBezTo>
                    <a:pt x="43" y="22"/>
                    <a:pt x="43" y="20"/>
                    <a:pt x="43" y="18"/>
                  </a:cubicBezTo>
                  <a:cubicBezTo>
                    <a:pt x="42" y="16"/>
                    <a:pt x="41" y="15"/>
                    <a:pt x="42" y="12"/>
                  </a:cubicBezTo>
                  <a:cubicBezTo>
                    <a:pt x="43" y="10"/>
                    <a:pt x="42" y="8"/>
                    <a:pt x="41" y="7"/>
                  </a:cubicBezTo>
                  <a:cubicBezTo>
                    <a:pt x="40" y="6"/>
                    <a:pt x="38" y="5"/>
                    <a:pt x="38" y="4"/>
                  </a:cubicBezTo>
                  <a:cubicBezTo>
                    <a:pt x="38" y="4"/>
                    <a:pt x="39" y="3"/>
                    <a:pt x="38" y="2"/>
                  </a:cubicBezTo>
                  <a:cubicBezTo>
                    <a:pt x="37" y="2"/>
                    <a:pt x="37" y="5"/>
                    <a:pt x="37" y="5"/>
                  </a:cubicBezTo>
                  <a:cubicBezTo>
                    <a:pt x="35" y="5"/>
                    <a:pt x="35" y="4"/>
                    <a:pt x="33" y="4"/>
                  </a:cubicBezTo>
                  <a:cubicBezTo>
                    <a:pt x="31" y="5"/>
                    <a:pt x="28" y="7"/>
                    <a:pt x="25" y="7"/>
                  </a:cubicBezTo>
                  <a:cubicBezTo>
                    <a:pt x="24" y="6"/>
                    <a:pt x="26" y="5"/>
                    <a:pt x="26" y="4"/>
                  </a:cubicBezTo>
                  <a:cubicBezTo>
                    <a:pt x="24" y="4"/>
                    <a:pt x="23" y="5"/>
                    <a:pt x="21" y="4"/>
                  </a:cubicBezTo>
                  <a:cubicBezTo>
                    <a:pt x="20" y="3"/>
                    <a:pt x="23" y="1"/>
                    <a:pt x="20" y="1"/>
                  </a:cubicBezTo>
                  <a:cubicBezTo>
                    <a:pt x="18" y="1"/>
                    <a:pt x="16" y="1"/>
                    <a:pt x="13" y="0"/>
                  </a:cubicBezTo>
                  <a:cubicBezTo>
                    <a:pt x="14" y="1"/>
                    <a:pt x="15" y="1"/>
                    <a:pt x="15" y="3"/>
                  </a:cubicBezTo>
                  <a:cubicBezTo>
                    <a:pt x="14" y="4"/>
                    <a:pt x="14" y="4"/>
                    <a:pt x="15" y="6"/>
                  </a:cubicBezTo>
                  <a:cubicBezTo>
                    <a:pt x="15" y="8"/>
                    <a:pt x="15" y="7"/>
                    <a:pt x="17" y="7"/>
                  </a:cubicBezTo>
                  <a:cubicBezTo>
                    <a:pt x="18" y="7"/>
                    <a:pt x="19" y="8"/>
                    <a:pt x="20" y="9"/>
                  </a:cubicBezTo>
                  <a:cubicBezTo>
                    <a:pt x="19" y="8"/>
                    <a:pt x="16" y="8"/>
                    <a:pt x="15" y="8"/>
                  </a:cubicBezTo>
                  <a:cubicBezTo>
                    <a:pt x="15" y="8"/>
                    <a:pt x="14" y="8"/>
                    <a:pt x="14" y="8"/>
                  </a:cubicBezTo>
                  <a:cubicBezTo>
                    <a:pt x="13" y="9"/>
                    <a:pt x="14" y="10"/>
                    <a:pt x="13" y="10"/>
                  </a:cubicBezTo>
                  <a:cubicBezTo>
                    <a:pt x="11" y="11"/>
                    <a:pt x="7" y="6"/>
                    <a:pt x="6" y="10"/>
                  </a:cubicBezTo>
                  <a:cubicBezTo>
                    <a:pt x="7" y="12"/>
                    <a:pt x="8" y="14"/>
                    <a:pt x="6" y="15"/>
                  </a:cubicBezTo>
                  <a:cubicBezTo>
                    <a:pt x="5" y="17"/>
                    <a:pt x="5" y="15"/>
                    <a:pt x="6" y="17"/>
                  </a:cubicBezTo>
                  <a:cubicBezTo>
                    <a:pt x="6" y="22"/>
                    <a:pt x="0" y="20"/>
                    <a:pt x="1" y="22"/>
                  </a:cubicBezTo>
                  <a:cubicBezTo>
                    <a:pt x="1" y="23"/>
                    <a:pt x="2" y="24"/>
                    <a:pt x="2" y="26"/>
                  </a:cubicBezTo>
                  <a:cubicBezTo>
                    <a:pt x="2" y="28"/>
                    <a:pt x="1" y="28"/>
                    <a:pt x="2" y="30"/>
                  </a:cubicBezTo>
                  <a:cubicBezTo>
                    <a:pt x="3" y="31"/>
                    <a:pt x="0" y="33"/>
                    <a:pt x="1" y="33"/>
                  </a:cubicBezTo>
                  <a:cubicBezTo>
                    <a:pt x="3" y="34"/>
                    <a:pt x="2" y="36"/>
                    <a:pt x="3" y="37"/>
                  </a:cubicBezTo>
                  <a:cubicBezTo>
                    <a:pt x="4" y="40"/>
                    <a:pt x="8" y="39"/>
                    <a:pt x="11" y="40"/>
                  </a:cubicBezTo>
                  <a:cubicBezTo>
                    <a:pt x="11" y="40"/>
                    <a:pt x="9" y="48"/>
                    <a:pt x="9" y="49"/>
                  </a:cubicBezTo>
                  <a:cubicBezTo>
                    <a:pt x="13" y="49"/>
                    <a:pt x="15" y="48"/>
                    <a:pt x="19" y="49"/>
                  </a:cubicBezTo>
                  <a:cubicBezTo>
                    <a:pt x="19" y="49"/>
                    <a:pt x="23" y="52"/>
                    <a:pt x="23" y="51"/>
                  </a:cubicBezTo>
                  <a:cubicBezTo>
                    <a:pt x="24" y="49"/>
                    <a:pt x="25" y="49"/>
                    <a:pt x="26" y="50"/>
                  </a:cubicBezTo>
                  <a:cubicBezTo>
                    <a:pt x="27" y="51"/>
                    <a:pt x="32" y="48"/>
                    <a:pt x="33" y="49"/>
                  </a:cubicBezTo>
                  <a:cubicBezTo>
                    <a:pt x="33" y="49"/>
                    <a:pt x="37" y="50"/>
                    <a:pt x="36" y="49"/>
                  </a:cubicBezTo>
                  <a:cubicBezTo>
                    <a:pt x="35" y="46"/>
                    <a:pt x="34" y="46"/>
                    <a:pt x="36" y="45"/>
                  </a:cubicBezTo>
                  <a:cubicBezTo>
                    <a:pt x="38" y="43"/>
                    <a:pt x="38" y="43"/>
                    <a:pt x="40" y="43"/>
                  </a:cubicBezTo>
                  <a:cubicBezTo>
                    <a:pt x="41" y="42"/>
                    <a:pt x="36" y="38"/>
                    <a:pt x="35" y="37"/>
                  </a:cubicBezTo>
                  <a:cubicBezTo>
                    <a:pt x="34" y="37"/>
                    <a:pt x="31" y="32"/>
                    <a:pt x="32" y="31"/>
                  </a:cubicBezTo>
                  <a:cubicBezTo>
                    <a:pt x="36" y="30"/>
                    <a:pt x="38" y="29"/>
                    <a:pt x="41" y="26"/>
                  </a:cubicBezTo>
                  <a:cubicBezTo>
                    <a:pt x="42" y="25"/>
                    <a:pt x="43" y="29"/>
                    <a:pt x="44" y="28"/>
                  </a:cubicBezTo>
                  <a:cubicBezTo>
                    <a:pt x="45" y="27"/>
                    <a:pt x="45" y="25"/>
                    <a:pt x="44" y="24"/>
                  </a:cubicBezTo>
                  <a:cubicBezTo>
                    <a:pt x="44" y="23"/>
                    <a:pt x="44" y="24"/>
                    <a:pt x="44" y="2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61" name="Freeform 656"/>
            <p:cNvSpPr>
              <a:spLocks/>
            </p:cNvSpPr>
            <p:nvPr/>
          </p:nvSpPr>
          <p:spPr bwMode="auto">
            <a:xfrm>
              <a:off x="12712874" y="6322194"/>
              <a:ext cx="831208" cy="493764"/>
            </a:xfrm>
            <a:custGeom>
              <a:avLst/>
              <a:gdLst>
                <a:gd name="T0" fmla="*/ 0 w 89"/>
                <a:gd name="T1" fmla="*/ 27 h 53"/>
                <a:gd name="T2" fmla="*/ 9 w 89"/>
                <a:gd name="T3" fmla="*/ 30 h 53"/>
                <a:gd name="T4" fmla="*/ 16 w 89"/>
                <a:gd name="T5" fmla="*/ 31 h 53"/>
                <a:gd name="T6" fmla="*/ 22 w 89"/>
                <a:gd name="T7" fmla="*/ 28 h 53"/>
                <a:gd name="T8" fmla="*/ 33 w 89"/>
                <a:gd name="T9" fmla="*/ 30 h 53"/>
                <a:gd name="T10" fmla="*/ 40 w 89"/>
                <a:gd name="T11" fmla="*/ 41 h 53"/>
                <a:gd name="T12" fmla="*/ 44 w 89"/>
                <a:gd name="T13" fmla="*/ 38 h 53"/>
                <a:gd name="T14" fmla="*/ 47 w 89"/>
                <a:gd name="T15" fmla="*/ 41 h 53"/>
                <a:gd name="T16" fmla="*/ 57 w 89"/>
                <a:gd name="T17" fmla="*/ 42 h 53"/>
                <a:gd name="T18" fmla="*/ 51 w 89"/>
                <a:gd name="T19" fmla="*/ 46 h 53"/>
                <a:gd name="T20" fmla="*/ 55 w 89"/>
                <a:gd name="T21" fmla="*/ 49 h 53"/>
                <a:gd name="T22" fmla="*/ 59 w 89"/>
                <a:gd name="T23" fmla="*/ 51 h 53"/>
                <a:gd name="T24" fmla="*/ 67 w 89"/>
                <a:gd name="T25" fmla="*/ 48 h 53"/>
                <a:gd name="T26" fmla="*/ 72 w 89"/>
                <a:gd name="T27" fmla="*/ 46 h 53"/>
                <a:gd name="T28" fmla="*/ 68 w 89"/>
                <a:gd name="T29" fmla="*/ 46 h 53"/>
                <a:gd name="T30" fmla="*/ 63 w 89"/>
                <a:gd name="T31" fmla="*/ 44 h 53"/>
                <a:gd name="T32" fmla="*/ 72 w 89"/>
                <a:gd name="T33" fmla="*/ 38 h 53"/>
                <a:gd name="T34" fmla="*/ 78 w 89"/>
                <a:gd name="T35" fmla="*/ 35 h 53"/>
                <a:gd name="T36" fmla="*/ 84 w 89"/>
                <a:gd name="T37" fmla="*/ 31 h 53"/>
                <a:gd name="T38" fmla="*/ 87 w 89"/>
                <a:gd name="T39" fmla="*/ 28 h 53"/>
                <a:gd name="T40" fmla="*/ 86 w 89"/>
                <a:gd name="T41" fmla="*/ 26 h 53"/>
                <a:gd name="T42" fmla="*/ 88 w 89"/>
                <a:gd name="T43" fmla="*/ 25 h 53"/>
                <a:gd name="T44" fmla="*/ 86 w 89"/>
                <a:gd name="T45" fmla="*/ 24 h 53"/>
                <a:gd name="T46" fmla="*/ 88 w 89"/>
                <a:gd name="T47" fmla="*/ 21 h 53"/>
                <a:gd name="T48" fmla="*/ 85 w 89"/>
                <a:gd name="T49" fmla="*/ 19 h 53"/>
                <a:gd name="T50" fmla="*/ 82 w 89"/>
                <a:gd name="T51" fmla="*/ 18 h 53"/>
                <a:gd name="T52" fmla="*/ 78 w 89"/>
                <a:gd name="T53" fmla="*/ 18 h 53"/>
                <a:gd name="T54" fmla="*/ 75 w 89"/>
                <a:gd name="T55" fmla="*/ 15 h 53"/>
                <a:gd name="T56" fmla="*/ 72 w 89"/>
                <a:gd name="T57" fmla="*/ 17 h 53"/>
                <a:gd name="T58" fmla="*/ 69 w 89"/>
                <a:gd name="T59" fmla="*/ 14 h 53"/>
                <a:gd name="T60" fmla="*/ 65 w 89"/>
                <a:gd name="T61" fmla="*/ 14 h 53"/>
                <a:gd name="T62" fmla="*/ 64 w 89"/>
                <a:gd name="T63" fmla="*/ 10 h 53"/>
                <a:gd name="T64" fmla="*/ 60 w 89"/>
                <a:gd name="T65" fmla="*/ 9 h 53"/>
                <a:gd name="T66" fmla="*/ 60 w 89"/>
                <a:gd name="T67" fmla="*/ 5 h 53"/>
                <a:gd name="T68" fmla="*/ 58 w 89"/>
                <a:gd name="T69" fmla="*/ 2 h 53"/>
                <a:gd name="T70" fmla="*/ 53 w 89"/>
                <a:gd name="T71" fmla="*/ 1 h 53"/>
                <a:gd name="T72" fmla="*/ 47 w 89"/>
                <a:gd name="T73" fmla="*/ 2 h 53"/>
                <a:gd name="T74" fmla="*/ 43 w 89"/>
                <a:gd name="T75" fmla="*/ 3 h 53"/>
                <a:gd name="T76" fmla="*/ 41 w 89"/>
                <a:gd name="T77" fmla="*/ 9 h 53"/>
                <a:gd name="T78" fmla="*/ 38 w 89"/>
                <a:gd name="T79" fmla="*/ 7 h 53"/>
                <a:gd name="T80" fmla="*/ 36 w 89"/>
                <a:gd name="T81" fmla="*/ 8 h 53"/>
                <a:gd name="T82" fmla="*/ 34 w 89"/>
                <a:gd name="T83" fmla="*/ 6 h 53"/>
                <a:gd name="T84" fmla="*/ 31 w 89"/>
                <a:gd name="T85" fmla="*/ 7 h 53"/>
                <a:gd name="T86" fmla="*/ 29 w 89"/>
                <a:gd name="T87" fmla="*/ 6 h 53"/>
                <a:gd name="T88" fmla="*/ 28 w 89"/>
                <a:gd name="T89" fmla="*/ 8 h 53"/>
                <a:gd name="T90" fmla="*/ 21 w 89"/>
                <a:gd name="T91" fmla="*/ 5 h 53"/>
                <a:gd name="T92" fmla="*/ 12 w 89"/>
                <a:gd name="T93" fmla="*/ 4 h 53"/>
                <a:gd name="T94" fmla="*/ 6 w 89"/>
                <a:gd name="T95" fmla="*/ 6 h 53"/>
                <a:gd name="T96" fmla="*/ 9 w 89"/>
                <a:gd name="T97" fmla="*/ 11 h 53"/>
                <a:gd name="T98" fmla="*/ 10 w 89"/>
                <a:gd name="T99" fmla="*/ 14 h 53"/>
                <a:gd name="T100" fmla="*/ 5 w 89"/>
                <a:gd name="T101" fmla="*/ 16 h 53"/>
                <a:gd name="T102" fmla="*/ 2 w 89"/>
                <a:gd name="T103" fmla="*/ 23 h 53"/>
                <a:gd name="T104" fmla="*/ 0 w 89"/>
                <a:gd name="T105"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53">
                  <a:moveTo>
                    <a:pt x="0" y="27"/>
                  </a:moveTo>
                  <a:cubicBezTo>
                    <a:pt x="0" y="30"/>
                    <a:pt x="7" y="30"/>
                    <a:pt x="9" y="30"/>
                  </a:cubicBezTo>
                  <a:cubicBezTo>
                    <a:pt x="11" y="30"/>
                    <a:pt x="13" y="32"/>
                    <a:pt x="16" y="31"/>
                  </a:cubicBezTo>
                  <a:cubicBezTo>
                    <a:pt x="17" y="29"/>
                    <a:pt x="20" y="28"/>
                    <a:pt x="22" y="28"/>
                  </a:cubicBezTo>
                  <a:cubicBezTo>
                    <a:pt x="25" y="26"/>
                    <a:pt x="31" y="28"/>
                    <a:pt x="33" y="30"/>
                  </a:cubicBezTo>
                  <a:cubicBezTo>
                    <a:pt x="36" y="34"/>
                    <a:pt x="37" y="38"/>
                    <a:pt x="40" y="41"/>
                  </a:cubicBezTo>
                  <a:cubicBezTo>
                    <a:pt x="42" y="40"/>
                    <a:pt x="42" y="39"/>
                    <a:pt x="44" y="38"/>
                  </a:cubicBezTo>
                  <a:cubicBezTo>
                    <a:pt x="46" y="38"/>
                    <a:pt x="46" y="40"/>
                    <a:pt x="47" y="41"/>
                  </a:cubicBezTo>
                  <a:cubicBezTo>
                    <a:pt x="48" y="42"/>
                    <a:pt x="57" y="43"/>
                    <a:pt x="57" y="42"/>
                  </a:cubicBezTo>
                  <a:cubicBezTo>
                    <a:pt x="57" y="43"/>
                    <a:pt x="51" y="45"/>
                    <a:pt x="51" y="46"/>
                  </a:cubicBezTo>
                  <a:cubicBezTo>
                    <a:pt x="52" y="47"/>
                    <a:pt x="56" y="46"/>
                    <a:pt x="55" y="49"/>
                  </a:cubicBezTo>
                  <a:cubicBezTo>
                    <a:pt x="54" y="51"/>
                    <a:pt x="57" y="53"/>
                    <a:pt x="59" y="51"/>
                  </a:cubicBezTo>
                  <a:cubicBezTo>
                    <a:pt x="61" y="50"/>
                    <a:pt x="64" y="48"/>
                    <a:pt x="67" y="48"/>
                  </a:cubicBezTo>
                  <a:cubicBezTo>
                    <a:pt x="70" y="48"/>
                    <a:pt x="71" y="48"/>
                    <a:pt x="72" y="46"/>
                  </a:cubicBezTo>
                  <a:cubicBezTo>
                    <a:pt x="72" y="46"/>
                    <a:pt x="69" y="46"/>
                    <a:pt x="68" y="46"/>
                  </a:cubicBezTo>
                  <a:cubicBezTo>
                    <a:pt x="66" y="46"/>
                    <a:pt x="64" y="47"/>
                    <a:pt x="63" y="44"/>
                  </a:cubicBezTo>
                  <a:cubicBezTo>
                    <a:pt x="60" y="40"/>
                    <a:pt x="70" y="38"/>
                    <a:pt x="72" y="38"/>
                  </a:cubicBezTo>
                  <a:cubicBezTo>
                    <a:pt x="74" y="37"/>
                    <a:pt x="76" y="36"/>
                    <a:pt x="78" y="35"/>
                  </a:cubicBezTo>
                  <a:cubicBezTo>
                    <a:pt x="79" y="33"/>
                    <a:pt x="81" y="31"/>
                    <a:pt x="84" y="31"/>
                  </a:cubicBezTo>
                  <a:cubicBezTo>
                    <a:pt x="85" y="31"/>
                    <a:pt x="87" y="31"/>
                    <a:pt x="87" y="28"/>
                  </a:cubicBezTo>
                  <a:cubicBezTo>
                    <a:pt x="87" y="27"/>
                    <a:pt x="86" y="27"/>
                    <a:pt x="86" y="26"/>
                  </a:cubicBezTo>
                  <a:cubicBezTo>
                    <a:pt x="86" y="25"/>
                    <a:pt x="88" y="25"/>
                    <a:pt x="88" y="25"/>
                  </a:cubicBezTo>
                  <a:cubicBezTo>
                    <a:pt x="88" y="25"/>
                    <a:pt x="86" y="24"/>
                    <a:pt x="86" y="24"/>
                  </a:cubicBezTo>
                  <a:cubicBezTo>
                    <a:pt x="86" y="23"/>
                    <a:pt x="89" y="23"/>
                    <a:pt x="88" y="21"/>
                  </a:cubicBezTo>
                  <a:cubicBezTo>
                    <a:pt x="88" y="21"/>
                    <a:pt x="86" y="20"/>
                    <a:pt x="85" y="19"/>
                  </a:cubicBezTo>
                  <a:cubicBezTo>
                    <a:pt x="84" y="18"/>
                    <a:pt x="83" y="20"/>
                    <a:pt x="82" y="18"/>
                  </a:cubicBezTo>
                  <a:cubicBezTo>
                    <a:pt x="81" y="17"/>
                    <a:pt x="80" y="17"/>
                    <a:pt x="78" y="18"/>
                  </a:cubicBezTo>
                  <a:cubicBezTo>
                    <a:pt x="77" y="18"/>
                    <a:pt x="76" y="15"/>
                    <a:pt x="75" y="15"/>
                  </a:cubicBezTo>
                  <a:cubicBezTo>
                    <a:pt x="74" y="14"/>
                    <a:pt x="73" y="16"/>
                    <a:pt x="72" y="17"/>
                  </a:cubicBezTo>
                  <a:cubicBezTo>
                    <a:pt x="71" y="17"/>
                    <a:pt x="70" y="14"/>
                    <a:pt x="69" y="14"/>
                  </a:cubicBezTo>
                  <a:cubicBezTo>
                    <a:pt x="68" y="14"/>
                    <a:pt x="65" y="15"/>
                    <a:pt x="65" y="14"/>
                  </a:cubicBezTo>
                  <a:cubicBezTo>
                    <a:pt x="65" y="13"/>
                    <a:pt x="65" y="11"/>
                    <a:pt x="64" y="10"/>
                  </a:cubicBezTo>
                  <a:cubicBezTo>
                    <a:pt x="63" y="9"/>
                    <a:pt x="61" y="10"/>
                    <a:pt x="60" y="9"/>
                  </a:cubicBezTo>
                  <a:cubicBezTo>
                    <a:pt x="59" y="8"/>
                    <a:pt x="58" y="6"/>
                    <a:pt x="60" y="5"/>
                  </a:cubicBezTo>
                  <a:cubicBezTo>
                    <a:pt x="61" y="5"/>
                    <a:pt x="59" y="2"/>
                    <a:pt x="58" y="2"/>
                  </a:cubicBezTo>
                  <a:cubicBezTo>
                    <a:pt x="57" y="1"/>
                    <a:pt x="54" y="2"/>
                    <a:pt x="53" y="1"/>
                  </a:cubicBezTo>
                  <a:cubicBezTo>
                    <a:pt x="50" y="0"/>
                    <a:pt x="50" y="6"/>
                    <a:pt x="47" y="2"/>
                  </a:cubicBezTo>
                  <a:cubicBezTo>
                    <a:pt x="46" y="2"/>
                    <a:pt x="44" y="3"/>
                    <a:pt x="43" y="3"/>
                  </a:cubicBezTo>
                  <a:cubicBezTo>
                    <a:pt x="41" y="4"/>
                    <a:pt x="42" y="9"/>
                    <a:pt x="41" y="9"/>
                  </a:cubicBezTo>
                  <a:cubicBezTo>
                    <a:pt x="40" y="9"/>
                    <a:pt x="39" y="7"/>
                    <a:pt x="38" y="7"/>
                  </a:cubicBezTo>
                  <a:cubicBezTo>
                    <a:pt x="38" y="7"/>
                    <a:pt x="37" y="8"/>
                    <a:pt x="36" y="8"/>
                  </a:cubicBezTo>
                  <a:cubicBezTo>
                    <a:pt x="35" y="8"/>
                    <a:pt x="34" y="7"/>
                    <a:pt x="34" y="6"/>
                  </a:cubicBezTo>
                  <a:cubicBezTo>
                    <a:pt x="34" y="5"/>
                    <a:pt x="32" y="7"/>
                    <a:pt x="31" y="7"/>
                  </a:cubicBezTo>
                  <a:cubicBezTo>
                    <a:pt x="30" y="7"/>
                    <a:pt x="30" y="6"/>
                    <a:pt x="29" y="6"/>
                  </a:cubicBezTo>
                  <a:cubicBezTo>
                    <a:pt x="28" y="6"/>
                    <a:pt x="28" y="7"/>
                    <a:pt x="28" y="8"/>
                  </a:cubicBezTo>
                  <a:cubicBezTo>
                    <a:pt x="28" y="8"/>
                    <a:pt x="21" y="5"/>
                    <a:pt x="21" y="5"/>
                  </a:cubicBezTo>
                  <a:cubicBezTo>
                    <a:pt x="18" y="4"/>
                    <a:pt x="15" y="4"/>
                    <a:pt x="12" y="4"/>
                  </a:cubicBezTo>
                  <a:cubicBezTo>
                    <a:pt x="10" y="4"/>
                    <a:pt x="9" y="6"/>
                    <a:pt x="6" y="6"/>
                  </a:cubicBezTo>
                  <a:cubicBezTo>
                    <a:pt x="6" y="9"/>
                    <a:pt x="9" y="9"/>
                    <a:pt x="9" y="11"/>
                  </a:cubicBezTo>
                  <a:cubicBezTo>
                    <a:pt x="9" y="12"/>
                    <a:pt x="10" y="13"/>
                    <a:pt x="10" y="14"/>
                  </a:cubicBezTo>
                  <a:cubicBezTo>
                    <a:pt x="9" y="15"/>
                    <a:pt x="6" y="15"/>
                    <a:pt x="5" y="16"/>
                  </a:cubicBezTo>
                  <a:cubicBezTo>
                    <a:pt x="2" y="18"/>
                    <a:pt x="3" y="20"/>
                    <a:pt x="2" y="23"/>
                  </a:cubicBezTo>
                  <a:cubicBezTo>
                    <a:pt x="2" y="25"/>
                    <a:pt x="1" y="26"/>
                    <a:pt x="0" y="27"/>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62" name="Freeform 657"/>
            <p:cNvSpPr>
              <a:spLocks/>
            </p:cNvSpPr>
            <p:nvPr/>
          </p:nvSpPr>
          <p:spPr bwMode="auto">
            <a:xfrm>
              <a:off x="12451727" y="6506956"/>
              <a:ext cx="280254" cy="114680"/>
            </a:xfrm>
            <a:custGeom>
              <a:avLst/>
              <a:gdLst>
                <a:gd name="T0" fmla="*/ 30 w 30"/>
                <a:gd name="T1" fmla="*/ 4 h 12"/>
                <a:gd name="T2" fmla="*/ 22 w 30"/>
                <a:gd name="T3" fmla="*/ 0 h 12"/>
                <a:gd name="T4" fmla="*/ 17 w 30"/>
                <a:gd name="T5" fmla="*/ 0 h 12"/>
                <a:gd name="T6" fmla="*/ 14 w 30"/>
                <a:gd name="T7" fmla="*/ 1 h 12"/>
                <a:gd name="T8" fmla="*/ 11 w 30"/>
                <a:gd name="T9" fmla="*/ 0 h 12"/>
                <a:gd name="T10" fmla="*/ 8 w 30"/>
                <a:gd name="T11" fmla="*/ 3 h 12"/>
                <a:gd name="T12" fmla="*/ 3 w 30"/>
                <a:gd name="T13" fmla="*/ 9 h 12"/>
                <a:gd name="T14" fmla="*/ 11 w 30"/>
                <a:gd name="T15" fmla="*/ 11 h 12"/>
                <a:gd name="T16" fmla="*/ 13 w 30"/>
                <a:gd name="T17" fmla="*/ 9 h 12"/>
                <a:gd name="T18" fmla="*/ 18 w 30"/>
                <a:gd name="T19" fmla="*/ 9 h 12"/>
                <a:gd name="T20" fmla="*/ 19 w 30"/>
                <a:gd name="T21" fmla="*/ 6 h 12"/>
                <a:gd name="T22" fmla="*/ 24 w 30"/>
                <a:gd name="T23" fmla="*/ 7 h 12"/>
                <a:gd name="T24" fmla="*/ 28 w 30"/>
                <a:gd name="T25" fmla="*/ 7 h 12"/>
                <a:gd name="T26" fmla="*/ 30 w 30"/>
                <a:gd name="T2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
                  <a:moveTo>
                    <a:pt x="30" y="4"/>
                  </a:moveTo>
                  <a:cubicBezTo>
                    <a:pt x="27" y="2"/>
                    <a:pt x="26" y="0"/>
                    <a:pt x="22" y="0"/>
                  </a:cubicBezTo>
                  <a:cubicBezTo>
                    <a:pt x="20" y="0"/>
                    <a:pt x="19" y="0"/>
                    <a:pt x="17" y="0"/>
                  </a:cubicBezTo>
                  <a:cubicBezTo>
                    <a:pt x="15" y="0"/>
                    <a:pt x="15" y="1"/>
                    <a:pt x="14" y="1"/>
                  </a:cubicBezTo>
                  <a:cubicBezTo>
                    <a:pt x="13" y="1"/>
                    <a:pt x="12" y="0"/>
                    <a:pt x="11" y="0"/>
                  </a:cubicBezTo>
                  <a:cubicBezTo>
                    <a:pt x="10" y="1"/>
                    <a:pt x="9" y="2"/>
                    <a:pt x="8" y="3"/>
                  </a:cubicBezTo>
                  <a:cubicBezTo>
                    <a:pt x="6" y="5"/>
                    <a:pt x="0" y="4"/>
                    <a:pt x="3" y="9"/>
                  </a:cubicBezTo>
                  <a:cubicBezTo>
                    <a:pt x="4" y="11"/>
                    <a:pt x="8" y="12"/>
                    <a:pt x="11" y="11"/>
                  </a:cubicBezTo>
                  <a:cubicBezTo>
                    <a:pt x="12" y="11"/>
                    <a:pt x="12" y="9"/>
                    <a:pt x="13" y="9"/>
                  </a:cubicBezTo>
                  <a:cubicBezTo>
                    <a:pt x="15" y="9"/>
                    <a:pt x="17" y="9"/>
                    <a:pt x="18" y="9"/>
                  </a:cubicBezTo>
                  <a:cubicBezTo>
                    <a:pt x="19" y="9"/>
                    <a:pt x="19" y="7"/>
                    <a:pt x="19" y="6"/>
                  </a:cubicBezTo>
                  <a:cubicBezTo>
                    <a:pt x="20" y="5"/>
                    <a:pt x="23" y="7"/>
                    <a:pt x="24" y="7"/>
                  </a:cubicBezTo>
                  <a:cubicBezTo>
                    <a:pt x="25" y="7"/>
                    <a:pt x="27" y="7"/>
                    <a:pt x="28" y="7"/>
                  </a:cubicBezTo>
                  <a:cubicBezTo>
                    <a:pt x="29" y="7"/>
                    <a:pt x="29" y="5"/>
                    <a:pt x="30"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63" name="Freeform 658"/>
            <p:cNvSpPr>
              <a:spLocks/>
            </p:cNvSpPr>
            <p:nvPr/>
          </p:nvSpPr>
          <p:spPr bwMode="auto">
            <a:xfrm>
              <a:off x="12760640" y="6086463"/>
              <a:ext cx="439488" cy="328115"/>
            </a:xfrm>
            <a:custGeom>
              <a:avLst/>
              <a:gdLst>
                <a:gd name="T0" fmla="*/ 11 w 47"/>
                <a:gd name="T1" fmla="*/ 29 h 35"/>
                <a:gd name="T2" fmla="*/ 18 w 47"/>
                <a:gd name="T3" fmla="*/ 30 h 35"/>
                <a:gd name="T4" fmla="*/ 23 w 47"/>
                <a:gd name="T5" fmla="*/ 33 h 35"/>
                <a:gd name="T6" fmla="*/ 25 w 47"/>
                <a:gd name="T7" fmla="*/ 31 h 35"/>
                <a:gd name="T8" fmla="*/ 29 w 47"/>
                <a:gd name="T9" fmla="*/ 32 h 35"/>
                <a:gd name="T10" fmla="*/ 33 w 47"/>
                <a:gd name="T11" fmla="*/ 32 h 35"/>
                <a:gd name="T12" fmla="*/ 36 w 47"/>
                <a:gd name="T13" fmla="*/ 33 h 35"/>
                <a:gd name="T14" fmla="*/ 38 w 47"/>
                <a:gd name="T15" fmla="*/ 28 h 35"/>
                <a:gd name="T16" fmla="*/ 42 w 47"/>
                <a:gd name="T17" fmla="*/ 27 h 35"/>
                <a:gd name="T18" fmla="*/ 40 w 47"/>
                <a:gd name="T19" fmla="*/ 22 h 35"/>
                <a:gd name="T20" fmla="*/ 44 w 47"/>
                <a:gd name="T21" fmla="*/ 21 h 35"/>
                <a:gd name="T22" fmla="*/ 45 w 47"/>
                <a:gd name="T23" fmla="*/ 17 h 35"/>
                <a:gd name="T24" fmla="*/ 42 w 47"/>
                <a:gd name="T25" fmla="*/ 15 h 35"/>
                <a:gd name="T26" fmla="*/ 39 w 47"/>
                <a:gd name="T27" fmla="*/ 11 h 35"/>
                <a:gd name="T28" fmla="*/ 38 w 47"/>
                <a:gd name="T29" fmla="*/ 6 h 35"/>
                <a:gd name="T30" fmla="*/ 35 w 47"/>
                <a:gd name="T31" fmla="*/ 2 h 35"/>
                <a:gd name="T32" fmla="*/ 33 w 47"/>
                <a:gd name="T33" fmla="*/ 2 h 35"/>
                <a:gd name="T34" fmla="*/ 30 w 47"/>
                <a:gd name="T35" fmla="*/ 1 h 35"/>
                <a:gd name="T36" fmla="*/ 28 w 47"/>
                <a:gd name="T37" fmla="*/ 2 h 35"/>
                <a:gd name="T38" fmla="*/ 25 w 47"/>
                <a:gd name="T39" fmla="*/ 0 h 35"/>
                <a:gd name="T40" fmla="*/ 22 w 47"/>
                <a:gd name="T41" fmla="*/ 2 h 35"/>
                <a:gd name="T42" fmla="*/ 17 w 47"/>
                <a:gd name="T43" fmla="*/ 3 h 35"/>
                <a:gd name="T44" fmla="*/ 17 w 47"/>
                <a:gd name="T45" fmla="*/ 6 h 35"/>
                <a:gd name="T46" fmla="*/ 13 w 47"/>
                <a:gd name="T47" fmla="*/ 9 h 35"/>
                <a:gd name="T48" fmla="*/ 12 w 47"/>
                <a:gd name="T49" fmla="*/ 13 h 35"/>
                <a:gd name="T50" fmla="*/ 8 w 47"/>
                <a:gd name="T51" fmla="*/ 14 h 35"/>
                <a:gd name="T52" fmla="*/ 1 w 47"/>
                <a:gd name="T53" fmla="*/ 16 h 35"/>
                <a:gd name="T54" fmla="*/ 2 w 47"/>
                <a:gd name="T55" fmla="*/ 24 h 35"/>
                <a:gd name="T56" fmla="*/ 1 w 47"/>
                <a:gd name="T57" fmla="*/ 27 h 35"/>
                <a:gd name="T58" fmla="*/ 1 w 47"/>
                <a:gd name="T59" fmla="*/ 31 h 35"/>
                <a:gd name="T60" fmla="*/ 5 w 47"/>
                <a:gd name="T61" fmla="*/ 30 h 35"/>
                <a:gd name="T62" fmla="*/ 11 w 47"/>
                <a:gd name="T6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35">
                  <a:moveTo>
                    <a:pt x="11" y="29"/>
                  </a:moveTo>
                  <a:cubicBezTo>
                    <a:pt x="14" y="29"/>
                    <a:pt x="16" y="30"/>
                    <a:pt x="18" y="30"/>
                  </a:cubicBezTo>
                  <a:cubicBezTo>
                    <a:pt x="18" y="30"/>
                    <a:pt x="23" y="33"/>
                    <a:pt x="23" y="33"/>
                  </a:cubicBezTo>
                  <a:cubicBezTo>
                    <a:pt x="23" y="32"/>
                    <a:pt x="24" y="29"/>
                    <a:pt x="25" y="31"/>
                  </a:cubicBezTo>
                  <a:cubicBezTo>
                    <a:pt x="27" y="34"/>
                    <a:pt x="28" y="29"/>
                    <a:pt x="29" y="32"/>
                  </a:cubicBezTo>
                  <a:cubicBezTo>
                    <a:pt x="30" y="34"/>
                    <a:pt x="32" y="32"/>
                    <a:pt x="33" y="32"/>
                  </a:cubicBezTo>
                  <a:cubicBezTo>
                    <a:pt x="34" y="31"/>
                    <a:pt x="36" y="35"/>
                    <a:pt x="36" y="33"/>
                  </a:cubicBezTo>
                  <a:cubicBezTo>
                    <a:pt x="37" y="31"/>
                    <a:pt x="36" y="29"/>
                    <a:pt x="38" y="28"/>
                  </a:cubicBezTo>
                  <a:cubicBezTo>
                    <a:pt x="39" y="28"/>
                    <a:pt x="41" y="27"/>
                    <a:pt x="42" y="27"/>
                  </a:cubicBezTo>
                  <a:cubicBezTo>
                    <a:pt x="41" y="26"/>
                    <a:pt x="40" y="24"/>
                    <a:pt x="40" y="22"/>
                  </a:cubicBezTo>
                  <a:cubicBezTo>
                    <a:pt x="40" y="20"/>
                    <a:pt x="42" y="22"/>
                    <a:pt x="44" y="21"/>
                  </a:cubicBezTo>
                  <a:cubicBezTo>
                    <a:pt x="46" y="21"/>
                    <a:pt x="47" y="19"/>
                    <a:pt x="45" y="17"/>
                  </a:cubicBezTo>
                  <a:cubicBezTo>
                    <a:pt x="44" y="16"/>
                    <a:pt x="43" y="17"/>
                    <a:pt x="42" y="15"/>
                  </a:cubicBezTo>
                  <a:cubicBezTo>
                    <a:pt x="41" y="14"/>
                    <a:pt x="40" y="13"/>
                    <a:pt x="39" y="11"/>
                  </a:cubicBezTo>
                  <a:cubicBezTo>
                    <a:pt x="38" y="10"/>
                    <a:pt x="38" y="8"/>
                    <a:pt x="38" y="6"/>
                  </a:cubicBezTo>
                  <a:cubicBezTo>
                    <a:pt x="39" y="4"/>
                    <a:pt x="36" y="2"/>
                    <a:pt x="35" y="2"/>
                  </a:cubicBezTo>
                  <a:cubicBezTo>
                    <a:pt x="34" y="1"/>
                    <a:pt x="34" y="2"/>
                    <a:pt x="33" y="2"/>
                  </a:cubicBezTo>
                  <a:cubicBezTo>
                    <a:pt x="31" y="3"/>
                    <a:pt x="31" y="2"/>
                    <a:pt x="30" y="1"/>
                  </a:cubicBezTo>
                  <a:cubicBezTo>
                    <a:pt x="29" y="0"/>
                    <a:pt x="29" y="2"/>
                    <a:pt x="28" y="2"/>
                  </a:cubicBezTo>
                  <a:cubicBezTo>
                    <a:pt x="27" y="2"/>
                    <a:pt x="25" y="0"/>
                    <a:pt x="25" y="0"/>
                  </a:cubicBezTo>
                  <a:cubicBezTo>
                    <a:pt x="23" y="0"/>
                    <a:pt x="23" y="2"/>
                    <a:pt x="22" y="2"/>
                  </a:cubicBezTo>
                  <a:cubicBezTo>
                    <a:pt x="20" y="3"/>
                    <a:pt x="19" y="3"/>
                    <a:pt x="17" y="3"/>
                  </a:cubicBezTo>
                  <a:cubicBezTo>
                    <a:pt x="16" y="4"/>
                    <a:pt x="17" y="6"/>
                    <a:pt x="17" y="6"/>
                  </a:cubicBezTo>
                  <a:cubicBezTo>
                    <a:pt x="16" y="8"/>
                    <a:pt x="13" y="7"/>
                    <a:pt x="13" y="9"/>
                  </a:cubicBezTo>
                  <a:cubicBezTo>
                    <a:pt x="12" y="10"/>
                    <a:pt x="12" y="11"/>
                    <a:pt x="12" y="13"/>
                  </a:cubicBezTo>
                  <a:cubicBezTo>
                    <a:pt x="12" y="14"/>
                    <a:pt x="9" y="14"/>
                    <a:pt x="8" y="14"/>
                  </a:cubicBezTo>
                  <a:cubicBezTo>
                    <a:pt x="5" y="15"/>
                    <a:pt x="4" y="16"/>
                    <a:pt x="1" y="16"/>
                  </a:cubicBezTo>
                  <a:cubicBezTo>
                    <a:pt x="2" y="19"/>
                    <a:pt x="5" y="21"/>
                    <a:pt x="2" y="24"/>
                  </a:cubicBezTo>
                  <a:cubicBezTo>
                    <a:pt x="0" y="25"/>
                    <a:pt x="0" y="26"/>
                    <a:pt x="1" y="27"/>
                  </a:cubicBezTo>
                  <a:cubicBezTo>
                    <a:pt x="3" y="28"/>
                    <a:pt x="1" y="30"/>
                    <a:pt x="1" y="31"/>
                  </a:cubicBezTo>
                  <a:cubicBezTo>
                    <a:pt x="3" y="31"/>
                    <a:pt x="4" y="31"/>
                    <a:pt x="5" y="30"/>
                  </a:cubicBezTo>
                  <a:cubicBezTo>
                    <a:pt x="7" y="29"/>
                    <a:pt x="10" y="29"/>
                    <a:pt x="11" y="29"/>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64" name="Freeform 659"/>
            <p:cNvSpPr>
              <a:spLocks/>
            </p:cNvSpPr>
            <p:nvPr/>
          </p:nvSpPr>
          <p:spPr bwMode="auto">
            <a:xfrm>
              <a:off x="12658733" y="6067349"/>
              <a:ext cx="270699" cy="178394"/>
            </a:xfrm>
            <a:custGeom>
              <a:avLst/>
              <a:gdLst>
                <a:gd name="T0" fmla="*/ 16 w 29"/>
                <a:gd name="T1" fmla="*/ 18 h 19"/>
                <a:gd name="T2" fmla="*/ 23 w 29"/>
                <a:gd name="T3" fmla="*/ 15 h 19"/>
                <a:gd name="T4" fmla="*/ 23 w 29"/>
                <a:gd name="T5" fmla="*/ 12 h 19"/>
                <a:gd name="T6" fmla="*/ 27 w 29"/>
                <a:gd name="T7" fmla="*/ 9 h 19"/>
                <a:gd name="T8" fmla="*/ 26 w 29"/>
                <a:gd name="T9" fmla="*/ 4 h 19"/>
                <a:gd name="T10" fmla="*/ 19 w 29"/>
                <a:gd name="T11" fmla="*/ 1 h 19"/>
                <a:gd name="T12" fmla="*/ 10 w 29"/>
                <a:gd name="T13" fmla="*/ 1 h 19"/>
                <a:gd name="T14" fmla="*/ 0 w 29"/>
                <a:gd name="T15" fmla="*/ 4 h 19"/>
                <a:gd name="T16" fmla="*/ 1 w 29"/>
                <a:gd name="T17" fmla="*/ 6 h 19"/>
                <a:gd name="T18" fmla="*/ 2 w 29"/>
                <a:gd name="T19" fmla="*/ 9 h 19"/>
                <a:gd name="T20" fmla="*/ 5 w 29"/>
                <a:gd name="T21" fmla="*/ 10 h 19"/>
                <a:gd name="T22" fmla="*/ 9 w 29"/>
                <a:gd name="T23" fmla="*/ 11 h 19"/>
                <a:gd name="T24" fmla="*/ 8 w 29"/>
                <a:gd name="T25" fmla="*/ 15 h 19"/>
                <a:gd name="T26" fmla="*/ 12 w 29"/>
                <a:gd name="T27" fmla="*/ 18 h 19"/>
                <a:gd name="T28" fmla="*/ 16 w 29"/>
                <a:gd name="T29" fmla="*/ 18 h 19"/>
                <a:gd name="T30" fmla="*/ 16 w 29"/>
                <a:gd name="T3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9">
                  <a:moveTo>
                    <a:pt x="16" y="18"/>
                  </a:moveTo>
                  <a:cubicBezTo>
                    <a:pt x="18" y="16"/>
                    <a:pt x="21" y="16"/>
                    <a:pt x="23" y="15"/>
                  </a:cubicBezTo>
                  <a:cubicBezTo>
                    <a:pt x="23" y="14"/>
                    <a:pt x="23" y="13"/>
                    <a:pt x="23" y="12"/>
                  </a:cubicBezTo>
                  <a:cubicBezTo>
                    <a:pt x="24" y="10"/>
                    <a:pt x="25" y="10"/>
                    <a:pt x="27" y="9"/>
                  </a:cubicBezTo>
                  <a:cubicBezTo>
                    <a:pt x="29" y="8"/>
                    <a:pt x="28" y="5"/>
                    <a:pt x="26" y="4"/>
                  </a:cubicBezTo>
                  <a:cubicBezTo>
                    <a:pt x="24" y="3"/>
                    <a:pt x="22" y="2"/>
                    <a:pt x="19" y="1"/>
                  </a:cubicBezTo>
                  <a:cubicBezTo>
                    <a:pt x="17" y="0"/>
                    <a:pt x="13" y="1"/>
                    <a:pt x="10" y="1"/>
                  </a:cubicBezTo>
                  <a:cubicBezTo>
                    <a:pt x="8" y="1"/>
                    <a:pt x="0" y="0"/>
                    <a:pt x="0" y="4"/>
                  </a:cubicBezTo>
                  <a:cubicBezTo>
                    <a:pt x="0" y="4"/>
                    <a:pt x="1" y="5"/>
                    <a:pt x="1" y="6"/>
                  </a:cubicBezTo>
                  <a:cubicBezTo>
                    <a:pt x="2" y="7"/>
                    <a:pt x="1" y="8"/>
                    <a:pt x="2" y="9"/>
                  </a:cubicBezTo>
                  <a:cubicBezTo>
                    <a:pt x="3" y="9"/>
                    <a:pt x="4" y="11"/>
                    <a:pt x="5" y="10"/>
                  </a:cubicBezTo>
                  <a:cubicBezTo>
                    <a:pt x="7" y="10"/>
                    <a:pt x="9" y="9"/>
                    <a:pt x="9" y="11"/>
                  </a:cubicBezTo>
                  <a:cubicBezTo>
                    <a:pt x="9" y="12"/>
                    <a:pt x="9" y="14"/>
                    <a:pt x="8" y="15"/>
                  </a:cubicBezTo>
                  <a:cubicBezTo>
                    <a:pt x="11" y="15"/>
                    <a:pt x="11" y="15"/>
                    <a:pt x="12" y="18"/>
                  </a:cubicBezTo>
                  <a:cubicBezTo>
                    <a:pt x="13" y="18"/>
                    <a:pt x="16" y="18"/>
                    <a:pt x="16" y="18"/>
                  </a:cubicBezTo>
                  <a:cubicBezTo>
                    <a:pt x="17" y="17"/>
                    <a:pt x="15" y="19"/>
                    <a:pt x="16" y="18"/>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65" name="Freeform 660"/>
            <p:cNvSpPr>
              <a:spLocks/>
            </p:cNvSpPr>
            <p:nvPr/>
          </p:nvSpPr>
          <p:spPr bwMode="auto">
            <a:xfrm>
              <a:off x="12658733" y="5955855"/>
              <a:ext cx="334395" cy="168837"/>
            </a:xfrm>
            <a:custGeom>
              <a:avLst/>
              <a:gdLst>
                <a:gd name="T0" fmla="*/ 11 w 36"/>
                <a:gd name="T1" fmla="*/ 13 h 18"/>
                <a:gd name="T2" fmla="*/ 19 w 36"/>
                <a:gd name="T3" fmla="*/ 12 h 18"/>
                <a:gd name="T4" fmla="*/ 25 w 36"/>
                <a:gd name="T5" fmla="*/ 15 h 18"/>
                <a:gd name="T6" fmla="*/ 29 w 36"/>
                <a:gd name="T7" fmla="*/ 17 h 18"/>
                <a:gd name="T8" fmla="*/ 33 w 36"/>
                <a:gd name="T9" fmla="*/ 16 h 18"/>
                <a:gd name="T10" fmla="*/ 36 w 36"/>
                <a:gd name="T11" fmla="*/ 14 h 18"/>
                <a:gd name="T12" fmla="*/ 34 w 36"/>
                <a:gd name="T13" fmla="*/ 8 h 18"/>
                <a:gd name="T14" fmla="*/ 31 w 36"/>
                <a:gd name="T15" fmla="*/ 4 h 18"/>
                <a:gd name="T16" fmla="*/ 25 w 36"/>
                <a:gd name="T17" fmla="*/ 3 h 18"/>
                <a:gd name="T18" fmla="*/ 18 w 36"/>
                <a:gd name="T19" fmla="*/ 1 h 18"/>
                <a:gd name="T20" fmla="*/ 17 w 36"/>
                <a:gd name="T21" fmla="*/ 5 h 18"/>
                <a:gd name="T22" fmla="*/ 15 w 36"/>
                <a:gd name="T23" fmla="*/ 7 h 18"/>
                <a:gd name="T24" fmla="*/ 8 w 36"/>
                <a:gd name="T25" fmla="*/ 4 h 18"/>
                <a:gd name="T26" fmla="*/ 0 w 36"/>
                <a:gd name="T27" fmla="*/ 15 h 18"/>
                <a:gd name="T28" fmla="*/ 11 w 36"/>
                <a:gd name="T2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
                  <a:moveTo>
                    <a:pt x="11" y="13"/>
                  </a:moveTo>
                  <a:cubicBezTo>
                    <a:pt x="14" y="13"/>
                    <a:pt x="16" y="12"/>
                    <a:pt x="19" y="12"/>
                  </a:cubicBezTo>
                  <a:cubicBezTo>
                    <a:pt x="20" y="12"/>
                    <a:pt x="24" y="14"/>
                    <a:pt x="25" y="15"/>
                  </a:cubicBezTo>
                  <a:cubicBezTo>
                    <a:pt x="26" y="16"/>
                    <a:pt x="27" y="18"/>
                    <a:pt x="29" y="17"/>
                  </a:cubicBezTo>
                  <a:cubicBezTo>
                    <a:pt x="30" y="17"/>
                    <a:pt x="31" y="16"/>
                    <a:pt x="33" y="16"/>
                  </a:cubicBezTo>
                  <a:cubicBezTo>
                    <a:pt x="34" y="16"/>
                    <a:pt x="34" y="14"/>
                    <a:pt x="36" y="14"/>
                  </a:cubicBezTo>
                  <a:cubicBezTo>
                    <a:pt x="35" y="12"/>
                    <a:pt x="33" y="9"/>
                    <a:pt x="34" y="8"/>
                  </a:cubicBezTo>
                  <a:cubicBezTo>
                    <a:pt x="35" y="6"/>
                    <a:pt x="32" y="4"/>
                    <a:pt x="31" y="4"/>
                  </a:cubicBezTo>
                  <a:cubicBezTo>
                    <a:pt x="29" y="3"/>
                    <a:pt x="27" y="5"/>
                    <a:pt x="25" y="3"/>
                  </a:cubicBezTo>
                  <a:cubicBezTo>
                    <a:pt x="22" y="1"/>
                    <a:pt x="21" y="0"/>
                    <a:pt x="18" y="1"/>
                  </a:cubicBezTo>
                  <a:cubicBezTo>
                    <a:pt x="16" y="2"/>
                    <a:pt x="17" y="3"/>
                    <a:pt x="17" y="5"/>
                  </a:cubicBezTo>
                  <a:cubicBezTo>
                    <a:pt x="16" y="6"/>
                    <a:pt x="16" y="7"/>
                    <a:pt x="15" y="7"/>
                  </a:cubicBezTo>
                  <a:cubicBezTo>
                    <a:pt x="12" y="9"/>
                    <a:pt x="10" y="5"/>
                    <a:pt x="8" y="4"/>
                  </a:cubicBezTo>
                  <a:cubicBezTo>
                    <a:pt x="3" y="0"/>
                    <a:pt x="0" y="11"/>
                    <a:pt x="0" y="15"/>
                  </a:cubicBezTo>
                  <a:cubicBezTo>
                    <a:pt x="4" y="13"/>
                    <a:pt x="7" y="13"/>
                    <a:pt x="11" y="1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66" name="Freeform 661"/>
            <p:cNvSpPr>
              <a:spLocks/>
            </p:cNvSpPr>
            <p:nvPr/>
          </p:nvSpPr>
          <p:spPr bwMode="auto">
            <a:xfrm>
              <a:off x="12760640" y="5853918"/>
              <a:ext cx="222931" cy="140164"/>
            </a:xfrm>
            <a:custGeom>
              <a:avLst/>
              <a:gdLst>
                <a:gd name="T0" fmla="*/ 16 w 24"/>
                <a:gd name="T1" fmla="*/ 15 h 15"/>
                <a:gd name="T2" fmla="*/ 20 w 24"/>
                <a:gd name="T3" fmla="*/ 15 h 15"/>
                <a:gd name="T4" fmla="*/ 22 w 24"/>
                <a:gd name="T5" fmla="*/ 13 h 15"/>
                <a:gd name="T6" fmla="*/ 22 w 24"/>
                <a:gd name="T7" fmla="*/ 10 h 15"/>
                <a:gd name="T8" fmla="*/ 21 w 24"/>
                <a:gd name="T9" fmla="*/ 5 h 15"/>
                <a:gd name="T10" fmla="*/ 24 w 24"/>
                <a:gd name="T11" fmla="*/ 0 h 15"/>
                <a:gd name="T12" fmla="*/ 12 w 24"/>
                <a:gd name="T13" fmla="*/ 0 h 15"/>
                <a:gd name="T14" fmla="*/ 6 w 24"/>
                <a:gd name="T15" fmla="*/ 1 h 15"/>
                <a:gd name="T16" fmla="*/ 0 w 24"/>
                <a:gd name="T17" fmla="*/ 5 h 15"/>
                <a:gd name="T18" fmla="*/ 2 w 24"/>
                <a:gd name="T19" fmla="*/ 6 h 15"/>
                <a:gd name="T20" fmla="*/ 2 w 24"/>
                <a:gd name="T21" fmla="*/ 8 h 15"/>
                <a:gd name="T22" fmla="*/ 7 w 24"/>
                <a:gd name="T23" fmla="*/ 9 h 15"/>
                <a:gd name="T24" fmla="*/ 6 w 24"/>
                <a:gd name="T25" fmla="*/ 13 h 15"/>
                <a:gd name="T26" fmla="*/ 11 w 24"/>
                <a:gd name="T27" fmla="*/ 12 h 15"/>
                <a:gd name="T28" fmla="*/ 16 w 24"/>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5">
                  <a:moveTo>
                    <a:pt x="16" y="15"/>
                  </a:moveTo>
                  <a:cubicBezTo>
                    <a:pt x="17" y="15"/>
                    <a:pt x="19" y="15"/>
                    <a:pt x="20" y="15"/>
                  </a:cubicBezTo>
                  <a:cubicBezTo>
                    <a:pt x="20" y="14"/>
                    <a:pt x="22" y="14"/>
                    <a:pt x="22" y="13"/>
                  </a:cubicBezTo>
                  <a:cubicBezTo>
                    <a:pt x="22" y="12"/>
                    <a:pt x="22" y="11"/>
                    <a:pt x="22" y="10"/>
                  </a:cubicBezTo>
                  <a:cubicBezTo>
                    <a:pt x="21" y="8"/>
                    <a:pt x="20" y="7"/>
                    <a:pt x="21" y="5"/>
                  </a:cubicBezTo>
                  <a:cubicBezTo>
                    <a:pt x="23" y="4"/>
                    <a:pt x="24" y="2"/>
                    <a:pt x="24" y="0"/>
                  </a:cubicBezTo>
                  <a:cubicBezTo>
                    <a:pt x="22" y="3"/>
                    <a:pt x="15" y="0"/>
                    <a:pt x="12" y="0"/>
                  </a:cubicBezTo>
                  <a:cubicBezTo>
                    <a:pt x="10" y="0"/>
                    <a:pt x="8" y="0"/>
                    <a:pt x="6" y="1"/>
                  </a:cubicBezTo>
                  <a:cubicBezTo>
                    <a:pt x="5" y="1"/>
                    <a:pt x="0" y="5"/>
                    <a:pt x="0" y="5"/>
                  </a:cubicBezTo>
                  <a:cubicBezTo>
                    <a:pt x="0" y="6"/>
                    <a:pt x="3" y="5"/>
                    <a:pt x="2" y="6"/>
                  </a:cubicBezTo>
                  <a:cubicBezTo>
                    <a:pt x="2" y="7"/>
                    <a:pt x="2" y="7"/>
                    <a:pt x="2" y="8"/>
                  </a:cubicBezTo>
                  <a:cubicBezTo>
                    <a:pt x="3" y="10"/>
                    <a:pt x="7" y="9"/>
                    <a:pt x="7" y="9"/>
                  </a:cubicBezTo>
                  <a:cubicBezTo>
                    <a:pt x="7" y="10"/>
                    <a:pt x="6" y="12"/>
                    <a:pt x="6" y="13"/>
                  </a:cubicBezTo>
                  <a:cubicBezTo>
                    <a:pt x="7" y="12"/>
                    <a:pt x="9" y="11"/>
                    <a:pt x="11" y="12"/>
                  </a:cubicBezTo>
                  <a:cubicBezTo>
                    <a:pt x="13" y="13"/>
                    <a:pt x="14" y="15"/>
                    <a:pt x="16" y="1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67" name="Freeform 662"/>
            <p:cNvSpPr>
              <a:spLocks/>
            </p:cNvSpPr>
            <p:nvPr/>
          </p:nvSpPr>
          <p:spPr bwMode="auto">
            <a:xfrm>
              <a:off x="12591856" y="6143804"/>
              <a:ext cx="149681" cy="73269"/>
            </a:xfrm>
            <a:custGeom>
              <a:avLst/>
              <a:gdLst>
                <a:gd name="T0" fmla="*/ 16 w 16"/>
                <a:gd name="T1" fmla="*/ 4 h 8"/>
                <a:gd name="T2" fmla="*/ 12 w 16"/>
                <a:gd name="T3" fmla="*/ 2 h 8"/>
                <a:gd name="T4" fmla="*/ 8 w 16"/>
                <a:gd name="T5" fmla="*/ 0 h 8"/>
                <a:gd name="T6" fmla="*/ 7 w 16"/>
                <a:gd name="T7" fmla="*/ 3 h 8"/>
                <a:gd name="T8" fmla="*/ 5 w 16"/>
                <a:gd name="T9" fmla="*/ 2 h 8"/>
                <a:gd name="T10" fmla="*/ 2 w 16"/>
                <a:gd name="T11" fmla="*/ 3 h 8"/>
                <a:gd name="T12" fmla="*/ 0 w 16"/>
                <a:gd name="T13" fmla="*/ 5 h 8"/>
                <a:gd name="T14" fmla="*/ 0 w 16"/>
                <a:gd name="T15" fmla="*/ 6 h 8"/>
                <a:gd name="T16" fmla="*/ 2 w 16"/>
                <a:gd name="T17" fmla="*/ 6 h 8"/>
                <a:gd name="T18" fmla="*/ 8 w 16"/>
                <a:gd name="T19" fmla="*/ 7 h 8"/>
                <a:gd name="T20" fmla="*/ 16 w 16"/>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
                  <a:moveTo>
                    <a:pt x="16" y="4"/>
                  </a:moveTo>
                  <a:cubicBezTo>
                    <a:pt x="16" y="1"/>
                    <a:pt x="14" y="2"/>
                    <a:pt x="12" y="2"/>
                  </a:cubicBezTo>
                  <a:cubicBezTo>
                    <a:pt x="11" y="3"/>
                    <a:pt x="10" y="1"/>
                    <a:pt x="8" y="0"/>
                  </a:cubicBezTo>
                  <a:cubicBezTo>
                    <a:pt x="8" y="1"/>
                    <a:pt x="8" y="2"/>
                    <a:pt x="7" y="3"/>
                  </a:cubicBezTo>
                  <a:cubicBezTo>
                    <a:pt x="6" y="3"/>
                    <a:pt x="7" y="1"/>
                    <a:pt x="5" y="2"/>
                  </a:cubicBezTo>
                  <a:cubicBezTo>
                    <a:pt x="4" y="2"/>
                    <a:pt x="2" y="2"/>
                    <a:pt x="2" y="3"/>
                  </a:cubicBezTo>
                  <a:cubicBezTo>
                    <a:pt x="1" y="5"/>
                    <a:pt x="2" y="6"/>
                    <a:pt x="0" y="5"/>
                  </a:cubicBezTo>
                  <a:cubicBezTo>
                    <a:pt x="0" y="5"/>
                    <a:pt x="0" y="5"/>
                    <a:pt x="0" y="6"/>
                  </a:cubicBezTo>
                  <a:cubicBezTo>
                    <a:pt x="0" y="6"/>
                    <a:pt x="1" y="6"/>
                    <a:pt x="2" y="6"/>
                  </a:cubicBezTo>
                  <a:cubicBezTo>
                    <a:pt x="4" y="7"/>
                    <a:pt x="6" y="7"/>
                    <a:pt x="8" y="7"/>
                  </a:cubicBezTo>
                  <a:cubicBezTo>
                    <a:pt x="10" y="7"/>
                    <a:pt x="16" y="8"/>
                    <a:pt x="16"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68" name="Freeform 663"/>
            <p:cNvSpPr>
              <a:spLocks/>
            </p:cNvSpPr>
            <p:nvPr/>
          </p:nvSpPr>
          <p:spPr bwMode="auto">
            <a:xfrm>
              <a:off x="12359369" y="6162915"/>
              <a:ext cx="445857" cy="391825"/>
            </a:xfrm>
            <a:custGeom>
              <a:avLst/>
              <a:gdLst>
                <a:gd name="T0" fmla="*/ 1 w 48"/>
                <a:gd name="T1" fmla="*/ 12 h 42"/>
                <a:gd name="T2" fmla="*/ 0 w 48"/>
                <a:gd name="T3" fmla="*/ 16 h 42"/>
                <a:gd name="T4" fmla="*/ 2 w 48"/>
                <a:gd name="T5" fmla="*/ 20 h 42"/>
                <a:gd name="T6" fmla="*/ 4 w 48"/>
                <a:gd name="T7" fmla="*/ 27 h 42"/>
                <a:gd name="T8" fmla="*/ 9 w 48"/>
                <a:gd name="T9" fmla="*/ 31 h 42"/>
                <a:gd name="T10" fmla="*/ 10 w 48"/>
                <a:gd name="T11" fmla="*/ 33 h 42"/>
                <a:gd name="T12" fmla="*/ 13 w 48"/>
                <a:gd name="T13" fmla="*/ 32 h 42"/>
                <a:gd name="T14" fmla="*/ 21 w 48"/>
                <a:gd name="T15" fmla="*/ 36 h 42"/>
                <a:gd name="T16" fmla="*/ 25 w 48"/>
                <a:gd name="T17" fmla="*/ 37 h 42"/>
                <a:gd name="T18" fmla="*/ 33 w 48"/>
                <a:gd name="T19" fmla="*/ 37 h 42"/>
                <a:gd name="T20" fmla="*/ 39 w 48"/>
                <a:gd name="T21" fmla="*/ 41 h 42"/>
                <a:gd name="T22" fmla="*/ 41 w 48"/>
                <a:gd name="T23" fmla="*/ 35 h 42"/>
                <a:gd name="T24" fmla="*/ 44 w 48"/>
                <a:gd name="T25" fmla="*/ 32 h 42"/>
                <a:gd name="T26" fmla="*/ 48 w 48"/>
                <a:gd name="T27" fmla="*/ 31 h 42"/>
                <a:gd name="T28" fmla="*/ 45 w 48"/>
                <a:gd name="T29" fmla="*/ 26 h 42"/>
                <a:gd name="T30" fmla="*/ 44 w 48"/>
                <a:gd name="T31" fmla="*/ 19 h 42"/>
                <a:gd name="T32" fmla="*/ 46 w 48"/>
                <a:gd name="T33" fmla="*/ 12 h 42"/>
                <a:gd name="T34" fmla="*/ 44 w 48"/>
                <a:gd name="T35" fmla="*/ 7 h 42"/>
                <a:gd name="T36" fmla="*/ 42 w 48"/>
                <a:gd name="T37" fmla="*/ 5 h 42"/>
                <a:gd name="T38" fmla="*/ 25 w 48"/>
                <a:gd name="T39" fmla="*/ 4 h 42"/>
                <a:gd name="T40" fmla="*/ 20 w 48"/>
                <a:gd name="T41" fmla="*/ 2 h 42"/>
                <a:gd name="T42" fmla="*/ 13 w 48"/>
                <a:gd name="T43" fmla="*/ 4 h 42"/>
                <a:gd name="T44" fmla="*/ 6 w 48"/>
                <a:gd name="T45" fmla="*/ 6 h 42"/>
                <a:gd name="T46" fmla="*/ 2 w 48"/>
                <a:gd name="T47" fmla="*/ 7 h 42"/>
                <a:gd name="T48" fmla="*/ 1 w 48"/>
                <a:gd name="T49" fmla="*/ 9 h 42"/>
                <a:gd name="T50" fmla="*/ 1 w 48"/>
                <a:gd name="T51" fmla="*/ 12 h 42"/>
                <a:gd name="T52" fmla="*/ 1 w 48"/>
                <a:gd name="T5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2">
                  <a:moveTo>
                    <a:pt x="1" y="12"/>
                  </a:moveTo>
                  <a:cubicBezTo>
                    <a:pt x="1" y="13"/>
                    <a:pt x="0" y="15"/>
                    <a:pt x="0" y="16"/>
                  </a:cubicBezTo>
                  <a:cubicBezTo>
                    <a:pt x="1" y="17"/>
                    <a:pt x="2" y="19"/>
                    <a:pt x="2" y="20"/>
                  </a:cubicBezTo>
                  <a:cubicBezTo>
                    <a:pt x="2" y="22"/>
                    <a:pt x="3" y="25"/>
                    <a:pt x="4" y="27"/>
                  </a:cubicBezTo>
                  <a:cubicBezTo>
                    <a:pt x="5" y="30"/>
                    <a:pt x="8" y="29"/>
                    <a:pt x="9" y="31"/>
                  </a:cubicBezTo>
                  <a:cubicBezTo>
                    <a:pt x="9" y="31"/>
                    <a:pt x="9" y="33"/>
                    <a:pt x="10" y="33"/>
                  </a:cubicBezTo>
                  <a:cubicBezTo>
                    <a:pt x="11" y="34"/>
                    <a:pt x="12" y="32"/>
                    <a:pt x="13" y="32"/>
                  </a:cubicBezTo>
                  <a:cubicBezTo>
                    <a:pt x="15" y="31"/>
                    <a:pt x="19" y="35"/>
                    <a:pt x="21" y="36"/>
                  </a:cubicBezTo>
                  <a:cubicBezTo>
                    <a:pt x="22" y="37"/>
                    <a:pt x="23" y="39"/>
                    <a:pt x="25" y="37"/>
                  </a:cubicBezTo>
                  <a:cubicBezTo>
                    <a:pt x="26" y="36"/>
                    <a:pt x="31" y="37"/>
                    <a:pt x="33" y="37"/>
                  </a:cubicBezTo>
                  <a:cubicBezTo>
                    <a:pt x="36" y="37"/>
                    <a:pt x="37" y="39"/>
                    <a:pt x="39" y="41"/>
                  </a:cubicBezTo>
                  <a:cubicBezTo>
                    <a:pt x="40" y="42"/>
                    <a:pt x="40" y="36"/>
                    <a:pt x="41" y="35"/>
                  </a:cubicBezTo>
                  <a:cubicBezTo>
                    <a:pt x="42" y="34"/>
                    <a:pt x="43" y="33"/>
                    <a:pt x="44" y="32"/>
                  </a:cubicBezTo>
                  <a:cubicBezTo>
                    <a:pt x="45" y="32"/>
                    <a:pt x="48" y="32"/>
                    <a:pt x="48" y="31"/>
                  </a:cubicBezTo>
                  <a:cubicBezTo>
                    <a:pt x="47" y="28"/>
                    <a:pt x="47" y="27"/>
                    <a:pt x="45" y="26"/>
                  </a:cubicBezTo>
                  <a:cubicBezTo>
                    <a:pt x="43" y="24"/>
                    <a:pt x="46" y="21"/>
                    <a:pt x="44" y="19"/>
                  </a:cubicBezTo>
                  <a:cubicBezTo>
                    <a:pt x="42" y="18"/>
                    <a:pt x="47" y="14"/>
                    <a:pt x="46" y="12"/>
                  </a:cubicBezTo>
                  <a:cubicBezTo>
                    <a:pt x="45" y="10"/>
                    <a:pt x="44" y="9"/>
                    <a:pt x="44" y="7"/>
                  </a:cubicBezTo>
                  <a:cubicBezTo>
                    <a:pt x="44" y="6"/>
                    <a:pt x="44" y="5"/>
                    <a:pt x="42" y="5"/>
                  </a:cubicBezTo>
                  <a:cubicBezTo>
                    <a:pt x="37" y="3"/>
                    <a:pt x="30" y="6"/>
                    <a:pt x="25" y="4"/>
                  </a:cubicBezTo>
                  <a:cubicBezTo>
                    <a:pt x="25" y="7"/>
                    <a:pt x="21" y="2"/>
                    <a:pt x="20" y="2"/>
                  </a:cubicBezTo>
                  <a:cubicBezTo>
                    <a:pt x="17" y="0"/>
                    <a:pt x="15" y="2"/>
                    <a:pt x="13" y="4"/>
                  </a:cubicBezTo>
                  <a:cubicBezTo>
                    <a:pt x="10" y="5"/>
                    <a:pt x="8" y="6"/>
                    <a:pt x="6" y="6"/>
                  </a:cubicBezTo>
                  <a:cubicBezTo>
                    <a:pt x="5" y="7"/>
                    <a:pt x="3" y="7"/>
                    <a:pt x="2" y="7"/>
                  </a:cubicBezTo>
                  <a:cubicBezTo>
                    <a:pt x="1" y="8"/>
                    <a:pt x="3" y="9"/>
                    <a:pt x="1" y="9"/>
                  </a:cubicBezTo>
                  <a:cubicBezTo>
                    <a:pt x="1" y="10"/>
                    <a:pt x="1" y="11"/>
                    <a:pt x="1" y="12"/>
                  </a:cubicBezTo>
                  <a:cubicBezTo>
                    <a:pt x="1" y="14"/>
                    <a:pt x="1" y="12"/>
                    <a:pt x="1" y="1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69" name="Freeform 664"/>
            <p:cNvSpPr>
              <a:spLocks/>
            </p:cNvSpPr>
            <p:nvPr/>
          </p:nvSpPr>
          <p:spPr bwMode="auto">
            <a:xfrm>
              <a:off x="12630068" y="6573856"/>
              <a:ext cx="429935" cy="280329"/>
            </a:xfrm>
            <a:custGeom>
              <a:avLst/>
              <a:gdLst>
                <a:gd name="T0" fmla="*/ 38 w 46"/>
                <a:gd name="T1" fmla="*/ 13 h 30"/>
                <a:gd name="T2" fmla="*/ 35 w 46"/>
                <a:gd name="T3" fmla="*/ 6 h 30"/>
                <a:gd name="T4" fmla="*/ 32 w 46"/>
                <a:gd name="T5" fmla="*/ 0 h 30"/>
                <a:gd name="T6" fmla="*/ 22 w 46"/>
                <a:gd name="T7" fmla="*/ 4 h 30"/>
                <a:gd name="T8" fmla="*/ 18 w 46"/>
                <a:gd name="T9" fmla="*/ 3 h 30"/>
                <a:gd name="T10" fmla="*/ 12 w 46"/>
                <a:gd name="T11" fmla="*/ 3 h 30"/>
                <a:gd name="T12" fmla="*/ 8 w 46"/>
                <a:gd name="T13" fmla="*/ 6 h 30"/>
                <a:gd name="T14" fmla="*/ 4 w 46"/>
                <a:gd name="T15" fmla="*/ 14 h 30"/>
                <a:gd name="T16" fmla="*/ 0 w 46"/>
                <a:gd name="T17" fmla="*/ 15 h 30"/>
                <a:gd name="T18" fmla="*/ 3 w 46"/>
                <a:gd name="T19" fmla="*/ 18 h 30"/>
                <a:gd name="T20" fmla="*/ 5 w 46"/>
                <a:gd name="T21" fmla="*/ 22 h 30"/>
                <a:gd name="T22" fmla="*/ 8 w 46"/>
                <a:gd name="T23" fmla="*/ 24 h 30"/>
                <a:gd name="T24" fmla="*/ 11 w 46"/>
                <a:gd name="T25" fmla="*/ 25 h 30"/>
                <a:gd name="T26" fmla="*/ 11 w 46"/>
                <a:gd name="T27" fmla="*/ 28 h 30"/>
                <a:gd name="T28" fmla="*/ 21 w 46"/>
                <a:gd name="T29" fmla="*/ 30 h 30"/>
                <a:gd name="T30" fmla="*/ 28 w 46"/>
                <a:gd name="T31" fmla="*/ 28 h 30"/>
                <a:gd name="T32" fmla="*/ 40 w 46"/>
                <a:gd name="T33" fmla="*/ 30 h 30"/>
                <a:gd name="T34" fmla="*/ 41 w 46"/>
                <a:gd name="T35" fmla="*/ 23 h 30"/>
                <a:gd name="T36" fmla="*/ 46 w 46"/>
                <a:gd name="T37" fmla="*/ 20 h 30"/>
                <a:gd name="T38" fmla="*/ 39 w 46"/>
                <a:gd name="T39" fmla="*/ 20 h 30"/>
                <a:gd name="T40" fmla="*/ 38 w 46"/>
                <a:gd name="T41" fmla="*/ 13 h 30"/>
                <a:gd name="T42" fmla="*/ 38 w 46"/>
                <a:gd name="T4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30">
                  <a:moveTo>
                    <a:pt x="38" y="13"/>
                  </a:moveTo>
                  <a:cubicBezTo>
                    <a:pt x="39" y="10"/>
                    <a:pt x="36" y="8"/>
                    <a:pt x="35" y="6"/>
                  </a:cubicBezTo>
                  <a:cubicBezTo>
                    <a:pt x="33" y="5"/>
                    <a:pt x="32" y="2"/>
                    <a:pt x="32" y="0"/>
                  </a:cubicBezTo>
                  <a:cubicBezTo>
                    <a:pt x="29" y="1"/>
                    <a:pt x="26" y="4"/>
                    <a:pt x="22" y="4"/>
                  </a:cubicBezTo>
                  <a:cubicBezTo>
                    <a:pt x="21" y="4"/>
                    <a:pt x="19" y="3"/>
                    <a:pt x="18" y="3"/>
                  </a:cubicBezTo>
                  <a:cubicBezTo>
                    <a:pt x="16" y="3"/>
                    <a:pt x="14" y="3"/>
                    <a:pt x="12" y="3"/>
                  </a:cubicBezTo>
                  <a:cubicBezTo>
                    <a:pt x="12" y="3"/>
                    <a:pt x="9" y="6"/>
                    <a:pt x="8" y="6"/>
                  </a:cubicBezTo>
                  <a:cubicBezTo>
                    <a:pt x="7" y="9"/>
                    <a:pt x="5" y="11"/>
                    <a:pt x="4" y="14"/>
                  </a:cubicBezTo>
                  <a:cubicBezTo>
                    <a:pt x="3" y="14"/>
                    <a:pt x="1" y="14"/>
                    <a:pt x="0" y="15"/>
                  </a:cubicBezTo>
                  <a:cubicBezTo>
                    <a:pt x="0" y="16"/>
                    <a:pt x="3" y="17"/>
                    <a:pt x="3" y="18"/>
                  </a:cubicBezTo>
                  <a:cubicBezTo>
                    <a:pt x="3" y="20"/>
                    <a:pt x="4" y="20"/>
                    <a:pt x="5" y="22"/>
                  </a:cubicBezTo>
                  <a:cubicBezTo>
                    <a:pt x="5" y="24"/>
                    <a:pt x="6" y="24"/>
                    <a:pt x="8" y="24"/>
                  </a:cubicBezTo>
                  <a:cubicBezTo>
                    <a:pt x="9" y="24"/>
                    <a:pt x="11" y="24"/>
                    <a:pt x="11" y="25"/>
                  </a:cubicBezTo>
                  <a:cubicBezTo>
                    <a:pt x="11" y="26"/>
                    <a:pt x="11" y="27"/>
                    <a:pt x="11" y="28"/>
                  </a:cubicBezTo>
                  <a:cubicBezTo>
                    <a:pt x="13" y="30"/>
                    <a:pt x="18" y="30"/>
                    <a:pt x="21" y="30"/>
                  </a:cubicBezTo>
                  <a:cubicBezTo>
                    <a:pt x="24" y="30"/>
                    <a:pt x="26" y="30"/>
                    <a:pt x="28" y="28"/>
                  </a:cubicBezTo>
                  <a:cubicBezTo>
                    <a:pt x="32" y="26"/>
                    <a:pt x="36" y="28"/>
                    <a:pt x="40" y="30"/>
                  </a:cubicBezTo>
                  <a:cubicBezTo>
                    <a:pt x="40" y="28"/>
                    <a:pt x="40" y="25"/>
                    <a:pt x="41" y="23"/>
                  </a:cubicBezTo>
                  <a:cubicBezTo>
                    <a:pt x="42" y="22"/>
                    <a:pt x="45" y="24"/>
                    <a:pt x="46" y="20"/>
                  </a:cubicBezTo>
                  <a:cubicBezTo>
                    <a:pt x="43" y="18"/>
                    <a:pt x="42" y="20"/>
                    <a:pt x="39" y="20"/>
                  </a:cubicBezTo>
                  <a:cubicBezTo>
                    <a:pt x="37" y="19"/>
                    <a:pt x="37" y="14"/>
                    <a:pt x="38" y="13"/>
                  </a:cubicBezTo>
                  <a:cubicBezTo>
                    <a:pt x="39" y="11"/>
                    <a:pt x="37" y="15"/>
                    <a:pt x="38" y="1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70" name="Freeform 665"/>
            <p:cNvSpPr>
              <a:spLocks/>
            </p:cNvSpPr>
            <p:nvPr/>
          </p:nvSpPr>
          <p:spPr bwMode="auto">
            <a:xfrm>
              <a:off x="12929432" y="6564297"/>
              <a:ext cx="156050" cy="187951"/>
            </a:xfrm>
            <a:custGeom>
              <a:avLst/>
              <a:gdLst>
                <a:gd name="T0" fmla="*/ 14 w 17"/>
                <a:gd name="T1" fmla="*/ 10 h 20"/>
                <a:gd name="T2" fmla="*/ 9 w 17"/>
                <a:gd name="T3" fmla="*/ 3 h 20"/>
                <a:gd name="T4" fmla="*/ 0 w 17"/>
                <a:gd name="T5" fmla="*/ 1 h 20"/>
                <a:gd name="T6" fmla="*/ 5 w 17"/>
                <a:gd name="T7" fmla="*/ 10 h 20"/>
                <a:gd name="T8" fmla="*/ 7 w 17"/>
                <a:gd name="T9" fmla="*/ 20 h 20"/>
                <a:gd name="T10" fmla="*/ 10 w 17"/>
                <a:gd name="T11" fmla="*/ 14 h 20"/>
                <a:gd name="T12" fmla="*/ 14 w 17"/>
                <a:gd name="T13" fmla="*/ 14 h 20"/>
                <a:gd name="T14" fmla="*/ 14 w 17"/>
                <a:gd name="T15" fmla="*/ 10 h 20"/>
                <a:gd name="T16" fmla="*/ 14 w 17"/>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0">
                  <a:moveTo>
                    <a:pt x="14" y="10"/>
                  </a:moveTo>
                  <a:cubicBezTo>
                    <a:pt x="12" y="8"/>
                    <a:pt x="11" y="4"/>
                    <a:pt x="9" y="3"/>
                  </a:cubicBezTo>
                  <a:cubicBezTo>
                    <a:pt x="8" y="3"/>
                    <a:pt x="0" y="0"/>
                    <a:pt x="0" y="1"/>
                  </a:cubicBezTo>
                  <a:cubicBezTo>
                    <a:pt x="1" y="5"/>
                    <a:pt x="3" y="7"/>
                    <a:pt x="5" y="10"/>
                  </a:cubicBezTo>
                  <a:cubicBezTo>
                    <a:pt x="7" y="13"/>
                    <a:pt x="4" y="17"/>
                    <a:pt x="7" y="20"/>
                  </a:cubicBezTo>
                  <a:cubicBezTo>
                    <a:pt x="8" y="19"/>
                    <a:pt x="9" y="16"/>
                    <a:pt x="10" y="14"/>
                  </a:cubicBezTo>
                  <a:cubicBezTo>
                    <a:pt x="12" y="13"/>
                    <a:pt x="13" y="14"/>
                    <a:pt x="14" y="14"/>
                  </a:cubicBezTo>
                  <a:cubicBezTo>
                    <a:pt x="17" y="14"/>
                    <a:pt x="14" y="10"/>
                    <a:pt x="14" y="10"/>
                  </a:cubicBezTo>
                  <a:cubicBezTo>
                    <a:pt x="13" y="9"/>
                    <a:pt x="14" y="10"/>
                    <a:pt x="14" y="1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71" name="Freeform 666"/>
            <p:cNvSpPr>
              <a:spLocks/>
            </p:cNvSpPr>
            <p:nvPr/>
          </p:nvSpPr>
          <p:spPr bwMode="auto">
            <a:xfrm>
              <a:off x="12993126" y="6666234"/>
              <a:ext cx="92356" cy="95566"/>
            </a:xfrm>
            <a:custGeom>
              <a:avLst/>
              <a:gdLst>
                <a:gd name="T0" fmla="*/ 7 w 10"/>
                <a:gd name="T1" fmla="*/ 9 h 10"/>
                <a:gd name="T2" fmla="*/ 7 w 10"/>
                <a:gd name="T3" fmla="*/ 7 h 10"/>
                <a:gd name="T4" fmla="*/ 10 w 10"/>
                <a:gd name="T5" fmla="*/ 4 h 10"/>
                <a:gd name="T6" fmla="*/ 8 w 10"/>
                <a:gd name="T7" fmla="*/ 1 h 10"/>
                <a:gd name="T8" fmla="*/ 3 w 10"/>
                <a:gd name="T9" fmla="*/ 4 h 10"/>
                <a:gd name="T10" fmla="*/ 0 w 10"/>
                <a:gd name="T11" fmla="*/ 9 h 10"/>
                <a:gd name="T12" fmla="*/ 3 w 10"/>
                <a:gd name="T13" fmla="*/ 9 h 10"/>
                <a:gd name="T14" fmla="*/ 7 w 10"/>
                <a:gd name="T15" fmla="*/ 10 h 10"/>
                <a:gd name="T16" fmla="*/ 7 w 10"/>
                <a:gd name="T17" fmla="*/ 9 h 10"/>
                <a:gd name="T18" fmla="*/ 7 w 10"/>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7" y="9"/>
                  </a:moveTo>
                  <a:cubicBezTo>
                    <a:pt x="6" y="8"/>
                    <a:pt x="6" y="8"/>
                    <a:pt x="7" y="7"/>
                  </a:cubicBezTo>
                  <a:cubicBezTo>
                    <a:pt x="8" y="6"/>
                    <a:pt x="9" y="5"/>
                    <a:pt x="10" y="4"/>
                  </a:cubicBezTo>
                  <a:cubicBezTo>
                    <a:pt x="10" y="4"/>
                    <a:pt x="8" y="2"/>
                    <a:pt x="8" y="1"/>
                  </a:cubicBezTo>
                  <a:cubicBezTo>
                    <a:pt x="8" y="5"/>
                    <a:pt x="3" y="0"/>
                    <a:pt x="3" y="4"/>
                  </a:cubicBezTo>
                  <a:cubicBezTo>
                    <a:pt x="3" y="6"/>
                    <a:pt x="1" y="8"/>
                    <a:pt x="0" y="9"/>
                  </a:cubicBezTo>
                  <a:cubicBezTo>
                    <a:pt x="0" y="10"/>
                    <a:pt x="2" y="9"/>
                    <a:pt x="3" y="9"/>
                  </a:cubicBezTo>
                  <a:cubicBezTo>
                    <a:pt x="5" y="9"/>
                    <a:pt x="6" y="9"/>
                    <a:pt x="7" y="10"/>
                  </a:cubicBezTo>
                  <a:cubicBezTo>
                    <a:pt x="7" y="10"/>
                    <a:pt x="7" y="9"/>
                    <a:pt x="7" y="9"/>
                  </a:cubicBezTo>
                  <a:cubicBezTo>
                    <a:pt x="6" y="8"/>
                    <a:pt x="7" y="9"/>
                    <a:pt x="7" y="9"/>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72" name="Freeform 667"/>
            <p:cNvSpPr>
              <a:spLocks/>
            </p:cNvSpPr>
            <p:nvPr/>
          </p:nvSpPr>
          <p:spPr bwMode="auto">
            <a:xfrm>
              <a:off x="12712874" y="6815954"/>
              <a:ext cx="299362" cy="178394"/>
            </a:xfrm>
            <a:custGeom>
              <a:avLst/>
              <a:gdLst>
                <a:gd name="T0" fmla="*/ 17 w 32"/>
                <a:gd name="T1" fmla="*/ 4 h 19"/>
                <a:gd name="T2" fmla="*/ 2 w 32"/>
                <a:gd name="T3" fmla="*/ 0 h 19"/>
                <a:gd name="T4" fmla="*/ 2 w 32"/>
                <a:gd name="T5" fmla="*/ 5 h 19"/>
                <a:gd name="T6" fmla="*/ 3 w 32"/>
                <a:gd name="T7" fmla="*/ 8 h 19"/>
                <a:gd name="T8" fmla="*/ 1 w 32"/>
                <a:gd name="T9" fmla="*/ 11 h 19"/>
                <a:gd name="T10" fmla="*/ 3 w 32"/>
                <a:gd name="T11" fmla="*/ 17 h 19"/>
                <a:gd name="T12" fmla="*/ 9 w 32"/>
                <a:gd name="T13" fmla="*/ 17 h 19"/>
                <a:gd name="T14" fmla="*/ 16 w 32"/>
                <a:gd name="T15" fmla="*/ 18 h 19"/>
                <a:gd name="T16" fmla="*/ 21 w 32"/>
                <a:gd name="T17" fmla="*/ 15 h 19"/>
                <a:gd name="T18" fmla="*/ 28 w 32"/>
                <a:gd name="T19" fmla="*/ 14 h 19"/>
                <a:gd name="T20" fmla="*/ 28 w 32"/>
                <a:gd name="T21" fmla="*/ 8 h 19"/>
                <a:gd name="T22" fmla="*/ 29 w 32"/>
                <a:gd name="T23" fmla="*/ 3 h 19"/>
                <a:gd name="T24" fmla="*/ 21 w 32"/>
                <a:gd name="T25" fmla="*/ 2 h 19"/>
                <a:gd name="T26" fmla="*/ 17 w 32"/>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9">
                  <a:moveTo>
                    <a:pt x="17" y="4"/>
                  </a:moveTo>
                  <a:cubicBezTo>
                    <a:pt x="13" y="4"/>
                    <a:pt x="3" y="6"/>
                    <a:pt x="2" y="0"/>
                  </a:cubicBezTo>
                  <a:cubicBezTo>
                    <a:pt x="1" y="2"/>
                    <a:pt x="0" y="4"/>
                    <a:pt x="2" y="5"/>
                  </a:cubicBezTo>
                  <a:cubicBezTo>
                    <a:pt x="3" y="6"/>
                    <a:pt x="4" y="7"/>
                    <a:pt x="3" y="8"/>
                  </a:cubicBezTo>
                  <a:cubicBezTo>
                    <a:pt x="2" y="9"/>
                    <a:pt x="1" y="9"/>
                    <a:pt x="1" y="11"/>
                  </a:cubicBezTo>
                  <a:cubicBezTo>
                    <a:pt x="2" y="13"/>
                    <a:pt x="3" y="14"/>
                    <a:pt x="3" y="17"/>
                  </a:cubicBezTo>
                  <a:cubicBezTo>
                    <a:pt x="5" y="17"/>
                    <a:pt x="7" y="17"/>
                    <a:pt x="9" y="17"/>
                  </a:cubicBezTo>
                  <a:cubicBezTo>
                    <a:pt x="11" y="17"/>
                    <a:pt x="14" y="19"/>
                    <a:pt x="16" y="18"/>
                  </a:cubicBezTo>
                  <a:cubicBezTo>
                    <a:pt x="18" y="18"/>
                    <a:pt x="20" y="16"/>
                    <a:pt x="21" y="15"/>
                  </a:cubicBezTo>
                  <a:cubicBezTo>
                    <a:pt x="23" y="13"/>
                    <a:pt x="25" y="14"/>
                    <a:pt x="28" y="14"/>
                  </a:cubicBezTo>
                  <a:cubicBezTo>
                    <a:pt x="27" y="12"/>
                    <a:pt x="27" y="11"/>
                    <a:pt x="28" y="8"/>
                  </a:cubicBezTo>
                  <a:cubicBezTo>
                    <a:pt x="29" y="6"/>
                    <a:pt x="32" y="4"/>
                    <a:pt x="29" y="3"/>
                  </a:cubicBezTo>
                  <a:cubicBezTo>
                    <a:pt x="27" y="2"/>
                    <a:pt x="24" y="1"/>
                    <a:pt x="21" y="2"/>
                  </a:cubicBezTo>
                  <a:cubicBezTo>
                    <a:pt x="19" y="2"/>
                    <a:pt x="18" y="4"/>
                    <a:pt x="17"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73" name="Freeform 668"/>
            <p:cNvSpPr>
              <a:spLocks/>
            </p:cNvSpPr>
            <p:nvPr/>
          </p:nvSpPr>
          <p:spPr bwMode="auto">
            <a:xfrm>
              <a:off x="12423063" y="6771359"/>
              <a:ext cx="168790" cy="140164"/>
            </a:xfrm>
            <a:custGeom>
              <a:avLst/>
              <a:gdLst>
                <a:gd name="T0" fmla="*/ 10 w 18"/>
                <a:gd name="T1" fmla="*/ 0 h 15"/>
                <a:gd name="T2" fmla="*/ 1 w 18"/>
                <a:gd name="T3" fmla="*/ 2 h 15"/>
                <a:gd name="T4" fmla="*/ 4 w 18"/>
                <a:gd name="T5" fmla="*/ 8 h 15"/>
                <a:gd name="T6" fmla="*/ 13 w 18"/>
                <a:gd name="T7" fmla="*/ 15 h 15"/>
                <a:gd name="T8" fmla="*/ 15 w 18"/>
                <a:gd name="T9" fmla="*/ 10 h 15"/>
                <a:gd name="T10" fmla="*/ 17 w 18"/>
                <a:gd name="T11" fmla="*/ 6 h 15"/>
                <a:gd name="T12" fmla="*/ 16 w 18"/>
                <a:gd name="T13" fmla="*/ 2 h 15"/>
                <a:gd name="T14" fmla="*/ 10 w 18"/>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0" y="0"/>
                  </a:moveTo>
                  <a:cubicBezTo>
                    <a:pt x="8" y="0"/>
                    <a:pt x="0" y="0"/>
                    <a:pt x="1" y="2"/>
                  </a:cubicBezTo>
                  <a:cubicBezTo>
                    <a:pt x="1" y="3"/>
                    <a:pt x="3" y="7"/>
                    <a:pt x="4" y="8"/>
                  </a:cubicBezTo>
                  <a:cubicBezTo>
                    <a:pt x="6" y="11"/>
                    <a:pt x="10" y="13"/>
                    <a:pt x="13" y="15"/>
                  </a:cubicBezTo>
                  <a:cubicBezTo>
                    <a:pt x="13" y="13"/>
                    <a:pt x="13" y="11"/>
                    <a:pt x="15" y="10"/>
                  </a:cubicBezTo>
                  <a:cubicBezTo>
                    <a:pt x="17" y="9"/>
                    <a:pt x="18" y="8"/>
                    <a:pt x="17" y="6"/>
                  </a:cubicBezTo>
                  <a:cubicBezTo>
                    <a:pt x="17" y="4"/>
                    <a:pt x="17" y="3"/>
                    <a:pt x="16" y="2"/>
                  </a:cubicBezTo>
                  <a:cubicBezTo>
                    <a:pt x="14" y="1"/>
                    <a:pt x="12" y="0"/>
                    <a:pt x="10"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74" name="Freeform 669"/>
            <p:cNvSpPr>
              <a:spLocks/>
            </p:cNvSpPr>
            <p:nvPr/>
          </p:nvSpPr>
          <p:spPr bwMode="auto">
            <a:xfrm>
              <a:off x="12544081" y="6704460"/>
              <a:ext cx="207005" cy="251658"/>
            </a:xfrm>
            <a:custGeom>
              <a:avLst/>
              <a:gdLst>
                <a:gd name="T0" fmla="*/ 21 w 22"/>
                <a:gd name="T1" fmla="*/ 19 h 27"/>
                <a:gd name="T2" fmla="*/ 20 w 22"/>
                <a:gd name="T3" fmla="*/ 17 h 27"/>
                <a:gd name="T4" fmla="*/ 19 w 22"/>
                <a:gd name="T5" fmla="*/ 13 h 27"/>
                <a:gd name="T6" fmla="*/ 15 w 22"/>
                <a:gd name="T7" fmla="*/ 10 h 27"/>
                <a:gd name="T8" fmla="*/ 14 w 22"/>
                <a:gd name="T9" fmla="*/ 8 h 27"/>
                <a:gd name="T10" fmla="*/ 12 w 22"/>
                <a:gd name="T11" fmla="*/ 5 h 27"/>
                <a:gd name="T12" fmla="*/ 5 w 22"/>
                <a:gd name="T13" fmla="*/ 1 h 27"/>
                <a:gd name="T14" fmla="*/ 2 w 22"/>
                <a:gd name="T15" fmla="*/ 4 h 27"/>
                <a:gd name="T16" fmla="*/ 4 w 22"/>
                <a:gd name="T17" fmla="*/ 14 h 27"/>
                <a:gd name="T18" fmla="*/ 1 w 22"/>
                <a:gd name="T19" fmla="*/ 19 h 27"/>
                <a:gd name="T20" fmla="*/ 0 w 22"/>
                <a:gd name="T21" fmla="*/ 23 h 27"/>
                <a:gd name="T22" fmla="*/ 4 w 22"/>
                <a:gd name="T23" fmla="*/ 27 h 27"/>
                <a:gd name="T24" fmla="*/ 6 w 22"/>
                <a:gd name="T25" fmla="*/ 23 h 27"/>
                <a:gd name="T26" fmla="*/ 10 w 22"/>
                <a:gd name="T27" fmla="*/ 26 h 27"/>
                <a:gd name="T28" fmla="*/ 20 w 22"/>
                <a:gd name="T29" fmla="*/ 24 h 27"/>
                <a:gd name="T30" fmla="*/ 21 w 22"/>
                <a:gd name="T31" fmla="*/ 19 h 27"/>
                <a:gd name="T32" fmla="*/ 21 w 22"/>
                <a:gd name="T3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7">
                  <a:moveTo>
                    <a:pt x="21" y="19"/>
                  </a:moveTo>
                  <a:cubicBezTo>
                    <a:pt x="22" y="18"/>
                    <a:pt x="21" y="18"/>
                    <a:pt x="20" y="17"/>
                  </a:cubicBezTo>
                  <a:cubicBezTo>
                    <a:pt x="19" y="16"/>
                    <a:pt x="19" y="15"/>
                    <a:pt x="19" y="13"/>
                  </a:cubicBezTo>
                  <a:cubicBezTo>
                    <a:pt x="21" y="10"/>
                    <a:pt x="18" y="10"/>
                    <a:pt x="15" y="10"/>
                  </a:cubicBezTo>
                  <a:cubicBezTo>
                    <a:pt x="14" y="10"/>
                    <a:pt x="14" y="9"/>
                    <a:pt x="14" y="8"/>
                  </a:cubicBezTo>
                  <a:cubicBezTo>
                    <a:pt x="13" y="6"/>
                    <a:pt x="12" y="7"/>
                    <a:pt x="12" y="5"/>
                  </a:cubicBezTo>
                  <a:cubicBezTo>
                    <a:pt x="11" y="2"/>
                    <a:pt x="9" y="0"/>
                    <a:pt x="5" y="1"/>
                  </a:cubicBezTo>
                  <a:cubicBezTo>
                    <a:pt x="2" y="2"/>
                    <a:pt x="2" y="2"/>
                    <a:pt x="2" y="4"/>
                  </a:cubicBezTo>
                  <a:cubicBezTo>
                    <a:pt x="3" y="7"/>
                    <a:pt x="4" y="10"/>
                    <a:pt x="4" y="14"/>
                  </a:cubicBezTo>
                  <a:cubicBezTo>
                    <a:pt x="5" y="17"/>
                    <a:pt x="2" y="16"/>
                    <a:pt x="1" y="19"/>
                  </a:cubicBezTo>
                  <a:cubicBezTo>
                    <a:pt x="0" y="20"/>
                    <a:pt x="0" y="22"/>
                    <a:pt x="0" y="23"/>
                  </a:cubicBezTo>
                  <a:cubicBezTo>
                    <a:pt x="0" y="25"/>
                    <a:pt x="3" y="26"/>
                    <a:pt x="4" y="27"/>
                  </a:cubicBezTo>
                  <a:cubicBezTo>
                    <a:pt x="4" y="26"/>
                    <a:pt x="4" y="23"/>
                    <a:pt x="6" y="23"/>
                  </a:cubicBezTo>
                  <a:cubicBezTo>
                    <a:pt x="8" y="23"/>
                    <a:pt x="9" y="24"/>
                    <a:pt x="10" y="26"/>
                  </a:cubicBezTo>
                  <a:cubicBezTo>
                    <a:pt x="11" y="26"/>
                    <a:pt x="18" y="24"/>
                    <a:pt x="20" y="24"/>
                  </a:cubicBezTo>
                  <a:cubicBezTo>
                    <a:pt x="18" y="22"/>
                    <a:pt x="20" y="21"/>
                    <a:pt x="21" y="19"/>
                  </a:cubicBezTo>
                  <a:cubicBezTo>
                    <a:pt x="22" y="18"/>
                    <a:pt x="20" y="20"/>
                    <a:pt x="21" y="19"/>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75" name="Freeform 670"/>
            <p:cNvSpPr>
              <a:spLocks/>
            </p:cNvSpPr>
            <p:nvPr/>
          </p:nvSpPr>
          <p:spPr bwMode="auto">
            <a:xfrm>
              <a:off x="12432618" y="6554741"/>
              <a:ext cx="328028" cy="178394"/>
            </a:xfrm>
            <a:custGeom>
              <a:avLst/>
              <a:gdLst>
                <a:gd name="T0" fmla="*/ 30 w 35"/>
                <a:gd name="T1" fmla="*/ 3 h 19"/>
                <a:gd name="T2" fmla="*/ 24 w 35"/>
                <a:gd name="T3" fmla="*/ 1 h 19"/>
                <a:gd name="T4" fmla="*/ 19 w 35"/>
                <a:gd name="T5" fmla="*/ 4 h 19"/>
                <a:gd name="T6" fmla="*/ 15 w 35"/>
                <a:gd name="T7" fmla="*/ 4 h 19"/>
                <a:gd name="T8" fmla="*/ 13 w 35"/>
                <a:gd name="T9" fmla="*/ 6 h 19"/>
                <a:gd name="T10" fmla="*/ 5 w 35"/>
                <a:gd name="T11" fmla="*/ 4 h 19"/>
                <a:gd name="T12" fmla="*/ 5 w 35"/>
                <a:gd name="T13" fmla="*/ 7 h 19"/>
                <a:gd name="T14" fmla="*/ 3 w 35"/>
                <a:gd name="T15" fmla="*/ 8 h 19"/>
                <a:gd name="T16" fmla="*/ 3 w 35"/>
                <a:gd name="T17" fmla="*/ 15 h 19"/>
                <a:gd name="T18" fmla="*/ 11 w 35"/>
                <a:gd name="T19" fmla="*/ 19 h 19"/>
                <a:gd name="T20" fmla="*/ 21 w 35"/>
                <a:gd name="T21" fmla="*/ 17 h 19"/>
                <a:gd name="T22" fmla="*/ 25 w 35"/>
                <a:gd name="T23" fmla="*/ 15 h 19"/>
                <a:gd name="T24" fmla="*/ 29 w 35"/>
                <a:gd name="T25" fmla="*/ 9 h 19"/>
                <a:gd name="T26" fmla="*/ 33 w 35"/>
                <a:gd name="T27" fmla="*/ 6 h 19"/>
                <a:gd name="T28" fmla="*/ 30 w 35"/>
                <a:gd name="T29" fmla="*/ 3 h 19"/>
                <a:gd name="T30" fmla="*/ 30 w 35"/>
                <a:gd name="T3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9">
                  <a:moveTo>
                    <a:pt x="30" y="3"/>
                  </a:moveTo>
                  <a:cubicBezTo>
                    <a:pt x="30" y="2"/>
                    <a:pt x="25" y="2"/>
                    <a:pt x="24" y="1"/>
                  </a:cubicBezTo>
                  <a:cubicBezTo>
                    <a:pt x="20" y="0"/>
                    <a:pt x="22" y="4"/>
                    <a:pt x="19" y="4"/>
                  </a:cubicBezTo>
                  <a:cubicBezTo>
                    <a:pt x="18" y="3"/>
                    <a:pt x="17" y="4"/>
                    <a:pt x="15" y="4"/>
                  </a:cubicBezTo>
                  <a:cubicBezTo>
                    <a:pt x="14" y="4"/>
                    <a:pt x="14" y="6"/>
                    <a:pt x="13" y="6"/>
                  </a:cubicBezTo>
                  <a:cubicBezTo>
                    <a:pt x="9" y="8"/>
                    <a:pt x="7" y="6"/>
                    <a:pt x="5" y="4"/>
                  </a:cubicBezTo>
                  <a:cubicBezTo>
                    <a:pt x="5" y="5"/>
                    <a:pt x="5" y="6"/>
                    <a:pt x="5" y="7"/>
                  </a:cubicBezTo>
                  <a:cubicBezTo>
                    <a:pt x="4" y="8"/>
                    <a:pt x="3" y="6"/>
                    <a:pt x="3" y="8"/>
                  </a:cubicBezTo>
                  <a:cubicBezTo>
                    <a:pt x="3" y="11"/>
                    <a:pt x="0" y="13"/>
                    <a:pt x="3" y="15"/>
                  </a:cubicBezTo>
                  <a:cubicBezTo>
                    <a:pt x="5" y="17"/>
                    <a:pt x="8" y="19"/>
                    <a:pt x="11" y="19"/>
                  </a:cubicBezTo>
                  <a:cubicBezTo>
                    <a:pt x="15" y="19"/>
                    <a:pt x="17" y="16"/>
                    <a:pt x="21" y="17"/>
                  </a:cubicBezTo>
                  <a:cubicBezTo>
                    <a:pt x="21" y="16"/>
                    <a:pt x="24" y="16"/>
                    <a:pt x="25" y="15"/>
                  </a:cubicBezTo>
                  <a:cubicBezTo>
                    <a:pt x="26" y="13"/>
                    <a:pt x="27" y="11"/>
                    <a:pt x="29" y="9"/>
                  </a:cubicBezTo>
                  <a:cubicBezTo>
                    <a:pt x="30" y="7"/>
                    <a:pt x="31" y="7"/>
                    <a:pt x="33" y="6"/>
                  </a:cubicBezTo>
                  <a:cubicBezTo>
                    <a:pt x="35" y="4"/>
                    <a:pt x="30" y="4"/>
                    <a:pt x="30" y="3"/>
                  </a:cubicBezTo>
                  <a:cubicBezTo>
                    <a:pt x="30" y="3"/>
                    <a:pt x="30" y="4"/>
                    <a:pt x="30"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76" name="Freeform 671"/>
            <p:cNvSpPr>
              <a:spLocks/>
            </p:cNvSpPr>
            <p:nvPr/>
          </p:nvSpPr>
          <p:spPr bwMode="auto">
            <a:xfrm>
              <a:off x="12620512" y="6956122"/>
              <a:ext cx="289809" cy="299443"/>
            </a:xfrm>
            <a:custGeom>
              <a:avLst/>
              <a:gdLst>
                <a:gd name="T0" fmla="*/ 31 w 31"/>
                <a:gd name="T1" fmla="*/ 0 h 32"/>
                <a:gd name="T2" fmla="*/ 23 w 31"/>
                <a:gd name="T3" fmla="*/ 3 h 32"/>
                <a:gd name="T4" fmla="*/ 13 w 31"/>
                <a:gd name="T5" fmla="*/ 2 h 32"/>
                <a:gd name="T6" fmla="*/ 9 w 31"/>
                <a:gd name="T7" fmla="*/ 4 h 32"/>
                <a:gd name="T8" fmla="*/ 6 w 31"/>
                <a:gd name="T9" fmla="*/ 5 h 32"/>
                <a:gd name="T10" fmla="*/ 4 w 31"/>
                <a:gd name="T11" fmla="*/ 8 h 32"/>
                <a:gd name="T12" fmla="*/ 2 w 31"/>
                <a:gd name="T13" fmla="*/ 11 h 32"/>
                <a:gd name="T14" fmla="*/ 2 w 31"/>
                <a:gd name="T15" fmla="*/ 15 h 32"/>
                <a:gd name="T16" fmla="*/ 4 w 31"/>
                <a:gd name="T17" fmla="*/ 17 h 32"/>
                <a:gd name="T18" fmla="*/ 5 w 31"/>
                <a:gd name="T19" fmla="*/ 22 h 32"/>
                <a:gd name="T20" fmla="*/ 6 w 31"/>
                <a:gd name="T21" fmla="*/ 25 h 32"/>
                <a:gd name="T22" fmla="*/ 7 w 31"/>
                <a:gd name="T23" fmla="*/ 28 h 32"/>
                <a:gd name="T24" fmla="*/ 8 w 31"/>
                <a:gd name="T25" fmla="*/ 29 h 32"/>
                <a:gd name="T26" fmla="*/ 10 w 31"/>
                <a:gd name="T27" fmla="*/ 31 h 32"/>
                <a:gd name="T28" fmla="*/ 12 w 31"/>
                <a:gd name="T29" fmla="*/ 30 h 32"/>
                <a:gd name="T30" fmla="*/ 13 w 31"/>
                <a:gd name="T31" fmla="*/ 31 h 32"/>
                <a:gd name="T32" fmla="*/ 13 w 31"/>
                <a:gd name="T33" fmla="*/ 26 h 32"/>
                <a:gd name="T34" fmla="*/ 17 w 31"/>
                <a:gd name="T35" fmla="*/ 26 h 32"/>
                <a:gd name="T36" fmla="*/ 14 w 31"/>
                <a:gd name="T37" fmla="*/ 23 h 32"/>
                <a:gd name="T38" fmla="*/ 17 w 31"/>
                <a:gd name="T39" fmla="*/ 24 h 32"/>
                <a:gd name="T40" fmla="*/ 18 w 31"/>
                <a:gd name="T41" fmla="*/ 22 h 32"/>
                <a:gd name="T42" fmla="*/ 21 w 31"/>
                <a:gd name="T43" fmla="*/ 23 h 32"/>
                <a:gd name="T44" fmla="*/ 19 w 31"/>
                <a:gd name="T45" fmla="*/ 19 h 32"/>
                <a:gd name="T46" fmla="*/ 15 w 31"/>
                <a:gd name="T47" fmla="*/ 17 h 32"/>
                <a:gd name="T48" fmla="*/ 15 w 31"/>
                <a:gd name="T49" fmla="*/ 16 h 32"/>
                <a:gd name="T50" fmla="*/ 11 w 31"/>
                <a:gd name="T51" fmla="*/ 10 h 32"/>
                <a:gd name="T52" fmla="*/ 16 w 31"/>
                <a:gd name="T53" fmla="*/ 11 h 32"/>
                <a:gd name="T54" fmla="*/ 16 w 31"/>
                <a:gd name="T55" fmla="*/ 10 h 32"/>
                <a:gd name="T56" fmla="*/ 18 w 31"/>
                <a:gd name="T57" fmla="*/ 11 h 32"/>
                <a:gd name="T58" fmla="*/ 17 w 31"/>
                <a:gd name="T59" fmla="*/ 9 h 32"/>
                <a:gd name="T60" fmla="*/ 21 w 31"/>
                <a:gd name="T61" fmla="*/ 10 h 32"/>
                <a:gd name="T62" fmla="*/ 17 w 31"/>
                <a:gd name="T63" fmla="*/ 7 h 32"/>
                <a:gd name="T64" fmla="*/ 22 w 31"/>
                <a:gd name="T65" fmla="*/ 5 h 32"/>
                <a:gd name="T66" fmla="*/ 21 w 31"/>
                <a:gd name="T67" fmla="*/ 7 h 32"/>
                <a:gd name="T68" fmla="*/ 25 w 31"/>
                <a:gd name="T69" fmla="*/ 5 h 32"/>
                <a:gd name="T70" fmla="*/ 29 w 31"/>
                <a:gd name="T71" fmla="*/ 7 h 32"/>
                <a:gd name="T72" fmla="*/ 31 w 31"/>
                <a:gd name="T7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32">
                  <a:moveTo>
                    <a:pt x="31" y="0"/>
                  </a:moveTo>
                  <a:cubicBezTo>
                    <a:pt x="28" y="2"/>
                    <a:pt x="27" y="4"/>
                    <a:pt x="23" y="3"/>
                  </a:cubicBezTo>
                  <a:cubicBezTo>
                    <a:pt x="21" y="2"/>
                    <a:pt x="15" y="1"/>
                    <a:pt x="13" y="2"/>
                  </a:cubicBezTo>
                  <a:cubicBezTo>
                    <a:pt x="13" y="5"/>
                    <a:pt x="10" y="3"/>
                    <a:pt x="9" y="4"/>
                  </a:cubicBezTo>
                  <a:cubicBezTo>
                    <a:pt x="8" y="5"/>
                    <a:pt x="7" y="5"/>
                    <a:pt x="6" y="5"/>
                  </a:cubicBezTo>
                  <a:cubicBezTo>
                    <a:pt x="4" y="6"/>
                    <a:pt x="4" y="7"/>
                    <a:pt x="4" y="8"/>
                  </a:cubicBezTo>
                  <a:cubicBezTo>
                    <a:pt x="3" y="9"/>
                    <a:pt x="3" y="10"/>
                    <a:pt x="2" y="11"/>
                  </a:cubicBezTo>
                  <a:cubicBezTo>
                    <a:pt x="0" y="13"/>
                    <a:pt x="0" y="13"/>
                    <a:pt x="2" y="15"/>
                  </a:cubicBezTo>
                  <a:cubicBezTo>
                    <a:pt x="3" y="16"/>
                    <a:pt x="4" y="16"/>
                    <a:pt x="4" y="17"/>
                  </a:cubicBezTo>
                  <a:cubicBezTo>
                    <a:pt x="4" y="19"/>
                    <a:pt x="4" y="20"/>
                    <a:pt x="5" y="22"/>
                  </a:cubicBezTo>
                  <a:cubicBezTo>
                    <a:pt x="5" y="23"/>
                    <a:pt x="5" y="24"/>
                    <a:pt x="6" y="25"/>
                  </a:cubicBezTo>
                  <a:cubicBezTo>
                    <a:pt x="8" y="26"/>
                    <a:pt x="6" y="27"/>
                    <a:pt x="7" y="28"/>
                  </a:cubicBezTo>
                  <a:cubicBezTo>
                    <a:pt x="7" y="30"/>
                    <a:pt x="8" y="29"/>
                    <a:pt x="8" y="29"/>
                  </a:cubicBezTo>
                  <a:cubicBezTo>
                    <a:pt x="10" y="29"/>
                    <a:pt x="10" y="30"/>
                    <a:pt x="10" y="31"/>
                  </a:cubicBezTo>
                  <a:cubicBezTo>
                    <a:pt x="11" y="31"/>
                    <a:pt x="12" y="30"/>
                    <a:pt x="12" y="30"/>
                  </a:cubicBezTo>
                  <a:cubicBezTo>
                    <a:pt x="13" y="29"/>
                    <a:pt x="13" y="31"/>
                    <a:pt x="13" y="31"/>
                  </a:cubicBezTo>
                  <a:cubicBezTo>
                    <a:pt x="14" y="32"/>
                    <a:pt x="13" y="25"/>
                    <a:pt x="13" y="26"/>
                  </a:cubicBezTo>
                  <a:cubicBezTo>
                    <a:pt x="13" y="25"/>
                    <a:pt x="16" y="26"/>
                    <a:pt x="17" y="26"/>
                  </a:cubicBezTo>
                  <a:cubicBezTo>
                    <a:pt x="17" y="25"/>
                    <a:pt x="14" y="24"/>
                    <a:pt x="14" y="23"/>
                  </a:cubicBezTo>
                  <a:cubicBezTo>
                    <a:pt x="15" y="21"/>
                    <a:pt x="17" y="23"/>
                    <a:pt x="17" y="24"/>
                  </a:cubicBezTo>
                  <a:cubicBezTo>
                    <a:pt x="19" y="25"/>
                    <a:pt x="18" y="23"/>
                    <a:pt x="18" y="22"/>
                  </a:cubicBezTo>
                  <a:cubicBezTo>
                    <a:pt x="18" y="21"/>
                    <a:pt x="21" y="23"/>
                    <a:pt x="21" y="23"/>
                  </a:cubicBezTo>
                  <a:cubicBezTo>
                    <a:pt x="21" y="22"/>
                    <a:pt x="19" y="19"/>
                    <a:pt x="19" y="19"/>
                  </a:cubicBezTo>
                  <a:cubicBezTo>
                    <a:pt x="18" y="18"/>
                    <a:pt x="16" y="18"/>
                    <a:pt x="15" y="17"/>
                  </a:cubicBezTo>
                  <a:cubicBezTo>
                    <a:pt x="15" y="17"/>
                    <a:pt x="15" y="15"/>
                    <a:pt x="15" y="16"/>
                  </a:cubicBezTo>
                  <a:cubicBezTo>
                    <a:pt x="14" y="14"/>
                    <a:pt x="11" y="12"/>
                    <a:pt x="11" y="10"/>
                  </a:cubicBezTo>
                  <a:cubicBezTo>
                    <a:pt x="12" y="6"/>
                    <a:pt x="15" y="10"/>
                    <a:pt x="16" y="11"/>
                  </a:cubicBezTo>
                  <a:cubicBezTo>
                    <a:pt x="16" y="11"/>
                    <a:pt x="16" y="10"/>
                    <a:pt x="16" y="10"/>
                  </a:cubicBezTo>
                  <a:cubicBezTo>
                    <a:pt x="17" y="9"/>
                    <a:pt x="18" y="10"/>
                    <a:pt x="18" y="11"/>
                  </a:cubicBezTo>
                  <a:cubicBezTo>
                    <a:pt x="18" y="11"/>
                    <a:pt x="17" y="9"/>
                    <a:pt x="17" y="9"/>
                  </a:cubicBezTo>
                  <a:cubicBezTo>
                    <a:pt x="18" y="9"/>
                    <a:pt x="20" y="10"/>
                    <a:pt x="21" y="10"/>
                  </a:cubicBezTo>
                  <a:cubicBezTo>
                    <a:pt x="21" y="9"/>
                    <a:pt x="17" y="9"/>
                    <a:pt x="17" y="7"/>
                  </a:cubicBezTo>
                  <a:cubicBezTo>
                    <a:pt x="17" y="7"/>
                    <a:pt x="21" y="5"/>
                    <a:pt x="22" y="5"/>
                  </a:cubicBezTo>
                  <a:cubicBezTo>
                    <a:pt x="22" y="5"/>
                    <a:pt x="21" y="7"/>
                    <a:pt x="21" y="7"/>
                  </a:cubicBezTo>
                  <a:cubicBezTo>
                    <a:pt x="21" y="7"/>
                    <a:pt x="24" y="5"/>
                    <a:pt x="25" y="5"/>
                  </a:cubicBezTo>
                  <a:cubicBezTo>
                    <a:pt x="26" y="5"/>
                    <a:pt x="27" y="6"/>
                    <a:pt x="29" y="7"/>
                  </a:cubicBezTo>
                  <a:cubicBezTo>
                    <a:pt x="30" y="5"/>
                    <a:pt x="31" y="2"/>
                    <a:pt x="31"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77" name="Freeform 672"/>
            <p:cNvSpPr>
              <a:spLocks/>
            </p:cNvSpPr>
            <p:nvPr/>
          </p:nvSpPr>
          <p:spPr bwMode="auto">
            <a:xfrm>
              <a:off x="12881662" y="6940190"/>
              <a:ext cx="140126" cy="92380"/>
            </a:xfrm>
            <a:custGeom>
              <a:avLst/>
              <a:gdLst>
                <a:gd name="T0" fmla="*/ 15 w 15"/>
                <a:gd name="T1" fmla="*/ 6 h 10"/>
                <a:gd name="T2" fmla="*/ 10 w 15"/>
                <a:gd name="T3" fmla="*/ 1 h 10"/>
                <a:gd name="T4" fmla="*/ 2 w 15"/>
                <a:gd name="T5" fmla="*/ 5 h 10"/>
                <a:gd name="T6" fmla="*/ 1 w 15"/>
                <a:gd name="T7" fmla="*/ 9 h 10"/>
                <a:gd name="T8" fmla="*/ 6 w 15"/>
                <a:gd name="T9" fmla="*/ 9 h 10"/>
                <a:gd name="T10" fmla="*/ 11 w 15"/>
                <a:gd name="T11" fmla="*/ 7 h 10"/>
                <a:gd name="T12" fmla="*/ 15 w 15"/>
                <a:gd name="T13" fmla="*/ 6 h 10"/>
                <a:gd name="T14" fmla="*/ 15 w 1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5" y="6"/>
                  </a:moveTo>
                  <a:cubicBezTo>
                    <a:pt x="13" y="4"/>
                    <a:pt x="10" y="4"/>
                    <a:pt x="10" y="1"/>
                  </a:cubicBezTo>
                  <a:cubicBezTo>
                    <a:pt x="5" y="0"/>
                    <a:pt x="4" y="0"/>
                    <a:pt x="2" y="5"/>
                  </a:cubicBezTo>
                  <a:cubicBezTo>
                    <a:pt x="2" y="6"/>
                    <a:pt x="0" y="9"/>
                    <a:pt x="1" y="9"/>
                  </a:cubicBezTo>
                  <a:cubicBezTo>
                    <a:pt x="3" y="10"/>
                    <a:pt x="5" y="10"/>
                    <a:pt x="6" y="9"/>
                  </a:cubicBezTo>
                  <a:cubicBezTo>
                    <a:pt x="8" y="8"/>
                    <a:pt x="9" y="7"/>
                    <a:pt x="11" y="7"/>
                  </a:cubicBezTo>
                  <a:cubicBezTo>
                    <a:pt x="11" y="7"/>
                    <a:pt x="15" y="7"/>
                    <a:pt x="15" y="6"/>
                  </a:cubicBezTo>
                  <a:cubicBezTo>
                    <a:pt x="14" y="6"/>
                    <a:pt x="15" y="7"/>
                    <a:pt x="15" y="6"/>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78" name="Freeform 673"/>
            <p:cNvSpPr>
              <a:spLocks/>
            </p:cNvSpPr>
            <p:nvPr/>
          </p:nvSpPr>
          <p:spPr bwMode="auto">
            <a:xfrm>
              <a:off x="12582299" y="6911524"/>
              <a:ext cx="82803" cy="168837"/>
            </a:xfrm>
            <a:custGeom>
              <a:avLst/>
              <a:gdLst>
                <a:gd name="T0" fmla="*/ 6 w 9"/>
                <a:gd name="T1" fmla="*/ 16 h 18"/>
                <a:gd name="T2" fmla="*/ 7 w 9"/>
                <a:gd name="T3" fmla="*/ 11 h 18"/>
                <a:gd name="T4" fmla="*/ 6 w 9"/>
                <a:gd name="T5" fmla="*/ 6 h 18"/>
                <a:gd name="T6" fmla="*/ 7 w 9"/>
                <a:gd name="T7" fmla="*/ 4 h 18"/>
                <a:gd name="T8" fmla="*/ 3 w 9"/>
                <a:gd name="T9" fmla="*/ 1 h 18"/>
                <a:gd name="T10" fmla="*/ 0 w 9"/>
                <a:gd name="T11" fmla="*/ 9 h 18"/>
                <a:gd name="T12" fmla="*/ 4 w 9"/>
                <a:gd name="T13" fmla="*/ 18 h 18"/>
                <a:gd name="T14" fmla="*/ 6 w 9"/>
                <a:gd name="T15" fmla="*/ 16 h 18"/>
                <a:gd name="T16" fmla="*/ 6 w 9"/>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8">
                  <a:moveTo>
                    <a:pt x="6" y="16"/>
                  </a:moveTo>
                  <a:cubicBezTo>
                    <a:pt x="7" y="14"/>
                    <a:pt x="9" y="12"/>
                    <a:pt x="7" y="11"/>
                  </a:cubicBezTo>
                  <a:cubicBezTo>
                    <a:pt x="6" y="10"/>
                    <a:pt x="5" y="8"/>
                    <a:pt x="6" y="6"/>
                  </a:cubicBezTo>
                  <a:cubicBezTo>
                    <a:pt x="6" y="6"/>
                    <a:pt x="7" y="4"/>
                    <a:pt x="7" y="4"/>
                  </a:cubicBezTo>
                  <a:cubicBezTo>
                    <a:pt x="6" y="3"/>
                    <a:pt x="4" y="1"/>
                    <a:pt x="3" y="1"/>
                  </a:cubicBezTo>
                  <a:cubicBezTo>
                    <a:pt x="0" y="0"/>
                    <a:pt x="0" y="7"/>
                    <a:pt x="0" y="9"/>
                  </a:cubicBezTo>
                  <a:cubicBezTo>
                    <a:pt x="0" y="13"/>
                    <a:pt x="2" y="15"/>
                    <a:pt x="4" y="18"/>
                  </a:cubicBezTo>
                  <a:cubicBezTo>
                    <a:pt x="5" y="17"/>
                    <a:pt x="6" y="16"/>
                    <a:pt x="6" y="16"/>
                  </a:cubicBezTo>
                  <a:cubicBezTo>
                    <a:pt x="7" y="14"/>
                    <a:pt x="6" y="16"/>
                    <a:pt x="6" y="16"/>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79" name="Freeform 674"/>
            <p:cNvSpPr>
              <a:spLocks/>
            </p:cNvSpPr>
            <p:nvPr/>
          </p:nvSpPr>
          <p:spPr bwMode="auto">
            <a:xfrm>
              <a:off x="12630068" y="6930637"/>
              <a:ext cx="121018" cy="82828"/>
            </a:xfrm>
            <a:custGeom>
              <a:avLst/>
              <a:gdLst>
                <a:gd name="T0" fmla="*/ 11 w 13"/>
                <a:gd name="T1" fmla="*/ 0 h 9"/>
                <a:gd name="T2" fmla="*/ 2 w 13"/>
                <a:gd name="T3" fmla="*/ 2 h 9"/>
                <a:gd name="T4" fmla="*/ 3 w 13"/>
                <a:gd name="T5" fmla="*/ 9 h 9"/>
                <a:gd name="T6" fmla="*/ 7 w 13"/>
                <a:gd name="T7" fmla="*/ 8 h 9"/>
                <a:gd name="T8" fmla="*/ 10 w 13"/>
                <a:gd name="T9" fmla="*/ 7 h 9"/>
                <a:gd name="T10" fmla="*/ 11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1" y="0"/>
                  </a:moveTo>
                  <a:cubicBezTo>
                    <a:pt x="9" y="0"/>
                    <a:pt x="2" y="0"/>
                    <a:pt x="2" y="2"/>
                  </a:cubicBezTo>
                  <a:cubicBezTo>
                    <a:pt x="0" y="4"/>
                    <a:pt x="0" y="8"/>
                    <a:pt x="3" y="9"/>
                  </a:cubicBezTo>
                  <a:cubicBezTo>
                    <a:pt x="4" y="8"/>
                    <a:pt x="6" y="9"/>
                    <a:pt x="7" y="8"/>
                  </a:cubicBezTo>
                  <a:cubicBezTo>
                    <a:pt x="8" y="8"/>
                    <a:pt x="9" y="6"/>
                    <a:pt x="10" y="7"/>
                  </a:cubicBezTo>
                  <a:cubicBezTo>
                    <a:pt x="13" y="9"/>
                    <a:pt x="11" y="1"/>
                    <a:pt x="11"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80" name="Freeform 675"/>
            <p:cNvSpPr>
              <a:spLocks/>
            </p:cNvSpPr>
            <p:nvPr/>
          </p:nvSpPr>
          <p:spPr bwMode="auto">
            <a:xfrm>
              <a:off x="13655543" y="6984790"/>
              <a:ext cx="178345" cy="149721"/>
            </a:xfrm>
            <a:custGeom>
              <a:avLst/>
              <a:gdLst>
                <a:gd name="T0" fmla="*/ 19 w 19"/>
                <a:gd name="T1" fmla="*/ 14 h 16"/>
                <a:gd name="T2" fmla="*/ 17 w 19"/>
                <a:gd name="T3" fmla="*/ 10 h 16"/>
                <a:gd name="T4" fmla="*/ 16 w 19"/>
                <a:gd name="T5" fmla="*/ 7 h 16"/>
                <a:gd name="T6" fmla="*/ 14 w 19"/>
                <a:gd name="T7" fmla="*/ 3 h 16"/>
                <a:gd name="T8" fmla="*/ 12 w 19"/>
                <a:gd name="T9" fmla="*/ 0 h 16"/>
                <a:gd name="T10" fmla="*/ 6 w 19"/>
                <a:gd name="T11" fmla="*/ 6 h 16"/>
                <a:gd name="T12" fmla="*/ 9 w 19"/>
                <a:gd name="T13" fmla="*/ 9 h 16"/>
                <a:gd name="T14" fmla="*/ 12 w 19"/>
                <a:gd name="T15" fmla="*/ 11 h 16"/>
                <a:gd name="T16" fmla="*/ 16 w 19"/>
                <a:gd name="T17" fmla="*/ 13 h 16"/>
                <a:gd name="T18" fmla="*/ 19 w 19"/>
                <a:gd name="T19" fmla="*/ 14 h 16"/>
                <a:gd name="T20" fmla="*/ 19 w 19"/>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9" y="14"/>
                  </a:moveTo>
                  <a:cubicBezTo>
                    <a:pt x="19" y="12"/>
                    <a:pt x="19" y="11"/>
                    <a:pt x="17" y="10"/>
                  </a:cubicBezTo>
                  <a:cubicBezTo>
                    <a:pt x="15" y="9"/>
                    <a:pt x="17" y="8"/>
                    <a:pt x="16" y="7"/>
                  </a:cubicBezTo>
                  <a:cubicBezTo>
                    <a:pt x="15" y="5"/>
                    <a:pt x="14" y="6"/>
                    <a:pt x="14" y="3"/>
                  </a:cubicBezTo>
                  <a:cubicBezTo>
                    <a:pt x="14" y="3"/>
                    <a:pt x="11" y="1"/>
                    <a:pt x="12" y="0"/>
                  </a:cubicBezTo>
                  <a:cubicBezTo>
                    <a:pt x="9" y="0"/>
                    <a:pt x="0" y="1"/>
                    <a:pt x="6" y="6"/>
                  </a:cubicBezTo>
                  <a:cubicBezTo>
                    <a:pt x="7" y="7"/>
                    <a:pt x="8" y="8"/>
                    <a:pt x="9" y="9"/>
                  </a:cubicBezTo>
                  <a:cubicBezTo>
                    <a:pt x="10" y="10"/>
                    <a:pt x="11" y="10"/>
                    <a:pt x="12" y="11"/>
                  </a:cubicBezTo>
                  <a:cubicBezTo>
                    <a:pt x="14" y="11"/>
                    <a:pt x="16" y="11"/>
                    <a:pt x="16" y="13"/>
                  </a:cubicBezTo>
                  <a:cubicBezTo>
                    <a:pt x="17" y="14"/>
                    <a:pt x="18" y="16"/>
                    <a:pt x="19" y="14"/>
                  </a:cubicBezTo>
                  <a:cubicBezTo>
                    <a:pt x="19" y="13"/>
                    <a:pt x="18" y="15"/>
                    <a:pt x="19" y="1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81" name="Freeform 676"/>
            <p:cNvSpPr>
              <a:spLocks/>
            </p:cNvSpPr>
            <p:nvPr/>
          </p:nvSpPr>
          <p:spPr bwMode="auto">
            <a:xfrm>
              <a:off x="13722423" y="7061243"/>
              <a:ext cx="923564" cy="783646"/>
            </a:xfrm>
            <a:custGeom>
              <a:avLst/>
              <a:gdLst>
                <a:gd name="T0" fmla="*/ 95 w 99"/>
                <a:gd name="T1" fmla="*/ 73 h 84"/>
                <a:gd name="T2" fmla="*/ 93 w 99"/>
                <a:gd name="T3" fmla="*/ 68 h 84"/>
                <a:gd name="T4" fmla="*/ 90 w 99"/>
                <a:gd name="T5" fmla="*/ 65 h 84"/>
                <a:gd name="T6" fmla="*/ 86 w 99"/>
                <a:gd name="T7" fmla="*/ 60 h 84"/>
                <a:gd name="T8" fmla="*/ 87 w 99"/>
                <a:gd name="T9" fmla="*/ 55 h 84"/>
                <a:gd name="T10" fmla="*/ 89 w 99"/>
                <a:gd name="T11" fmla="*/ 50 h 84"/>
                <a:gd name="T12" fmla="*/ 84 w 99"/>
                <a:gd name="T13" fmla="*/ 49 h 84"/>
                <a:gd name="T14" fmla="*/ 84 w 99"/>
                <a:gd name="T15" fmla="*/ 46 h 84"/>
                <a:gd name="T16" fmla="*/ 84 w 99"/>
                <a:gd name="T17" fmla="*/ 40 h 84"/>
                <a:gd name="T18" fmla="*/ 82 w 99"/>
                <a:gd name="T19" fmla="*/ 36 h 84"/>
                <a:gd name="T20" fmla="*/ 85 w 99"/>
                <a:gd name="T21" fmla="*/ 31 h 84"/>
                <a:gd name="T22" fmla="*/ 86 w 99"/>
                <a:gd name="T23" fmla="*/ 20 h 84"/>
                <a:gd name="T24" fmla="*/ 79 w 99"/>
                <a:gd name="T25" fmla="*/ 18 h 84"/>
                <a:gd name="T26" fmla="*/ 76 w 99"/>
                <a:gd name="T27" fmla="*/ 15 h 84"/>
                <a:gd name="T28" fmla="*/ 71 w 99"/>
                <a:gd name="T29" fmla="*/ 13 h 84"/>
                <a:gd name="T30" fmla="*/ 66 w 99"/>
                <a:gd name="T31" fmla="*/ 12 h 84"/>
                <a:gd name="T32" fmla="*/ 61 w 99"/>
                <a:gd name="T33" fmla="*/ 11 h 84"/>
                <a:gd name="T34" fmla="*/ 57 w 99"/>
                <a:gd name="T35" fmla="*/ 12 h 84"/>
                <a:gd name="T36" fmla="*/ 53 w 99"/>
                <a:gd name="T37" fmla="*/ 15 h 84"/>
                <a:gd name="T38" fmla="*/ 49 w 99"/>
                <a:gd name="T39" fmla="*/ 17 h 84"/>
                <a:gd name="T40" fmla="*/ 46 w 99"/>
                <a:gd name="T41" fmla="*/ 20 h 84"/>
                <a:gd name="T42" fmla="*/ 33 w 99"/>
                <a:gd name="T43" fmla="*/ 18 h 84"/>
                <a:gd name="T44" fmla="*/ 30 w 99"/>
                <a:gd name="T45" fmla="*/ 16 h 84"/>
                <a:gd name="T46" fmla="*/ 25 w 99"/>
                <a:gd name="T47" fmla="*/ 15 h 84"/>
                <a:gd name="T48" fmla="*/ 24 w 99"/>
                <a:gd name="T49" fmla="*/ 10 h 84"/>
                <a:gd name="T50" fmla="*/ 20 w 99"/>
                <a:gd name="T51" fmla="*/ 5 h 84"/>
                <a:gd name="T52" fmla="*/ 14 w 99"/>
                <a:gd name="T53" fmla="*/ 5 h 84"/>
                <a:gd name="T54" fmla="*/ 11 w 99"/>
                <a:gd name="T55" fmla="*/ 7 h 84"/>
                <a:gd name="T56" fmla="*/ 5 w 99"/>
                <a:gd name="T57" fmla="*/ 4 h 84"/>
                <a:gd name="T58" fmla="*/ 1 w 99"/>
                <a:gd name="T59" fmla="*/ 3 h 84"/>
                <a:gd name="T60" fmla="*/ 0 w 99"/>
                <a:gd name="T61" fmla="*/ 5 h 84"/>
                <a:gd name="T62" fmla="*/ 1 w 99"/>
                <a:gd name="T63" fmla="*/ 8 h 84"/>
                <a:gd name="T64" fmla="*/ 1 w 99"/>
                <a:gd name="T65" fmla="*/ 10 h 84"/>
                <a:gd name="T66" fmla="*/ 1 w 99"/>
                <a:gd name="T67" fmla="*/ 12 h 84"/>
                <a:gd name="T68" fmla="*/ 3 w 99"/>
                <a:gd name="T69" fmla="*/ 14 h 84"/>
                <a:gd name="T70" fmla="*/ 3 w 99"/>
                <a:gd name="T71" fmla="*/ 16 h 84"/>
                <a:gd name="T72" fmla="*/ 5 w 99"/>
                <a:gd name="T73" fmla="*/ 21 h 84"/>
                <a:gd name="T74" fmla="*/ 8 w 99"/>
                <a:gd name="T75" fmla="*/ 24 h 84"/>
                <a:gd name="T76" fmla="*/ 10 w 99"/>
                <a:gd name="T77" fmla="*/ 25 h 84"/>
                <a:gd name="T78" fmla="*/ 8 w 99"/>
                <a:gd name="T79" fmla="*/ 37 h 84"/>
                <a:gd name="T80" fmla="*/ 12 w 99"/>
                <a:gd name="T81" fmla="*/ 41 h 84"/>
                <a:gd name="T82" fmla="*/ 18 w 99"/>
                <a:gd name="T83" fmla="*/ 47 h 84"/>
                <a:gd name="T84" fmla="*/ 17 w 99"/>
                <a:gd name="T85" fmla="*/ 50 h 84"/>
                <a:gd name="T86" fmla="*/ 19 w 99"/>
                <a:gd name="T87" fmla="*/ 52 h 84"/>
                <a:gd name="T88" fmla="*/ 22 w 99"/>
                <a:gd name="T89" fmla="*/ 58 h 84"/>
                <a:gd name="T90" fmla="*/ 24 w 99"/>
                <a:gd name="T91" fmla="*/ 55 h 84"/>
                <a:gd name="T92" fmla="*/ 25 w 99"/>
                <a:gd name="T93" fmla="*/ 56 h 84"/>
                <a:gd name="T94" fmla="*/ 26 w 99"/>
                <a:gd name="T95" fmla="*/ 57 h 84"/>
                <a:gd name="T96" fmla="*/ 30 w 99"/>
                <a:gd name="T97" fmla="*/ 57 h 84"/>
                <a:gd name="T98" fmla="*/ 35 w 99"/>
                <a:gd name="T99" fmla="*/ 66 h 84"/>
                <a:gd name="T100" fmla="*/ 46 w 99"/>
                <a:gd name="T101" fmla="*/ 74 h 84"/>
                <a:gd name="T102" fmla="*/ 52 w 99"/>
                <a:gd name="T103" fmla="*/ 76 h 84"/>
                <a:gd name="T104" fmla="*/ 56 w 99"/>
                <a:gd name="T105" fmla="*/ 75 h 84"/>
                <a:gd name="T106" fmla="*/ 56 w 99"/>
                <a:gd name="T107" fmla="*/ 76 h 84"/>
                <a:gd name="T108" fmla="*/ 61 w 99"/>
                <a:gd name="T109" fmla="*/ 73 h 84"/>
                <a:gd name="T110" fmla="*/ 60 w 99"/>
                <a:gd name="T111" fmla="*/ 73 h 84"/>
                <a:gd name="T112" fmla="*/ 62 w 99"/>
                <a:gd name="T113" fmla="*/ 73 h 84"/>
                <a:gd name="T114" fmla="*/ 65 w 99"/>
                <a:gd name="T115" fmla="*/ 77 h 84"/>
                <a:gd name="T116" fmla="*/ 69 w 99"/>
                <a:gd name="T117" fmla="*/ 81 h 84"/>
                <a:gd name="T118" fmla="*/ 88 w 99"/>
                <a:gd name="T119" fmla="*/ 84 h 84"/>
                <a:gd name="T120" fmla="*/ 92 w 99"/>
                <a:gd name="T121" fmla="*/ 77 h 84"/>
                <a:gd name="T122" fmla="*/ 95 w 99"/>
                <a:gd name="T123" fmla="*/ 73 h 84"/>
                <a:gd name="T124" fmla="*/ 95 w 99"/>
                <a:gd name="T125"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84">
                  <a:moveTo>
                    <a:pt x="95" y="73"/>
                  </a:moveTo>
                  <a:cubicBezTo>
                    <a:pt x="93" y="72"/>
                    <a:pt x="94" y="70"/>
                    <a:pt x="93" y="68"/>
                  </a:cubicBezTo>
                  <a:cubicBezTo>
                    <a:pt x="93" y="67"/>
                    <a:pt x="91" y="66"/>
                    <a:pt x="90" y="65"/>
                  </a:cubicBezTo>
                  <a:cubicBezTo>
                    <a:pt x="88" y="64"/>
                    <a:pt x="87" y="62"/>
                    <a:pt x="86" y="60"/>
                  </a:cubicBezTo>
                  <a:cubicBezTo>
                    <a:pt x="84" y="58"/>
                    <a:pt x="85" y="58"/>
                    <a:pt x="87" y="55"/>
                  </a:cubicBezTo>
                  <a:cubicBezTo>
                    <a:pt x="88" y="54"/>
                    <a:pt x="90" y="52"/>
                    <a:pt x="89" y="50"/>
                  </a:cubicBezTo>
                  <a:cubicBezTo>
                    <a:pt x="88" y="49"/>
                    <a:pt x="85" y="49"/>
                    <a:pt x="84" y="49"/>
                  </a:cubicBezTo>
                  <a:cubicBezTo>
                    <a:pt x="83" y="48"/>
                    <a:pt x="84" y="46"/>
                    <a:pt x="84" y="46"/>
                  </a:cubicBezTo>
                  <a:cubicBezTo>
                    <a:pt x="83" y="44"/>
                    <a:pt x="83" y="41"/>
                    <a:pt x="84" y="40"/>
                  </a:cubicBezTo>
                  <a:cubicBezTo>
                    <a:pt x="86" y="38"/>
                    <a:pt x="83" y="37"/>
                    <a:pt x="82" y="36"/>
                  </a:cubicBezTo>
                  <a:cubicBezTo>
                    <a:pt x="82" y="35"/>
                    <a:pt x="84" y="32"/>
                    <a:pt x="85" y="31"/>
                  </a:cubicBezTo>
                  <a:cubicBezTo>
                    <a:pt x="85" y="30"/>
                    <a:pt x="87" y="20"/>
                    <a:pt x="86" y="20"/>
                  </a:cubicBezTo>
                  <a:cubicBezTo>
                    <a:pt x="83" y="20"/>
                    <a:pt x="82" y="20"/>
                    <a:pt x="79" y="18"/>
                  </a:cubicBezTo>
                  <a:cubicBezTo>
                    <a:pt x="78" y="17"/>
                    <a:pt x="77" y="16"/>
                    <a:pt x="76" y="15"/>
                  </a:cubicBezTo>
                  <a:cubicBezTo>
                    <a:pt x="75" y="14"/>
                    <a:pt x="72" y="14"/>
                    <a:pt x="71" y="13"/>
                  </a:cubicBezTo>
                  <a:cubicBezTo>
                    <a:pt x="69" y="13"/>
                    <a:pt x="68" y="13"/>
                    <a:pt x="66" y="12"/>
                  </a:cubicBezTo>
                  <a:cubicBezTo>
                    <a:pt x="65" y="10"/>
                    <a:pt x="63" y="11"/>
                    <a:pt x="61" y="11"/>
                  </a:cubicBezTo>
                  <a:cubicBezTo>
                    <a:pt x="60" y="12"/>
                    <a:pt x="58" y="11"/>
                    <a:pt x="57" y="12"/>
                  </a:cubicBezTo>
                  <a:cubicBezTo>
                    <a:pt x="55" y="12"/>
                    <a:pt x="54" y="14"/>
                    <a:pt x="53" y="15"/>
                  </a:cubicBezTo>
                  <a:cubicBezTo>
                    <a:pt x="52" y="16"/>
                    <a:pt x="49" y="15"/>
                    <a:pt x="49" y="17"/>
                  </a:cubicBezTo>
                  <a:cubicBezTo>
                    <a:pt x="49" y="19"/>
                    <a:pt x="48" y="19"/>
                    <a:pt x="46" y="20"/>
                  </a:cubicBezTo>
                  <a:cubicBezTo>
                    <a:pt x="41" y="21"/>
                    <a:pt x="37" y="21"/>
                    <a:pt x="33" y="18"/>
                  </a:cubicBezTo>
                  <a:cubicBezTo>
                    <a:pt x="32" y="17"/>
                    <a:pt x="31" y="16"/>
                    <a:pt x="30" y="16"/>
                  </a:cubicBezTo>
                  <a:cubicBezTo>
                    <a:pt x="28" y="14"/>
                    <a:pt x="27" y="15"/>
                    <a:pt x="25" y="15"/>
                  </a:cubicBezTo>
                  <a:cubicBezTo>
                    <a:pt x="24" y="14"/>
                    <a:pt x="24" y="11"/>
                    <a:pt x="24" y="10"/>
                  </a:cubicBezTo>
                  <a:cubicBezTo>
                    <a:pt x="21" y="9"/>
                    <a:pt x="20" y="8"/>
                    <a:pt x="20" y="5"/>
                  </a:cubicBezTo>
                  <a:cubicBezTo>
                    <a:pt x="20" y="0"/>
                    <a:pt x="16" y="3"/>
                    <a:pt x="14" y="5"/>
                  </a:cubicBezTo>
                  <a:cubicBezTo>
                    <a:pt x="13" y="6"/>
                    <a:pt x="12" y="7"/>
                    <a:pt x="11" y="7"/>
                  </a:cubicBezTo>
                  <a:cubicBezTo>
                    <a:pt x="9" y="6"/>
                    <a:pt x="6" y="6"/>
                    <a:pt x="5" y="4"/>
                  </a:cubicBezTo>
                  <a:cubicBezTo>
                    <a:pt x="3" y="2"/>
                    <a:pt x="3" y="1"/>
                    <a:pt x="1" y="3"/>
                  </a:cubicBezTo>
                  <a:cubicBezTo>
                    <a:pt x="1" y="4"/>
                    <a:pt x="0" y="4"/>
                    <a:pt x="0" y="5"/>
                  </a:cubicBezTo>
                  <a:cubicBezTo>
                    <a:pt x="0" y="6"/>
                    <a:pt x="0" y="7"/>
                    <a:pt x="1" y="8"/>
                  </a:cubicBezTo>
                  <a:cubicBezTo>
                    <a:pt x="1" y="8"/>
                    <a:pt x="2" y="10"/>
                    <a:pt x="1" y="10"/>
                  </a:cubicBezTo>
                  <a:cubicBezTo>
                    <a:pt x="1" y="11"/>
                    <a:pt x="0" y="11"/>
                    <a:pt x="1" y="12"/>
                  </a:cubicBezTo>
                  <a:cubicBezTo>
                    <a:pt x="1" y="13"/>
                    <a:pt x="3" y="13"/>
                    <a:pt x="3" y="14"/>
                  </a:cubicBezTo>
                  <a:cubicBezTo>
                    <a:pt x="3" y="15"/>
                    <a:pt x="2" y="16"/>
                    <a:pt x="3" y="16"/>
                  </a:cubicBezTo>
                  <a:cubicBezTo>
                    <a:pt x="4" y="18"/>
                    <a:pt x="4" y="19"/>
                    <a:pt x="5" y="21"/>
                  </a:cubicBezTo>
                  <a:cubicBezTo>
                    <a:pt x="6" y="22"/>
                    <a:pt x="6" y="23"/>
                    <a:pt x="8" y="24"/>
                  </a:cubicBezTo>
                  <a:cubicBezTo>
                    <a:pt x="8" y="24"/>
                    <a:pt x="10" y="25"/>
                    <a:pt x="10" y="25"/>
                  </a:cubicBezTo>
                  <a:cubicBezTo>
                    <a:pt x="11" y="29"/>
                    <a:pt x="2" y="33"/>
                    <a:pt x="8" y="37"/>
                  </a:cubicBezTo>
                  <a:cubicBezTo>
                    <a:pt x="10" y="38"/>
                    <a:pt x="10" y="40"/>
                    <a:pt x="12" y="41"/>
                  </a:cubicBezTo>
                  <a:cubicBezTo>
                    <a:pt x="14" y="43"/>
                    <a:pt x="16" y="44"/>
                    <a:pt x="18" y="47"/>
                  </a:cubicBezTo>
                  <a:cubicBezTo>
                    <a:pt x="18" y="48"/>
                    <a:pt x="17" y="49"/>
                    <a:pt x="17" y="50"/>
                  </a:cubicBezTo>
                  <a:cubicBezTo>
                    <a:pt x="18" y="51"/>
                    <a:pt x="20" y="51"/>
                    <a:pt x="19" y="52"/>
                  </a:cubicBezTo>
                  <a:cubicBezTo>
                    <a:pt x="19" y="55"/>
                    <a:pt x="21" y="56"/>
                    <a:pt x="22" y="58"/>
                  </a:cubicBezTo>
                  <a:cubicBezTo>
                    <a:pt x="24" y="57"/>
                    <a:pt x="23" y="56"/>
                    <a:pt x="24" y="55"/>
                  </a:cubicBezTo>
                  <a:cubicBezTo>
                    <a:pt x="24" y="55"/>
                    <a:pt x="25" y="56"/>
                    <a:pt x="25" y="56"/>
                  </a:cubicBezTo>
                  <a:cubicBezTo>
                    <a:pt x="27" y="56"/>
                    <a:pt x="25" y="56"/>
                    <a:pt x="26" y="57"/>
                  </a:cubicBezTo>
                  <a:cubicBezTo>
                    <a:pt x="27" y="58"/>
                    <a:pt x="28" y="55"/>
                    <a:pt x="30" y="57"/>
                  </a:cubicBezTo>
                  <a:cubicBezTo>
                    <a:pt x="32" y="60"/>
                    <a:pt x="33" y="63"/>
                    <a:pt x="35" y="66"/>
                  </a:cubicBezTo>
                  <a:cubicBezTo>
                    <a:pt x="37" y="69"/>
                    <a:pt x="42" y="72"/>
                    <a:pt x="46" y="74"/>
                  </a:cubicBezTo>
                  <a:cubicBezTo>
                    <a:pt x="48" y="75"/>
                    <a:pt x="50" y="75"/>
                    <a:pt x="52" y="76"/>
                  </a:cubicBezTo>
                  <a:cubicBezTo>
                    <a:pt x="53" y="76"/>
                    <a:pt x="56" y="75"/>
                    <a:pt x="56" y="75"/>
                  </a:cubicBezTo>
                  <a:cubicBezTo>
                    <a:pt x="56" y="75"/>
                    <a:pt x="56" y="76"/>
                    <a:pt x="56" y="76"/>
                  </a:cubicBezTo>
                  <a:cubicBezTo>
                    <a:pt x="57" y="76"/>
                    <a:pt x="60" y="74"/>
                    <a:pt x="61" y="73"/>
                  </a:cubicBezTo>
                  <a:cubicBezTo>
                    <a:pt x="61" y="73"/>
                    <a:pt x="60" y="73"/>
                    <a:pt x="60" y="73"/>
                  </a:cubicBezTo>
                  <a:cubicBezTo>
                    <a:pt x="60" y="72"/>
                    <a:pt x="62" y="73"/>
                    <a:pt x="62" y="73"/>
                  </a:cubicBezTo>
                  <a:cubicBezTo>
                    <a:pt x="64" y="74"/>
                    <a:pt x="64" y="75"/>
                    <a:pt x="65" y="77"/>
                  </a:cubicBezTo>
                  <a:cubicBezTo>
                    <a:pt x="66" y="80"/>
                    <a:pt x="67" y="80"/>
                    <a:pt x="69" y="81"/>
                  </a:cubicBezTo>
                  <a:cubicBezTo>
                    <a:pt x="75" y="82"/>
                    <a:pt x="82" y="83"/>
                    <a:pt x="88" y="84"/>
                  </a:cubicBezTo>
                  <a:cubicBezTo>
                    <a:pt x="88" y="80"/>
                    <a:pt x="89" y="79"/>
                    <a:pt x="92" y="77"/>
                  </a:cubicBezTo>
                  <a:cubicBezTo>
                    <a:pt x="94" y="76"/>
                    <a:pt x="99" y="75"/>
                    <a:pt x="95" y="73"/>
                  </a:cubicBezTo>
                  <a:cubicBezTo>
                    <a:pt x="94" y="72"/>
                    <a:pt x="97" y="74"/>
                    <a:pt x="95" y="7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82" name="Freeform 677"/>
            <p:cNvSpPr>
              <a:spLocks/>
            </p:cNvSpPr>
            <p:nvPr/>
          </p:nvSpPr>
          <p:spPr bwMode="auto">
            <a:xfrm>
              <a:off x="13741530" y="7070800"/>
              <a:ext cx="73249" cy="54157"/>
            </a:xfrm>
            <a:custGeom>
              <a:avLst/>
              <a:gdLst>
                <a:gd name="T0" fmla="*/ 1 w 8"/>
                <a:gd name="T1" fmla="*/ 1 h 6"/>
                <a:gd name="T2" fmla="*/ 3 w 8"/>
                <a:gd name="T3" fmla="*/ 4 h 6"/>
                <a:gd name="T4" fmla="*/ 8 w 8"/>
                <a:gd name="T5" fmla="*/ 6 h 6"/>
                <a:gd name="T6" fmla="*/ 0 w 8"/>
                <a:gd name="T7" fmla="*/ 0 h 6"/>
                <a:gd name="T8" fmla="*/ 1 w 8"/>
                <a:gd name="T9" fmla="*/ 1 h 6"/>
                <a:gd name="T10" fmla="*/ 1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83" name="Freeform 678"/>
            <p:cNvSpPr>
              <a:spLocks/>
            </p:cNvSpPr>
            <p:nvPr/>
          </p:nvSpPr>
          <p:spPr bwMode="auto">
            <a:xfrm>
              <a:off x="13524968" y="6844624"/>
              <a:ext cx="328028" cy="168837"/>
            </a:xfrm>
            <a:custGeom>
              <a:avLst/>
              <a:gdLst>
                <a:gd name="T0" fmla="*/ 26 w 35"/>
                <a:gd name="T1" fmla="*/ 15 h 18"/>
                <a:gd name="T2" fmla="*/ 30 w 35"/>
                <a:gd name="T3" fmla="*/ 17 h 18"/>
                <a:gd name="T4" fmla="*/ 34 w 35"/>
                <a:gd name="T5" fmla="*/ 17 h 18"/>
                <a:gd name="T6" fmla="*/ 33 w 35"/>
                <a:gd name="T7" fmla="*/ 12 h 18"/>
                <a:gd name="T8" fmla="*/ 30 w 35"/>
                <a:gd name="T9" fmla="*/ 10 h 18"/>
                <a:gd name="T10" fmla="*/ 27 w 35"/>
                <a:gd name="T11" fmla="*/ 7 h 18"/>
                <a:gd name="T12" fmla="*/ 19 w 35"/>
                <a:gd name="T13" fmla="*/ 6 h 18"/>
                <a:gd name="T14" fmla="*/ 9 w 35"/>
                <a:gd name="T15" fmla="*/ 4 h 18"/>
                <a:gd name="T16" fmla="*/ 0 w 35"/>
                <a:gd name="T17" fmla="*/ 2 h 18"/>
                <a:gd name="T18" fmla="*/ 8 w 35"/>
                <a:gd name="T19" fmla="*/ 14 h 18"/>
                <a:gd name="T20" fmla="*/ 18 w 35"/>
                <a:gd name="T21" fmla="*/ 18 h 18"/>
                <a:gd name="T22" fmla="*/ 26 w 35"/>
                <a:gd name="T23" fmla="*/ 15 h 18"/>
                <a:gd name="T24" fmla="*/ 26 w 35"/>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8">
                  <a:moveTo>
                    <a:pt x="26" y="15"/>
                  </a:moveTo>
                  <a:cubicBezTo>
                    <a:pt x="27" y="14"/>
                    <a:pt x="29" y="16"/>
                    <a:pt x="30" y="17"/>
                  </a:cubicBezTo>
                  <a:cubicBezTo>
                    <a:pt x="30" y="17"/>
                    <a:pt x="34" y="17"/>
                    <a:pt x="34" y="17"/>
                  </a:cubicBezTo>
                  <a:cubicBezTo>
                    <a:pt x="35" y="16"/>
                    <a:pt x="30" y="12"/>
                    <a:pt x="33" y="12"/>
                  </a:cubicBezTo>
                  <a:cubicBezTo>
                    <a:pt x="32" y="11"/>
                    <a:pt x="30" y="11"/>
                    <a:pt x="30" y="10"/>
                  </a:cubicBezTo>
                  <a:cubicBezTo>
                    <a:pt x="30" y="8"/>
                    <a:pt x="29" y="7"/>
                    <a:pt x="27" y="7"/>
                  </a:cubicBezTo>
                  <a:cubicBezTo>
                    <a:pt x="24" y="7"/>
                    <a:pt x="22" y="8"/>
                    <a:pt x="19" y="6"/>
                  </a:cubicBezTo>
                  <a:cubicBezTo>
                    <a:pt x="16" y="5"/>
                    <a:pt x="13" y="5"/>
                    <a:pt x="9" y="4"/>
                  </a:cubicBezTo>
                  <a:cubicBezTo>
                    <a:pt x="6" y="3"/>
                    <a:pt x="4" y="0"/>
                    <a:pt x="0" y="2"/>
                  </a:cubicBezTo>
                  <a:cubicBezTo>
                    <a:pt x="3" y="6"/>
                    <a:pt x="11" y="7"/>
                    <a:pt x="8" y="14"/>
                  </a:cubicBezTo>
                  <a:cubicBezTo>
                    <a:pt x="11" y="14"/>
                    <a:pt x="18" y="14"/>
                    <a:pt x="18" y="18"/>
                  </a:cubicBezTo>
                  <a:cubicBezTo>
                    <a:pt x="18" y="15"/>
                    <a:pt x="24" y="15"/>
                    <a:pt x="26" y="15"/>
                  </a:cubicBezTo>
                  <a:cubicBezTo>
                    <a:pt x="27" y="14"/>
                    <a:pt x="19" y="15"/>
                    <a:pt x="26" y="1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84" name="Freeform 679"/>
            <p:cNvSpPr>
              <a:spLocks/>
            </p:cNvSpPr>
            <p:nvPr/>
          </p:nvSpPr>
          <p:spPr bwMode="auto">
            <a:xfrm>
              <a:off x="13751087" y="6956122"/>
              <a:ext cx="251590" cy="197507"/>
            </a:xfrm>
            <a:custGeom>
              <a:avLst/>
              <a:gdLst>
                <a:gd name="T0" fmla="*/ 8 w 27"/>
                <a:gd name="T1" fmla="*/ 2 h 21"/>
                <a:gd name="T2" fmla="*/ 10 w 27"/>
                <a:gd name="T3" fmla="*/ 5 h 21"/>
                <a:gd name="T4" fmla="*/ 7 w 27"/>
                <a:gd name="T5" fmla="*/ 5 h 21"/>
                <a:gd name="T6" fmla="*/ 4 w 27"/>
                <a:gd name="T7" fmla="*/ 3 h 21"/>
                <a:gd name="T8" fmla="*/ 4 w 27"/>
                <a:gd name="T9" fmla="*/ 7 h 21"/>
                <a:gd name="T10" fmla="*/ 6 w 27"/>
                <a:gd name="T11" fmla="*/ 11 h 21"/>
                <a:gd name="T12" fmla="*/ 8 w 27"/>
                <a:gd name="T13" fmla="*/ 14 h 21"/>
                <a:gd name="T14" fmla="*/ 9 w 27"/>
                <a:gd name="T15" fmla="*/ 17 h 21"/>
                <a:gd name="T16" fmla="*/ 16 w 27"/>
                <a:gd name="T17" fmla="*/ 13 h 21"/>
                <a:gd name="T18" fmla="*/ 17 w 27"/>
                <a:gd name="T19" fmla="*/ 16 h 21"/>
                <a:gd name="T20" fmla="*/ 21 w 27"/>
                <a:gd name="T21" fmla="*/ 21 h 21"/>
                <a:gd name="T22" fmla="*/ 21 w 27"/>
                <a:gd name="T23" fmla="*/ 18 h 21"/>
                <a:gd name="T24" fmla="*/ 23 w 27"/>
                <a:gd name="T25" fmla="*/ 16 h 21"/>
                <a:gd name="T26" fmla="*/ 25 w 27"/>
                <a:gd name="T27" fmla="*/ 11 h 21"/>
                <a:gd name="T28" fmla="*/ 19 w 27"/>
                <a:gd name="T29" fmla="*/ 1 h 21"/>
                <a:gd name="T30" fmla="*/ 12 w 27"/>
                <a:gd name="T31" fmla="*/ 2 h 21"/>
                <a:gd name="T32" fmla="*/ 9 w 27"/>
                <a:gd name="T33" fmla="*/ 0 h 21"/>
                <a:gd name="T34" fmla="*/ 8 w 27"/>
                <a:gd name="T35" fmla="*/ 2 h 21"/>
                <a:gd name="T36" fmla="*/ 8 w 2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
                  <a:moveTo>
                    <a:pt x="8" y="2"/>
                  </a:moveTo>
                  <a:cubicBezTo>
                    <a:pt x="8" y="2"/>
                    <a:pt x="11" y="4"/>
                    <a:pt x="10" y="5"/>
                  </a:cubicBezTo>
                  <a:cubicBezTo>
                    <a:pt x="10" y="5"/>
                    <a:pt x="7" y="5"/>
                    <a:pt x="7" y="5"/>
                  </a:cubicBezTo>
                  <a:cubicBezTo>
                    <a:pt x="5" y="5"/>
                    <a:pt x="5" y="3"/>
                    <a:pt x="4" y="3"/>
                  </a:cubicBezTo>
                  <a:cubicBezTo>
                    <a:pt x="0" y="2"/>
                    <a:pt x="4" y="6"/>
                    <a:pt x="4" y="7"/>
                  </a:cubicBezTo>
                  <a:cubicBezTo>
                    <a:pt x="4" y="10"/>
                    <a:pt x="7" y="8"/>
                    <a:pt x="6" y="11"/>
                  </a:cubicBezTo>
                  <a:cubicBezTo>
                    <a:pt x="5" y="13"/>
                    <a:pt x="7" y="13"/>
                    <a:pt x="8" y="14"/>
                  </a:cubicBezTo>
                  <a:cubicBezTo>
                    <a:pt x="9" y="14"/>
                    <a:pt x="9" y="16"/>
                    <a:pt x="9" y="17"/>
                  </a:cubicBezTo>
                  <a:cubicBezTo>
                    <a:pt x="10" y="16"/>
                    <a:pt x="14" y="14"/>
                    <a:pt x="16" y="13"/>
                  </a:cubicBezTo>
                  <a:cubicBezTo>
                    <a:pt x="17" y="13"/>
                    <a:pt x="17" y="15"/>
                    <a:pt x="17" y="16"/>
                  </a:cubicBezTo>
                  <a:cubicBezTo>
                    <a:pt x="17" y="19"/>
                    <a:pt x="18" y="20"/>
                    <a:pt x="21" y="21"/>
                  </a:cubicBezTo>
                  <a:cubicBezTo>
                    <a:pt x="21" y="20"/>
                    <a:pt x="21" y="18"/>
                    <a:pt x="21" y="18"/>
                  </a:cubicBezTo>
                  <a:cubicBezTo>
                    <a:pt x="22" y="17"/>
                    <a:pt x="23" y="17"/>
                    <a:pt x="23" y="16"/>
                  </a:cubicBezTo>
                  <a:cubicBezTo>
                    <a:pt x="24" y="14"/>
                    <a:pt x="24" y="12"/>
                    <a:pt x="25" y="11"/>
                  </a:cubicBezTo>
                  <a:cubicBezTo>
                    <a:pt x="27" y="8"/>
                    <a:pt x="21" y="2"/>
                    <a:pt x="19" y="1"/>
                  </a:cubicBezTo>
                  <a:cubicBezTo>
                    <a:pt x="17" y="4"/>
                    <a:pt x="15" y="4"/>
                    <a:pt x="12" y="2"/>
                  </a:cubicBezTo>
                  <a:cubicBezTo>
                    <a:pt x="12" y="1"/>
                    <a:pt x="10" y="0"/>
                    <a:pt x="9" y="0"/>
                  </a:cubicBezTo>
                  <a:cubicBezTo>
                    <a:pt x="8" y="0"/>
                    <a:pt x="8" y="1"/>
                    <a:pt x="8" y="2"/>
                  </a:cubicBezTo>
                  <a:cubicBezTo>
                    <a:pt x="9" y="3"/>
                    <a:pt x="7" y="0"/>
                    <a:pt x="8"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85" name="Freeform 680"/>
            <p:cNvSpPr>
              <a:spLocks/>
            </p:cNvSpPr>
            <p:nvPr/>
          </p:nvSpPr>
          <p:spPr bwMode="auto">
            <a:xfrm>
              <a:off x="13833888" y="7574119"/>
              <a:ext cx="82803" cy="95566"/>
            </a:xfrm>
            <a:custGeom>
              <a:avLst/>
              <a:gdLst>
                <a:gd name="T0" fmla="*/ 3 w 9"/>
                <a:gd name="T1" fmla="*/ 2 h 10"/>
                <a:gd name="T2" fmla="*/ 0 w 9"/>
                <a:gd name="T3" fmla="*/ 7 h 10"/>
                <a:gd name="T4" fmla="*/ 4 w 9"/>
                <a:gd name="T5" fmla="*/ 8 h 10"/>
                <a:gd name="T6" fmla="*/ 9 w 9"/>
                <a:gd name="T7" fmla="*/ 10 h 10"/>
                <a:gd name="T8" fmla="*/ 7 w 9"/>
                <a:gd name="T9" fmla="*/ 5 h 10"/>
                <a:gd name="T10" fmla="*/ 8 w 9"/>
                <a:gd name="T11" fmla="*/ 3 h 10"/>
                <a:gd name="T12" fmla="*/ 3 w 9"/>
                <a:gd name="T13" fmla="*/ 2 h 10"/>
                <a:gd name="T14" fmla="*/ 3 w 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2"/>
                  </a:moveTo>
                  <a:cubicBezTo>
                    <a:pt x="1" y="3"/>
                    <a:pt x="0" y="5"/>
                    <a:pt x="0" y="7"/>
                  </a:cubicBezTo>
                  <a:cubicBezTo>
                    <a:pt x="1" y="7"/>
                    <a:pt x="4" y="7"/>
                    <a:pt x="4" y="8"/>
                  </a:cubicBezTo>
                  <a:cubicBezTo>
                    <a:pt x="6" y="10"/>
                    <a:pt x="7" y="10"/>
                    <a:pt x="9" y="10"/>
                  </a:cubicBezTo>
                  <a:cubicBezTo>
                    <a:pt x="9" y="10"/>
                    <a:pt x="7" y="5"/>
                    <a:pt x="7" y="5"/>
                  </a:cubicBezTo>
                  <a:cubicBezTo>
                    <a:pt x="8" y="5"/>
                    <a:pt x="9" y="5"/>
                    <a:pt x="8" y="3"/>
                  </a:cubicBezTo>
                  <a:cubicBezTo>
                    <a:pt x="6" y="2"/>
                    <a:pt x="5" y="0"/>
                    <a:pt x="3" y="2"/>
                  </a:cubicBezTo>
                  <a:cubicBezTo>
                    <a:pt x="1" y="4"/>
                    <a:pt x="4" y="1"/>
                    <a:pt x="3"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86" name="Freeform 681"/>
            <p:cNvSpPr>
              <a:spLocks/>
            </p:cNvSpPr>
            <p:nvPr/>
          </p:nvSpPr>
          <p:spPr bwMode="auto">
            <a:xfrm>
              <a:off x="13311597" y="7220521"/>
              <a:ext cx="324840" cy="251658"/>
            </a:xfrm>
            <a:custGeom>
              <a:avLst/>
              <a:gdLst>
                <a:gd name="T0" fmla="*/ 29 w 35"/>
                <a:gd name="T1" fmla="*/ 10 h 27"/>
                <a:gd name="T2" fmla="*/ 30 w 35"/>
                <a:gd name="T3" fmla="*/ 7 h 27"/>
                <a:gd name="T4" fmla="*/ 29 w 35"/>
                <a:gd name="T5" fmla="*/ 5 h 27"/>
                <a:gd name="T6" fmla="*/ 35 w 35"/>
                <a:gd name="T7" fmla="*/ 0 h 27"/>
                <a:gd name="T8" fmla="*/ 25 w 35"/>
                <a:gd name="T9" fmla="*/ 1 h 27"/>
                <a:gd name="T10" fmla="*/ 19 w 35"/>
                <a:gd name="T11" fmla="*/ 2 h 27"/>
                <a:gd name="T12" fmla="*/ 13 w 35"/>
                <a:gd name="T13" fmla="*/ 2 h 27"/>
                <a:gd name="T14" fmla="*/ 8 w 35"/>
                <a:gd name="T15" fmla="*/ 2 h 27"/>
                <a:gd name="T16" fmla="*/ 7 w 35"/>
                <a:gd name="T17" fmla="*/ 4 h 27"/>
                <a:gd name="T18" fmla="*/ 6 w 35"/>
                <a:gd name="T19" fmla="*/ 6 h 27"/>
                <a:gd name="T20" fmla="*/ 3 w 35"/>
                <a:gd name="T21" fmla="*/ 6 h 27"/>
                <a:gd name="T22" fmla="*/ 3 w 35"/>
                <a:gd name="T23" fmla="*/ 10 h 27"/>
                <a:gd name="T24" fmla="*/ 4 w 35"/>
                <a:gd name="T25" fmla="*/ 14 h 27"/>
                <a:gd name="T26" fmla="*/ 2 w 35"/>
                <a:gd name="T27" fmla="*/ 22 h 27"/>
                <a:gd name="T28" fmla="*/ 7 w 35"/>
                <a:gd name="T29" fmla="*/ 27 h 27"/>
                <a:gd name="T30" fmla="*/ 13 w 35"/>
                <a:gd name="T31" fmla="*/ 24 h 27"/>
                <a:gd name="T32" fmla="*/ 22 w 35"/>
                <a:gd name="T33" fmla="*/ 19 h 27"/>
                <a:gd name="T34" fmla="*/ 28 w 35"/>
                <a:gd name="T35" fmla="*/ 15 h 27"/>
                <a:gd name="T36" fmla="*/ 29 w 35"/>
                <a:gd name="T37" fmla="*/ 10 h 27"/>
                <a:gd name="T38" fmla="*/ 29 w 35"/>
                <a:gd name="T3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7">
                  <a:moveTo>
                    <a:pt x="29" y="10"/>
                  </a:moveTo>
                  <a:cubicBezTo>
                    <a:pt x="30" y="9"/>
                    <a:pt x="31" y="8"/>
                    <a:pt x="30" y="7"/>
                  </a:cubicBezTo>
                  <a:cubicBezTo>
                    <a:pt x="29" y="6"/>
                    <a:pt x="28" y="6"/>
                    <a:pt x="29" y="5"/>
                  </a:cubicBezTo>
                  <a:cubicBezTo>
                    <a:pt x="31" y="3"/>
                    <a:pt x="35" y="3"/>
                    <a:pt x="35" y="0"/>
                  </a:cubicBezTo>
                  <a:cubicBezTo>
                    <a:pt x="32" y="0"/>
                    <a:pt x="28" y="0"/>
                    <a:pt x="25" y="1"/>
                  </a:cubicBezTo>
                  <a:cubicBezTo>
                    <a:pt x="23" y="1"/>
                    <a:pt x="21" y="2"/>
                    <a:pt x="19" y="2"/>
                  </a:cubicBezTo>
                  <a:cubicBezTo>
                    <a:pt x="16" y="2"/>
                    <a:pt x="15" y="1"/>
                    <a:pt x="13" y="2"/>
                  </a:cubicBezTo>
                  <a:cubicBezTo>
                    <a:pt x="11" y="3"/>
                    <a:pt x="10" y="3"/>
                    <a:pt x="8" y="2"/>
                  </a:cubicBezTo>
                  <a:cubicBezTo>
                    <a:pt x="6" y="0"/>
                    <a:pt x="7" y="4"/>
                    <a:pt x="7" y="4"/>
                  </a:cubicBezTo>
                  <a:cubicBezTo>
                    <a:pt x="6" y="5"/>
                    <a:pt x="6" y="6"/>
                    <a:pt x="6" y="6"/>
                  </a:cubicBezTo>
                  <a:cubicBezTo>
                    <a:pt x="5" y="8"/>
                    <a:pt x="4" y="6"/>
                    <a:pt x="3" y="6"/>
                  </a:cubicBezTo>
                  <a:cubicBezTo>
                    <a:pt x="2" y="7"/>
                    <a:pt x="3" y="9"/>
                    <a:pt x="3" y="10"/>
                  </a:cubicBezTo>
                  <a:cubicBezTo>
                    <a:pt x="3" y="11"/>
                    <a:pt x="2" y="13"/>
                    <a:pt x="4" y="14"/>
                  </a:cubicBezTo>
                  <a:cubicBezTo>
                    <a:pt x="9" y="17"/>
                    <a:pt x="5" y="19"/>
                    <a:pt x="2" y="22"/>
                  </a:cubicBezTo>
                  <a:cubicBezTo>
                    <a:pt x="0" y="24"/>
                    <a:pt x="5" y="27"/>
                    <a:pt x="7" y="27"/>
                  </a:cubicBezTo>
                  <a:cubicBezTo>
                    <a:pt x="9" y="27"/>
                    <a:pt x="11" y="25"/>
                    <a:pt x="13" y="24"/>
                  </a:cubicBezTo>
                  <a:cubicBezTo>
                    <a:pt x="16" y="22"/>
                    <a:pt x="19" y="21"/>
                    <a:pt x="22" y="19"/>
                  </a:cubicBezTo>
                  <a:cubicBezTo>
                    <a:pt x="24" y="18"/>
                    <a:pt x="26" y="17"/>
                    <a:pt x="28" y="15"/>
                  </a:cubicBezTo>
                  <a:cubicBezTo>
                    <a:pt x="29" y="13"/>
                    <a:pt x="28" y="11"/>
                    <a:pt x="29" y="10"/>
                  </a:cubicBezTo>
                  <a:cubicBezTo>
                    <a:pt x="30" y="8"/>
                    <a:pt x="29" y="11"/>
                    <a:pt x="29" y="1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87" name="Freeform 682"/>
            <p:cNvSpPr>
              <a:spLocks/>
            </p:cNvSpPr>
            <p:nvPr/>
          </p:nvSpPr>
          <p:spPr bwMode="auto">
            <a:xfrm>
              <a:off x="13461276" y="7201409"/>
              <a:ext cx="464968" cy="439607"/>
            </a:xfrm>
            <a:custGeom>
              <a:avLst/>
              <a:gdLst>
                <a:gd name="T0" fmla="*/ 47 w 50"/>
                <a:gd name="T1" fmla="*/ 36 h 47"/>
                <a:gd name="T2" fmla="*/ 45 w 50"/>
                <a:gd name="T3" fmla="*/ 34 h 47"/>
                <a:gd name="T4" fmla="*/ 46 w 50"/>
                <a:gd name="T5" fmla="*/ 32 h 47"/>
                <a:gd name="T6" fmla="*/ 41 w 50"/>
                <a:gd name="T7" fmla="*/ 27 h 47"/>
                <a:gd name="T8" fmla="*/ 38 w 50"/>
                <a:gd name="T9" fmla="*/ 25 h 47"/>
                <a:gd name="T10" fmla="*/ 35 w 50"/>
                <a:gd name="T11" fmla="*/ 18 h 47"/>
                <a:gd name="T12" fmla="*/ 38 w 50"/>
                <a:gd name="T13" fmla="*/ 10 h 47"/>
                <a:gd name="T14" fmla="*/ 34 w 50"/>
                <a:gd name="T15" fmla="*/ 6 h 47"/>
                <a:gd name="T16" fmla="*/ 32 w 50"/>
                <a:gd name="T17" fmla="*/ 2 h 47"/>
                <a:gd name="T18" fmla="*/ 30 w 50"/>
                <a:gd name="T19" fmla="*/ 3 h 47"/>
                <a:gd name="T20" fmla="*/ 28 w 50"/>
                <a:gd name="T21" fmla="*/ 1 h 47"/>
                <a:gd name="T22" fmla="*/ 25 w 50"/>
                <a:gd name="T23" fmla="*/ 2 h 47"/>
                <a:gd name="T24" fmla="*/ 20 w 50"/>
                <a:gd name="T25" fmla="*/ 1 h 47"/>
                <a:gd name="T26" fmla="*/ 18 w 50"/>
                <a:gd name="T27" fmla="*/ 4 h 47"/>
                <a:gd name="T28" fmla="*/ 13 w 50"/>
                <a:gd name="T29" fmla="*/ 7 h 47"/>
                <a:gd name="T30" fmla="*/ 14 w 50"/>
                <a:gd name="T31" fmla="*/ 10 h 47"/>
                <a:gd name="T32" fmla="*/ 13 w 50"/>
                <a:gd name="T33" fmla="*/ 13 h 47"/>
                <a:gd name="T34" fmla="*/ 9 w 50"/>
                <a:gd name="T35" fmla="*/ 19 h 47"/>
                <a:gd name="T36" fmla="*/ 1 w 50"/>
                <a:gd name="T37" fmla="*/ 25 h 47"/>
                <a:gd name="T38" fmla="*/ 3 w 50"/>
                <a:gd name="T39" fmla="*/ 30 h 47"/>
                <a:gd name="T40" fmla="*/ 9 w 50"/>
                <a:gd name="T41" fmla="*/ 31 h 47"/>
                <a:gd name="T42" fmla="*/ 18 w 50"/>
                <a:gd name="T43" fmla="*/ 36 h 47"/>
                <a:gd name="T44" fmla="*/ 29 w 50"/>
                <a:gd name="T45" fmla="*/ 45 h 47"/>
                <a:gd name="T46" fmla="*/ 38 w 50"/>
                <a:gd name="T47" fmla="*/ 47 h 47"/>
                <a:gd name="T48" fmla="*/ 43 w 50"/>
                <a:gd name="T49" fmla="*/ 42 h 47"/>
                <a:gd name="T50" fmla="*/ 50 w 50"/>
                <a:gd name="T51" fmla="*/ 43 h 47"/>
                <a:gd name="T52" fmla="*/ 47 w 50"/>
                <a:gd name="T53" fmla="*/ 39 h 47"/>
                <a:gd name="T54" fmla="*/ 47 w 50"/>
                <a:gd name="T55" fmla="*/ 36 h 47"/>
                <a:gd name="T56" fmla="*/ 47 w 50"/>
                <a:gd name="T5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47">
                  <a:moveTo>
                    <a:pt x="47" y="36"/>
                  </a:moveTo>
                  <a:cubicBezTo>
                    <a:pt x="47" y="36"/>
                    <a:pt x="45" y="35"/>
                    <a:pt x="45" y="34"/>
                  </a:cubicBezTo>
                  <a:cubicBezTo>
                    <a:pt x="45" y="33"/>
                    <a:pt x="46" y="33"/>
                    <a:pt x="46" y="32"/>
                  </a:cubicBezTo>
                  <a:cubicBezTo>
                    <a:pt x="45" y="30"/>
                    <a:pt x="43" y="29"/>
                    <a:pt x="41" y="27"/>
                  </a:cubicBezTo>
                  <a:cubicBezTo>
                    <a:pt x="40" y="27"/>
                    <a:pt x="38" y="26"/>
                    <a:pt x="38" y="25"/>
                  </a:cubicBezTo>
                  <a:cubicBezTo>
                    <a:pt x="37" y="23"/>
                    <a:pt x="35" y="21"/>
                    <a:pt x="35" y="18"/>
                  </a:cubicBezTo>
                  <a:cubicBezTo>
                    <a:pt x="34" y="16"/>
                    <a:pt x="40" y="12"/>
                    <a:pt x="38" y="10"/>
                  </a:cubicBezTo>
                  <a:cubicBezTo>
                    <a:pt x="36" y="9"/>
                    <a:pt x="35" y="8"/>
                    <a:pt x="34" y="6"/>
                  </a:cubicBezTo>
                  <a:cubicBezTo>
                    <a:pt x="33" y="5"/>
                    <a:pt x="33" y="3"/>
                    <a:pt x="32" y="2"/>
                  </a:cubicBezTo>
                  <a:cubicBezTo>
                    <a:pt x="31" y="2"/>
                    <a:pt x="31" y="3"/>
                    <a:pt x="30" y="3"/>
                  </a:cubicBezTo>
                  <a:cubicBezTo>
                    <a:pt x="28" y="3"/>
                    <a:pt x="29" y="1"/>
                    <a:pt x="28" y="1"/>
                  </a:cubicBezTo>
                  <a:cubicBezTo>
                    <a:pt x="27" y="1"/>
                    <a:pt x="25" y="2"/>
                    <a:pt x="25" y="2"/>
                  </a:cubicBezTo>
                  <a:cubicBezTo>
                    <a:pt x="23" y="0"/>
                    <a:pt x="22" y="1"/>
                    <a:pt x="20" y="1"/>
                  </a:cubicBezTo>
                  <a:cubicBezTo>
                    <a:pt x="18" y="2"/>
                    <a:pt x="19" y="3"/>
                    <a:pt x="18" y="4"/>
                  </a:cubicBezTo>
                  <a:cubicBezTo>
                    <a:pt x="16" y="5"/>
                    <a:pt x="14" y="5"/>
                    <a:pt x="13" y="7"/>
                  </a:cubicBezTo>
                  <a:cubicBezTo>
                    <a:pt x="12" y="9"/>
                    <a:pt x="14" y="8"/>
                    <a:pt x="14" y="10"/>
                  </a:cubicBezTo>
                  <a:cubicBezTo>
                    <a:pt x="14" y="11"/>
                    <a:pt x="13" y="11"/>
                    <a:pt x="13" y="13"/>
                  </a:cubicBezTo>
                  <a:cubicBezTo>
                    <a:pt x="13" y="16"/>
                    <a:pt x="12" y="17"/>
                    <a:pt x="9" y="19"/>
                  </a:cubicBezTo>
                  <a:cubicBezTo>
                    <a:pt x="7" y="20"/>
                    <a:pt x="0" y="23"/>
                    <a:pt x="1" y="25"/>
                  </a:cubicBezTo>
                  <a:cubicBezTo>
                    <a:pt x="2" y="26"/>
                    <a:pt x="2" y="29"/>
                    <a:pt x="3" y="30"/>
                  </a:cubicBezTo>
                  <a:cubicBezTo>
                    <a:pt x="4" y="31"/>
                    <a:pt x="8" y="31"/>
                    <a:pt x="9" y="31"/>
                  </a:cubicBezTo>
                  <a:cubicBezTo>
                    <a:pt x="12" y="32"/>
                    <a:pt x="15" y="34"/>
                    <a:pt x="18" y="36"/>
                  </a:cubicBezTo>
                  <a:cubicBezTo>
                    <a:pt x="22" y="39"/>
                    <a:pt x="25" y="42"/>
                    <a:pt x="29" y="45"/>
                  </a:cubicBezTo>
                  <a:cubicBezTo>
                    <a:pt x="32" y="47"/>
                    <a:pt x="35" y="47"/>
                    <a:pt x="38" y="47"/>
                  </a:cubicBezTo>
                  <a:cubicBezTo>
                    <a:pt x="41" y="47"/>
                    <a:pt x="41" y="44"/>
                    <a:pt x="43" y="42"/>
                  </a:cubicBezTo>
                  <a:cubicBezTo>
                    <a:pt x="45" y="40"/>
                    <a:pt x="49" y="44"/>
                    <a:pt x="50" y="43"/>
                  </a:cubicBezTo>
                  <a:cubicBezTo>
                    <a:pt x="49" y="42"/>
                    <a:pt x="48" y="41"/>
                    <a:pt x="47" y="39"/>
                  </a:cubicBezTo>
                  <a:cubicBezTo>
                    <a:pt x="47" y="38"/>
                    <a:pt x="48" y="37"/>
                    <a:pt x="47" y="36"/>
                  </a:cubicBezTo>
                  <a:cubicBezTo>
                    <a:pt x="46" y="35"/>
                    <a:pt x="48" y="37"/>
                    <a:pt x="47" y="36"/>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88" name="Freeform 683"/>
            <p:cNvSpPr>
              <a:spLocks/>
            </p:cNvSpPr>
            <p:nvPr/>
          </p:nvSpPr>
          <p:spPr bwMode="auto">
            <a:xfrm>
              <a:off x="12872105" y="6946565"/>
              <a:ext cx="885347" cy="337668"/>
            </a:xfrm>
            <a:custGeom>
              <a:avLst/>
              <a:gdLst>
                <a:gd name="T0" fmla="*/ 52 w 95"/>
                <a:gd name="T1" fmla="*/ 36 h 36"/>
                <a:gd name="T2" fmla="*/ 54 w 95"/>
                <a:gd name="T3" fmla="*/ 33 h 36"/>
                <a:gd name="T4" fmla="*/ 55 w 95"/>
                <a:gd name="T5" fmla="*/ 31 h 36"/>
                <a:gd name="T6" fmla="*/ 60 w 95"/>
                <a:gd name="T7" fmla="*/ 31 h 36"/>
                <a:gd name="T8" fmla="*/ 64 w 95"/>
                <a:gd name="T9" fmla="*/ 31 h 36"/>
                <a:gd name="T10" fmla="*/ 75 w 95"/>
                <a:gd name="T11" fmla="*/ 29 h 36"/>
                <a:gd name="T12" fmla="*/ 85 w 95"/>
                <a:gd name="T13" fmla="*/ 28 h 36"/>
                <a:gd name="T14" fmla="*/ 90 w 95"/>
                <a:gd name="T15" fmla="*/ 28 h 36"/>
                <a:gd name="T16" fmla="*/ 92 w 95"/>
                <a:gd name="T17" fmla="*/ 30 h 36"/>
                <a:gd name="T18" fmla="*/ 94 w 95"/>
                <a:gd name="T19" fmla="*/ 28 h 36"/>
                <a:gd name="T20" fmla="*/ 92 w 95"/>
                <a:gd name="T21" fmla="*/ 24 h 36"/>
                <a:gd name="T22" fmla="*/ 92 w 95"/>
                <a:gd name="T23" fmla="*/ 22 h 36"/>
                <a:gd name="T24" fmla="*/ 91 w 95"/>
                <a:gd name="T25" fmla="*/ 17 h 36"/>
                <a:gd name="T26" fmla="*/ 93 w 95"/>
                <a:gd name="T27" fmla="*/ 14 h 36"/>
                <a:gd name="T28" fmla="*/ 89 w 95"/>
                <a:gd name="T29" fmla="*/ 8 h 36"/>
                <a:gd name="T30" fmla="*/ 83 w 95"/>
                <a:gd name="T31" fmla="*/ 3 h 36"/>
                <a:gd name="T32" fmla="*/ 80 w 95"/>
                <a:gd name="T33" fmla="*/ 3 h 36"/>
                <a:gd name="T34" fmla="*/ 78 w 95"/>
                <a:gd name="T35" fmla="*/ 3 h 36"/>
                <a:gd name="T36" fmla="*/ 73 w 95"/>
                <a:gd name="T37" fmla="*/ 6 h 36"/>
                <a:gd name="T38" fmla="*/ 63 w 95"/>
                <a:gd name="T39" fmla="*/ 6 h 36"/>
                <a:gd name="T40" fmla="*/ 58 w 95"/>
                <a:gd name="T41" fmla="*/ 6 h 36"/>
                <a:gd name="T42" fmla="*/ 54 w 95"/>
                <a:gd name="T43" fmla="*/ 4 h 36"/>
                <a:gd name="T44" fmla="*/ 50 w 95"/>
                <a:gd name="T45" fmla="*/ 2 h 36"/>
                <a:gd name="T46" fmla="*/ 46 w 95"/>
                <a:gd name="T47" fmla="*/ 0 h 36"/>
                <a:gd name="T48" fmla="*/ 37 w 95"/>
                <a:gd name="T49" fmla="*/ 0 h 36"/>
                <a:gd name="T50" fmla="*/ 29 w 95"/>
                <a:gd name="T51" fmla="*/ 4 h 36"/>
                <a:gd name="T52" fmla="*/ 18 w 95"/>
                <a:gd name="T53" fmla="*/ 5 h 36"/>
                <a:gd name="T54" fmla="*/ 16 w 95"/>
                <a:gd name="T55" fmla="*/ 6 h 36"/>
                <a:gd name="T56" fmla="*/ 18 w 95"/>
                <a:gd name="T57" fmla="*/ 7 h 36"/>
                <a:gd name="T58" fmla="*/ 15 w 95"/>
                <a:gd name="T59" fmla="*/ 8 h 36"/>
                <a:gd name="T60" fmla="*/ 13 w 95"/>
                <a:gd name="T61" fmla="*/ 9 h 36"/>
                <a:gd name="T62" fmla="*/ 4 w 95"/>
                <a:gd name="T63" fmla="*/ 9 h 36"/>
                <a:gd name="T64" fmla="*/ 3 w 95"/>
                <a:gd name="T65" fmla="*/ 11 h 36"/>
                <a:gd name="T66" fmla="*/ 3 w 95"/>
                <a:gd name="T67" fmla="*/ 15 h 36"/>
                <a:gd name="T68" fmla="*/ 5 w 95"/>
                <a:gd name="T69" fmla="*/ 14 h 36"/>
                <a:gd name="T70" fmla="*/ 3 w 95"/>
                <a:gd name="T71" fmla="*/ 17 h 36"/>
                <a:gd name="T72" fmla="*/ 5 w 95"/>
                <a:gd name="T73" fmla="*/ 17 h 36"/>
                <a:gd name="T74" fmla="*/ 5 w 95"/>
                <a:gd name="T75" fmla="*/ 19 h 36"/>
                <a:gd name="T76" fmla="*/ 3 w 95"/>
                <a:gd name="T77" fmla="*/ 20 h 36"/>
                <a:gd name="T78" fmla="*/ 4 w 95"/>
                <a:gd name="T79" fmla="*/ 22 h 36"/>
                <a:gd name="T80" fmla="*/ 4 w 95"/>
                <a:gd name="T81" fmla="*/ 25 h 36"/>
                <a:gd name="T82" fmla="*/ 8 w 95"/>
                <a:gd name="T83" fmla="*/ 27 h 36"/>
                <a:gd name="T84" fmla="*/ 7 w 95"/>
                <a:gd name="T85" fmla="*/ 30 h 36"/>
                <a:gd name="T86" fmla="*/ 10 w 95"/>
                <a:gd name="T87" fmla="*/ 30 h 36"/>
                <a:gd name="T88" fmla="*/ 8 w 95"/>
                <a:gd name="T89" fmla="*/ 31 h 36"/>
                <a:gd name="T90" fmla="*/ 10 w 95"/>
                <a:gd name="T91" fmla="*/ 31 h 36"/>
                <a:gd name="T92" fmla="*/ 9 w 95"/>
                <a:gd name="T93" fmla="*/ 34 h 36"/>
                <a:gd name="T94" fmla="*/ 11 w 95"/>
                <a:gd name="T95" fmla="*/ 35 h 36"/>
                <a:gd name="T96" fmla="*/ 12 w 95"/>
                <a:gd name="T97" fmla="*/ 31 h 36"/>
                <a:gd name="T98" fmla="*/ 16 w 95"/>
                <a:gd name="T99" fmla="*/ 32 h 36"/>
                <a:gd name="T100" fmla="*/ 22 w 95"/>
                <a:gd name="T101" fmla="*/ 33 h 36"/>
                <a:gd name="T102" fmla="*/ 27 w 95"/>
                <a:gd name="T103" fmla="*/ 31 h 36"/>
                <a:gd name="T104" fmla="*/ 35 w 95"/>
                <a:gd name="T105" fmla="*/ 35 h 36"/>
                <a:gd name="T106" fmla="*/ 42 w 95"/>
                <a:gd name="T107" fmla="*/ 32 h 36"/>
                <a:gd name="T108" fmla="*/ 44 w 95"/>
                <a:gd name="T109" fmla="*/ 30 h 36"/>
                <a:gd name="T110" fmla="*/ 48 w 95"/>
                <a:gd name="T111" fmla="*/ 31 h 36"/>
                <a:gd name="T112" fmla="*/ 50 w 95"/>
                <a:gd name="T113" fmla="*/ 33 h 36"/>
                <a:gd name="T114" fmla="*/ 50 w 95"/>
                <a:gd name="T115" fmla="*/ 35 h 36"/>
                <a:gd name="T116" fmla="*/ 52 w 95"/>
                <a:gd name="T117" fmla="*/ 36 h 36"/>
                <a:gd name="T118" fmla="*/ 52 w 95"/>
                <a:gd name="T1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36">
                  <a:moveTo>
                    <a:pt x="52" y="36"/>
                  </a:moveTo>
                  <a:cubicBezTo>
                    <a:pt x="53" y="35"/>
                    <a:pt x="54" y="33"/>
                    <a:pt x="54" y="33"/>
                  </a:cubicBezTo>
                  <a:cubicBezTo>
                    <a:pt x="53" y="31"/>
                    <a:pt x="54" y="30"/>
                    <a:pt x="55" y="31"/>
                  </a:cubicBezTo>
                  <a:cubicBezTo>
                    <a:pt x="57" y="32"/>
                    <a:pt x="58" y="31"/>
                    <a:pt x="60" y="31"/>
                  </a:cubicBezTo>
                  <a:cubicBezTo>
                    <a:pt x="62" y="30"/>
                    <a:pt x="62" y="30"/>
                    <a:pt x="64" y="31"/>
                  </a:cubicBezTo>
                  <a:cubicBezTo>
                    <a:pt x="68" y="31"/>
                    <a:pt x="71" y="29"/>
                    <a:pt x="75" y="29"/>
                  </a:cubicBezTo>
                  <a:cubicBezTo>
                    <a:pt x="78" y="29"/>
                    <a:pt x="82" y="29"/>
                    <a:pt x="85" y="28"/>
                  </a:cubicBezTo>
                  <a:cubicBezTo>
                    <a:pt x="87" y="27"/>
                    <a:pt x="87" y="29"/>
                    <a:pt x="90" y="28"/>
                  </a:cubicBezTo>
                  <a:cubicBezTo>
                    <a:pt x="92" y="27"/>
                    <a:pt x="91" y="29"/>
                    <a:pt x="92" y="30"/>
                  </a:cubicBezTo>
                  <a:cubicBezTo>
                    <a:pt x="93" y="31"/>
                    <a:pt x="95" y="29"/>
                    <a:pt x="94" y="28"/>
                  </a:cubicBezTo>
                  <a:cubicBezTo>
                    <a:pt x="93" y="27"/>
                    <a:pt x="95" y="25"/>
                    <a:pt x="92" y="24"/>
                  </a:cubicBezTo>
                  <a:cubicBezTo>
                    <a:pt x="91" y="23"/>
                    <a:pt x="93" y="23"/>
                    <a:pt x="92" y="22"/>
                  </a:cubicBezTo>
                  <a:cubicBezTo>
                    <a:pt x="92" y="20"/>
                    <a:pt x="91" y="19"/>
                    <a:pt x="91" y="17"/>
                  </a:cubicBezTo>
                  <a:cubicBezTo>
                    <a:pt x="91" y="16"/>
                    <a:pt x="93" y="14"/>
                    <a:pt x="93" y="14"/>
                  </a:cubicBezTo>
                  <a:cubicBezTo>
                    <a:pt x="92" y="12"/>
                    <a:pt x="90" y="11"/>
                    <a:pt x="89" y="8"/>
                  </a:cubicBezTo>
                  <a:cubicBezTo>
                    <a:pt x="87" y="5"/>
                    <a:pt x="87" y="4"/>
                    <a:pt x="83" y="3"/>
                  </a:cubicBezTo>
                  <a:cubicBezTo>
                    <a:pt x="82" y="3"/>
                    <a:pt x="81" y="3"/>
                    <a:pt x="80" y="3"/>
                  </a:cubicBezTo>
                  <a:cubicBezTo>
                    <a:pt x="78" y="2"/>
                    <a:pt x="79" y="3"/>
                    <a:pt x="78" y="3"/>
                  </a:cubicBezTo>
                  <a:cubicBezTo>
                    <a:pt x="76" y="5"/>
                    <a:pt x="74" y="5"/>
                    <a:pt x="73" y="6"/>
                  </a:cubicBezTo>
                  <a:cubicBezTo>
                    <a:pt x="70" y="7"/>
                    <a:pt x="66" y="6"/>
                    <a:pt x="63" y="6"/>
                  </a:cubicBezTo>
                  <a:cubicBezTo>
                    <a:pt x="61" y="6"/>
                    <a:pt x="59" y="6"/>
                    <a:pt x="58" y="6"/>
                  </a:cubicBezTo>
                  <a:cubicBezTo>
                    <a:pt x="56" y="5"/>
                    <a:pt x="56" y="4"/>
                    <a:pt x="54" y="4"/>
                  </a:cubicBezTo>
                  <a:cubicBezTo>
                    <a:pt x="52" y="4"/>
                    <a:pt x="51" y="3"/>
                    <a:pt x="50" y="2"/>
                  </a:cubicBezTo>
                  <a:cubicBezTo>
                    <a:pt x="49" y="2"/>
                    <a:pt x="45" y="0"/>
                    <a:pt x="46" y="0"/>
                  </a:cubicBezTo>
                  <a:cubicBezTo>
                    <a:pt x="44" y="1"/>
                    <a:pt x="39" y="0"/>
                    <a:pt x="37" y="0"/>
                  </a:cubicBezTo>
                  <a:cubicBezTo>
                    <a:pt x="34" y="0"/>
                    <a:pt x="31" y="3"/>
                    <a:pt x="29" y="4"/>
                  </a:cubicBezTo>
                  <a:cubicBezTo>
                    <a:pt x="26" y="6"/>
                    <a:pt x="21" y="4"/>
                    <a:pt x="18" y="5"/>
                  </a:cubicBezTo>
                  <a:cubicBezTo>
                    <a:pt x="17" y="5"/>
                    <a:pt x="16" y="5"/>
                    <a:pt x="16" y="6"/>
                  </a:cubicBezTo>
                  <a:cubicBezTo>
                    <a:pt x="16" y="6"/>
                    <a:pt x="18" y="6"/>
                    <a:pt x="18" y="7"/>
                  </a:cubicBezTo>
                  <a:cubicBezTo>
                    <a:pt x="18" y="7"/>
                    <a:pt x="15" y="7"/>
                    <a:pt x="15" y="8"/>
                  </a:cubicBezTo>
                  <a:cubicBezTo>
                    <a:pt x="15" y="9"/>
                    <a:pt x="15" y="9"/>
                    <a:pt x="13" y="9"/>
                  </a:cubicBezTo>
                  <a:cubicBezTo>
                    <a:pt x="10" y="9"/>
                    <a:pt x="7" y="9"/>
                    <a:pt x="4" y="9"/>
                  </a:cubicBezTo>
                  <a:cubicBezTo>
                    <a:pt x="2" y="9"/>
                    <a:pt x="3" y="10"/>
                    <a:pt x="3" y="11"/>
                  </a:cubicBezTo>
                  <a:cubicBezTo>
                    <a:pt x="2" y="13"/>
                    <a:pt x="0" y="14"/>
                    <a:pt x="3" y="15"/>
                  </a:cubicBezTo>
                  <a:cubicBezTo>
                    <a:pt x="3" y="15"/>
                    <a:pt x="5" y="14"/>
                    <a:pt x="5" y="14"/>
                  </a:cubicBezTo>
                  <a:cubicBezTo>
                    <a:pt x="5" y="15"/>
                    <a:pt x="3" y="17"/>
                    <a:pt x="3" y="17"/>
                  </a:cubicBezTo>
                  <a:cubicBezTo>
                    <a:pt x="4" y="18"/>
                    <a:pt x="4" y="17"/>
                    <a:pt x="5" y="17"/>
                  </a:cubicBezTo>
                  <a:cubicBezTo>
                    <a:pt x="5" y="17"/>
                    <a:pt x="5" y="19"/>
                    <a:pt x="5" y="19"/>
                  </a:cubicBezTo>
                  <a:cubicBezTo>
                    <a:pt x="7" y="22"/>
                    <a:pt x="4" y="20"/>
                    <a:pt x="3" y="20"/>
                  </a:cubicBezTo>
                  <a:cubicBezTo>
                    <a:pt x="3" y="20"/>
                    <a:pt x="2" y="23"/>
                    <a:pt x="4" y="22"/>
                  </a:cubicBezTo>
                  <a:cubicBezTo>
                    <a:pt x="6" y="22"/>
                    <a:pt x="4" y="24"/>
                    <a:pt x="4" y="25"/>
                  </a:cubicBezTo>
                  <a:cubicBezTo>
                    <a:pt x="4" y="26"/>
                    <a:pt x="7" y="26"/>
                    <a:pt x="8" y="27"/>
                  </a:cubicBezTo>
                  <a:cubicBezTo>
                    <a:pt x="9" y="28"/>
                    <a:pt x="7" y="30"/>
                    <a:pt x="7" y="30"/>
                  </a:cubicBezTo>
                  <a:cubicBezTo>
                    <a:pt x="8" y="30"/>
                    <a:pt x="9" y="28"/>
                    <a:pt x="10" y="30"/>
                  </a:cubicBezTo>
                  <a:cubicBezTo>
                    <a:pt x="10" y="31"/>
                    <a:pt x="8" y="31"/>
                    <a:pt x="8" y="31"/>
                  </a:cubicBezTo>
                  <a:cubicBezTo>
                    <a:pt x="8" y="31"/>
                    <a:pt x="10" y="31"/>
                    <a:pt x="10" y="31"/>
                  </a:cubicBezTo>
                  <a:cubicBezTo>
                    <a:pt x="11" y="32"/>
                    <a:pt x="10" y="33"/>
                    <a:pt x="9" y="34"/>
                  </a:cubicBezTo>
                  <a:cubicBezTo>
                    <a:pt x="9" y="35"/>
                    <a:pt x="11" y="36"/>
                    <a:pt x="11" y="35"/>
                  </a:cubicBezTo>
                  <a:cubicBezTo>
                    <a:pt x="12" y="34"/>
                    <a:pt x="11" y="32"/>
                    <a:pt x="12" y="31"/>
                  </a:cubicBezTo>
                  <a:cubicBezTo>
                    <a:pt x="13" y="30"/>
                    <a:pt x="15" y="32"/>
                    <a:pt x="16" y="32"/>
                  </a:cubicBezTo>
                  <a:cubicBezTo>
                    <a:pt x="18" y="33"/>
                    <a:pt x="20" y="35"/>
                    <a:pt x="22" y="33"/>
                  </a:cubicBezTo>
                  <a:cubicBezTo>
                    <a:pt x="25" y="32"/>
                    <a:pt x="23" y="29"/>
                    <a:pt x="27" y="31"/>
                  </a:cubicBezTo>
                  <a:cubicBezTo>
                    <a:pt x="29" y="33"/>
                    <a:pt x="32" y="35"/>
                    <a:pt x="35" y="35"/>
                  </a:cubicBezTo>
                  <a:cubicBezTo>
                    <a:pt x="37" y="34"/>
                    <a:pt x="40" y="33"/>
                    <a:pt x="42" y="32"/>
                  </a:cubicBezTo>
                  <a:cubicBezTo>
                    <a:pt x="43" y="31"/>
                    <a:pt x="43" y="30"/>
                    <a:pt x="44" y="30"/>
                  </a:cubicBezTo>
                  <a:cubicBezTo>
                    <a:pt x="46" y="31"/>
                    <a:pt x="47" y="32"/>
                    <a:pt x="48" y="31"/>
                  </a:cubicBezTo>
                  <a:cubicBezTo>
                    <a:pt x="51" y="30"/>
                    <a:pt x="51" y="31"/>
                    <a:pt x="50" y="33"/>
                  </a:cubicBezTo>
                  <a:cubicBezTo>
                    <a:pt x="50" y="34"/>
                    <a:pt x="52" y="34"/>
                    <a:pt x="50" y="35"/>
                  </a:cubicBezTo>
                  <a:cubicBezTo>
                    <a:pt x="51" y="36"/>
                    <a:pt x="51" y="36"/>
                    <a:pt x="52" y="36"/>
                  </a:cubicBezTo>
                  <a:cubicBezTo>
                    <a:pt x="53" y="35"/>
                    <a:pt x="51" y="36"/>
                    <a:pt x="52" y="36"/>
                  </a:cubicBezTo>
                  <a:close/>
                </a:path>
              </a:pathLst>
            </a:custGeom>
            <a:grpFill/>
            <a:ln w="9525"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89" name="Freeform 684"/>
            <p:cNvSpPr>
              <a:spLocks/>
            </p:cNvSpPr>
            <p:nvPr/>
          </p:nvSpPr>
          <p:spPr bwMode="auto">
            <a:xfrm>
              <a:off x="13273378" y="7481738"/>
              <a:ext cx="980888" cy="786835"/>
            </a:xfrm>
            <a:custGeom>
              <a:avLst/>
              <a:gdLst>
                <a:gd name="T0" fmla="*/ 65 w 105"/>
                <a:gd name="T1" fmla="*/ 20 h 84"/>
                <a:gd name="T2" fmla="*/ 61 w 105"/>
                <a:gd name="T3" fmla="*/ 17 h 84"/>
                <a:gd name="T4" fmla="*/ 52 w 105"/>
                <a:gd name="T5" fmla="*/ 17 h 84"/>
                <a:gd name="T6" fmla="*/ 48 w 105"/>
                <a:gd name="T7" fmla="*/ 15 h 84"/>
                <a:gd name="T8" fmla="*/ 40 w 105"/>
                <a:gd name="T9" fmla="*/ 8 h 84"/>
                <a:gd name="T10" fmla="*/ 27 w 105"/>
                <a:gd name="T11" fmla="*/ 1 h 84"/>
                <a:gd name="T12" fmla="*/ 21 w 105"/>
                <a:gd name="T13" fmla="*/ 1 h 84"/>
                <a:gd name="T14" fmla="*/ 13 w 105"/>
                <a:gd name="T15" fmla="*/ 3 h 84"/>
                <a:gd name="T16" fmla="*/ 17 w 105"/>
                <a:gd name="T17" fmla="*/ 9 h 84"/>
                <a:gd name="T18" fmla="*/ 13 w 105"/>
                <a:gd name="T19" fmla="*/ 12 h 84"/>
                <a:gd name="T20" fmla="*/ 10 w 105"/>
                <a:gd name="T21" fmla="*/ 12 h 84"/>
                <a:gd name="T22" fmla="*/ 9 w 105"/>
                <a:gd name="T23" fmla="*/ 14 h 84"/>
                <a:gd name="T24" fmla="*/ 2 w 105"/>
                <a:gd name="T25" fmla="*/ 14 h 84"/>
                <a:gd name="T26" fmla="*/ 1 w 105"/>
                <a:gd name="T27" fmla="*/ 19 h 84"/>
                <a:gd name="T28" fmla="*/ 3 w 105"/>
                <a:gd name="T29" fmla="*/ 22 h 84"/>
                <a:gd name="T30" fmla="*/ 8 w 105"/>
                <a:gd name="T31" fmla="*/ 31 h 84"/>
                <a:gd name="T32" fmla="*/ 12 w 105"/>
                <a:gd name="T33" fmla="*/ 38 h 84"/>
                <a:gd name="T34" fmla="*/ 15 w 105"/>
                <a:gd name="T35" fmla="*/ 42 h 84"/>
                <a:gd name="T36" fmla="*/ 20 w 105"/>
                <a:gd name="T37" fmla="*/ 46 h 84"/>
                <a:gd name="T38" fmla="*/ 22 w 105"/>
                <a:gd name="T39" fmla="*/ 53 h 84"/>
                <a:gd name="T40" fmla="*/ 23 w 105"/>
                <a:gd name="T41" fmla="*/ 59 h 84"/>
                <a:gd name="T42" fmla="*/ 31 w 105"/>
                <a:gd name="T43" fmla="*/ 67 h 84"/>
                <a:gd name="T44" fmla="*/ 36 w 105"/>
                <a:gd name="T45" fmla="*/ 76 h 84"/>
                <a:gd name="T46" fmla="*/ 40 w 105"/>
                <a:gd name="T47" fmla="*/ 81 h 84"/>
                <a:gd name="T48" fmla="*/ 41 w 105"/>
                <a:gd name="T49" fmla="*/ 84 h 84"/>
                <a:gd name="T50" fmla="*/ 43 w 105"/>
                <a:gd name="T51" fmla="*/ 81 h 84"/>
                <a:gd name="T52" fmla="*/ 50 w 105"/>
                <a:gd name="T53" fmla="*/ 79 h 84"/>
                <a:gd name="T54" fmla="*/ 60 w 105"/>
                <a:gd name="T55" fmla="*/ 80 h 84"/>
                <a:gd name="T56" fmla="*/ 66 w 105"/>
                <a:gd name="T57" fmla="*/ 77 h 84"/>
                <a:gd name="T58" fmla="*/ 76 w 105"/>
                <a:gd name="T59" fmla="*/ 72 h 84"/>
                <a:gd name="T60" fmla="*/ 94 w 105"/>
                <a:gd name="T61" fmla="*/ 68 h 84"/>
                <a:gd name="T62" fmla="*/ 102 w 105"/>
                <a:gd name="T63" fmla="*/ 66 h 84"/>
                <a:gd name="T64" fmla="*/ 104 w 105"/>
                <a:gd name="T65" fmla="*/ 61 h 84"/>
                <a:gd name="T66" fmla="*/ 105 w 105"/>
                <a:gd name="T67" fmla="*/ 56 h 84"/>
                <a:gd name="T68" fmla="*/ 103 w 105"/>
                <a:gd name="T69" fmla="*/ 51 h 84"/>
                <a:gd name="T70" fmla="*/ 93 w 105"/>
                <a:gd name="T71" fmla="*/ 50 h 84"/>
                <a:gd name="T72" fmla="*/ 88 w 105"/>
                <a:gd name="T73" fmla="*/ 47 h 84"/>
                <a:gd name="T74" fmla="*/ 81 w 105"/>
                <a:gd name="T75" fmla="*/ 39 h 84"/>
                <a:gd name="T76" fmla="*/ 77 w 105"/>
                <a:gd name="T77" fmla="*/ 34 h 84"/>
                <a:gd name="T78" fmla="*/ 77 w 105"/>
                <a:gd name="T79" fmla="*/ 29 h 84"/>
                <a:gd name="T80" fmla="*/ 74 w 105"/>
                <a:gd name="T81" fmla="*/ 27 h 84"/>
                <a:gd name="T82" fmla="*/ 70 w 105"/>
                <a:gd name="T83" fmla="*/ 22 h 84"/>
                <a:gd name="T84" fmla="*/ 65 w 105"/>
                <a:gd name="T8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84">
                  <a:moveTo>
                    <a:pt x="65" y="20"/>
                  </a:moveTo>
                  <a:cubicBezTo>
                    <a:pt x="64" y="17"/>
                    <a:pt x="64" y="17"/>
                    <a:pt x="61" y="17"/>
                  </a:cubicBezTo>
                  <a:cubicBezTo>
                    <a:pt x="58" y="17"/>
                    <a:pt x="55" y="17"/>
                    <a:pt x="52" y="17"/>
                  </a:cubicBezTo>
                  <a:cubicBezTo>
                    <a:pt x="50" y="17"/>
                    <a:pt x="49" y="15"/>
                    <a:pt x="48" y="15"/>
                  </a:cubicBezTo>
                  <a:cubicBezTo>
                    <a:pt x="45" y="12"/>
                    <a:pt x="42" y="10"/>
                    <a:pt x="40" y="8"/>
                  </a:cubicBezTo>
                  <a:cubicBezTo>
                    <a:pt x="36" y="5"/>
                    <a:pt x="32" y="2"/>
                    <a:pt x="27" y="1"/>
                  </a:cubicBezTo>
                  <a:cubicBezTo>
                    <a:pt x="25" y="0"/>
                    <a:pt x="24" y="0"/>
                    <a:pt x="21" y="1"/>
                  </a:cubicBezTo>
                  <a:cubicBezTo>
                    <a:pt x="19" y="1"/>
                    <a:pt x="16" y="2"/>
                    <a:pt x="13" y="3"/>
                  </a:cubicBezTo>
                  <a:cubicBezTo>
                    <a:pt x="14" y="5"/>
                    <a:pt x="17" y="7"/>
                    <a:pt x="17" y="9"/>
                  </a:cubicBezTo>
                  <a:cubicBezTo>
                    <a:pt x="17" y="11"/>
                    <a:pt x="14" y="12"/>
                    <a:pt x="13" y="12"/>
                  </a:cubicBezTo>
                  <a:cubicBezTo>
                    <a:pt x="12" y="13"/>
                    <a:pt x="11" y="12"/>
                    <a:pt x="10" y="12"/>
                  </a:cubicBezTo>
                  <a:cubicBezTo>
                    <a:pt x="9" y="13"/>
                    <a:pt x="9" y="14"/>
                    <a:pt x="9" y="14"/>
                  </a:cubicBezTo>
                  <a:cubicBezTo>
                    <a:pt x="7" y="17"/>
                    <a:pt x="3" y="15"/>
                    <a:pt x="2" y="14"/>
                  </a:cubicBezTo>
                  <a:cubicBezTo>
                    <a:pt x="1" y="16"/>
                    <a:pt x="1" y="17"/>
                    <a:pt x="1" y="19"/>
                  </a:cubicBezTo>
                  <a:cubicBezTo>
                    <a:pt x="0" y="22"/>
                    <a:pt x="1" y="21"/>
                    <a:pt x="3" y="22"/>
                  </a:cubicBezTo>
                  <a:cubicBezTo>
                    <a:pt x="5" y="24"/>
                    <a:pt x="7" y="28"/>
                    <a:pt x="8" y="31"/>
                  </a:cubicBezTo>
                  <a:cubicBezTo>
                    <a:pt x="10" y="33"/>
                    <a:pt x="11" y="35"/>
                    <a:pt x="12" y="38"/>
                  </a:cubicBezTo>
                  <a:cubicBezTo>
                    <a:pt x="13" y="40"/>
                    <a:pt x="14" y="41"/>
                    <a:pt x="15" y="42"/>
                  </a:cubicBezTo>
                  <a:cubicBezTo>
                    <a:pt x="17" y="44"/>
                    <a:pt x="19" y="44"/>
                    <a:pt x="20" y="46"/>
                  </a:cubicBezTo>
                  <a:cubicBezTo>
                    <a:pt x="21" y="48"/>
                    <a:pt x="22" y="50"/>
                    <a:pt x="22" y="53"/>
                  </a:cubicBezTo>
                  <a:cubicBezTo>
                    <a:pt x="23" y="55"/>
                    <a:pt x="22" y="57"/>
                    <a:pt x="23" y="59"/>
                  </a:cubicBezTo>
                  <a:cubicBezTo>
                    <a:pt x="25" y="63"/>
                    <a:pt x="29" y="64"/>
                    <a:pt x="31" y="67"/>
                  </a:cubicBezTo>
                  <a:cubicBezTo>
                    <a:pt x="33" y="70"/>
                    <a:pt x="34" y="74"/>
                    <a:pt x="36" y="76"/>
                  </a:cubicBezTo>
                  <a:cubicBezTo>
                    <a:pt x="37" y="78"/>
                    <a:pt x="39" y="80"/>
                    <a:pt x="40" y="81"/>
                  </a:cubicBezTo>
                  <a:cubicBezTo>
                    <a:pt x="40" y="82"/>
                    <a:pt x="40" y="84"/>
                    <a:pt x="41" y="84"/>
                  </a:cubicBezTo>
                  <a:cubicBezTo>
                    <a:pt x="43" y="84"/>
                    <a:pt x="42" y="82"/>
                    <a:pt x="43" y="81"/>
                  </a:cubicBezTo>
                  <a:cubicBezTo>
                    <a:pt x="43" y="78"/>
                    <a:pt x="48" y="79"/>
                    <a:pt x="50" y="79"/>
                  </a:cubicBezTo>
                  <a:cubicBezTo>
                    <a:pt x="53" y="79"/>
                    <a:pt x="58" y="78"/>
                    <a:pt x="60" y="80"/>
                  </a:cubicBezTo>
                  <a:cubicBezTo>
                    <a:pt x="63" y="81"/>
                    <a:pt x="64" y="79"/>
                    <a:pt x="66" y="77"/>
                  </a:cubicBezTo>
                  <a:cubicBezTo>
                    <a:pt x="69" y="73"/>
                    <a:pt x="72" y="73"/>
                    <a:pt x="76" y="72"/>
                  </a:cubicBezTo>
                  <a:cubicBezTo>
                    <a:pt x="82" y="72"/>
                    <a:pt x="88" y="70"/>
                    <a:pt x="94" y="68"/>
                  </a:cubicBezTo>
                  <a:cubicBezTo>
                    <a:pt x="96" y="67"/>
                    <a:pt x="99" y="66"/>
                    <a:pt x="102" y="66"/>
                  </a:cubicBezTo>
                  <a:cubicBezTo>
                    <a:pt x="103" y="65"/>
                    <a:pt x="103" y="63"/>
                    <a:pt x="104" y="61"/>
                  </a:cubicBezTo>
                  <a:cubicBezTo>
                    <a:pt x="104" y="60"/>
                    <a:pt x="105" y="58"/>
                    <a:pt x="105" y="56"/>
                  </a:cubicBezTo>
                  <a:cubicBezTo>
                    <a:pt x="105" y="55"/>
                    <a:pt x="104" y="52"/>
                    <a:pt x="103" y="51"/>
                  </a:cubicBezTo>
                  <a:cubicBezTo>
                    <a:pt x="100" y="51"/>
                    <a:pt x="96" y="51"/>
                    <a:pt x="93" y="50"/>
                  </a:cubicBezTo>
                  <a:cubicBezTo>
                    <a:pt x="90" y="50"/>
                    <a:pt x="90" y="49"/>
                    <a:pt x="88" y="47"/>
                  </a:cubicBezTo>
                  <a:cubicBezTo>
                    <a:pt x="86" y="43"/>
                    <a:pt x="83" y="42"/>
                    <a:pt x="81" y="39"/>
                  </a:cubicBezTo>
                  <a:cubicBezTo>
                    <a:pt x="80" y="39"/>
                    <a:pt x="78" y="35"/>
                    <a:pt x="77" y="34"/>
                  </a:cubicBezTo>
                  <a:cubicBezTo>
                    <a:pt x="76" y="32"/>
                    <a:pt x="81" y="31"/>
                    <a:pt x="77" y="29"/>
                  </a:cubicBezTo>
                  <a:cubicBezTo>
                    <a:pt x="76" y="29"/>
                    <a:pt x="75" y="27"/>
                    <a:pt x="74" y="27"/>
                  </a:cubicBezTo>
                  <a:cubicBezTo>
                    <a:pt x="72" y="27"/>
                    <a:pt x="71" y="24"/>
                    <a:pt x="70" y="22"/>
                  </a:cubicBezTo>
                  <a:cubicBezTo>
                    <a:pt x="69" y="19"/>
                    <a:pt x="69" y="20"/>
                    <a:pt x="65" y="2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90" name="Freeform 685"/>
            <p:cNvSpPr>
              <a:spLocks/>
            </p:cNvSpPr>
            <p:nvPr/>
          </p:nvSpPr>
          <p:spPr bwMode="auto">
            <a:xfrm>
              <a:off x="13292486" y="7424395"/>
              <a:ext cx="194267" cy="207060"/>
            </a:xfrm>
            <a:custGeom>
              <a:avLst/>
              <a:gdLst>
                <a:gd name="T0" fmla="*/ 5 w 21"/>
                <a:gd name="T1" fmla="*/ 22 h 22"/>
                <a:gd name="T2" fmla="*/ 8 w 21"/>
                <a:gd name="T3" fmla="*/ 19 h 22"/>
                <a:gd name="T4" fmla="*/ 12 w 21"/>
                <a:gd name="T5" fmla="*/ 18 h 22"/>
                <a:gd name="T6" fmla="*/ 15 w 21"/>
                <a:gd name="T7" fmla="*/ 15 h 22"/>
                <a:gd name="T8" fmla="*/ 11 w 21"/>
                <a:gd name="T9" fmla="*/ 9 h 22"/>
                <a:gd name="T10" fmla="*/ 21 w 21"/>
                <a:gd name="T11" fmla="*/ 6 h 22"/>
                <a:gd name="T12" fmla="*/ 19 w 21"/>
                <a:gd name="T13" fmla="*/ 0 h 22"/>
                <a:gd name="T14" fmla="*/ 9 w 21"/>
                <a:gd name="T15" fmla="*/ 5 h 22"/>
                <a:gd name="T16" fmla="*/ 4 w 21"/>
                <a:gd name="T17" fmla="*/ 1 h 22"/>
                <a:gd name="T18" fmla="*/ 3 w 21"/>
                <a:gd name="T19" fmla="*/ 11 h 22"/>
                <a:gd name="T20" fmla="*/ 0 w 21"/>
                <a:gd name="T21" fmla="*/ 18 h 22"/>
                <a:gd name="T22" fmla="*/ 1 w 21"/>
                <a:gd name="T23" fmla="*/ 21 h 22"/>
                <a:gd name="T24" fmla="*/ 5 w 21"/>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5" y="22"/>
                  </a:moveTo>
                  <a:cubicBezTo>
                    <a:pt x="7" y="22"/>
                    <a:pt x="7" y="19"/>
                    <a:pt x="8" y="19"/>
                  </a:cubicBezTo>
                  <a:cubicBezTo>
                    <a:pt x="9" y="17"/>
                    <a:pt x="11" y="18"/>
                    <a:pt x="12" y="18"/>
                  </a:cubicBezTo>
                  <a:cubicBezTo>
                    <a:pt x="13" y="17"/>
                    <a:pt x="16" y="16"/>
                    <a:pt x="15" y="15"/>
                  </a:cubicBezTo>
                  <a:cubicBezTo>
                    <a:pt x="14" y="13"/>
                    <a:pt x="13" y="11"/>
                    <a:pt x="11" y="9"/>
                  </a:cubicBezTo>
                  <a:cubicBezTo>
                    <a:pt x="15" y="8"/>
                    <a:pt x="18" y="7"/>
                    <a:pt x="21" y="6"/>
                  </a:cubicBezTo>
                  <a:cubicBezTo>
                    <a:pt x="21" y="4"/>
                    <a:pt x="20" y="2"/>
                    <a:pt x="19" y="0"/>
                  </a:cubicBezTo>
                  <a:cubicBezTo>
                    <a:pt x="16" y="1"/>
                    <a:pt x="12" y="5"/>
                    <a:pt x="9" y="5"/>
                  </a:cubicBezTo>
                  <a:cubicBezTo>
                    <a:pt x="7" y="5"/>
                    <a:pt x="4" y="3"/>
                    <a:pt x="4" y="1"/>
                  </a:cubicBezTo>
                  <a:cubicBezTo>
                    <a:pt x="3" y="5"/>
                    <a:pt x="3" y="8"/>
                    <a:pt x="3" y="11"/>
                  </a:cubicBezTo>
                  <a:cubicBezTo>
                    <a:pt x="2" y="13"/>
                    <a:pt x="0" y="16"/>
                    <a:pt x="0" y="18"/>
                  </a:cubicBezTo>
                  <a:cubicBezTo>
                    <a:pt x="0" y="20"/>
                    <a:pt x="0" y="20"/>
                    <a:pt x="1" y="21"/>
                  </a:cubicBezTo>
                  <a:cubicBezTo>
                    <a:pt x="3" y="21"/>
                    <a:pt x="4" y="22"/>
                    <a:pt x="5" y="2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91" name="Freeform 686"/>
            <p:cNvSpPr>
              <a:spLocks/>
            </p:cNvSpPr>
            <p:nvPr/>
          </p:nvSpPr>
          <p:spPr bwMode="auto">
            <a:xfrm>
              <a:off x="13302042" y="7351131"/>
              <a:ext cx="73249" cy="82828"/>
            </a:xfrm>
            <a:custGeom>
              <a:avLst/>
              <a:gdLst>
                <a:gd name="T0" fmla="*/ 7 w 8"/>
                <a:gd name="T1" fmla="*/ 2 h 9"/>
                <a:gd name="T2" fmla="*/ 4 w 8"/>
                <a:gd name="T3" fmla="*/ 0 h 9"/>
                <a:gd name="T4" fmla="*/ 2 w 8"/>
                <a:gd name="T5" fmla="*/ 2 h 9"/>
                <a:gd name="T6" fmla="*/ 0 w 8"/>
                <a:gd name="T7" fmla="*/ 8 h 9"/>
                <a:gd name="T8" fmla="*/ 4 w 8"/>
                <a:gd name="T9" fmla="*/ 8 h 9"/>
                <a:gd name="T10" fmla="*/ 7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7" y="2"/>
                  </a:moveTo>
                  <a:cubicBezTo>
                    <a:pt x="7" y="1"/>
                    <a:pt x="5" y="0"/>
                    <a:pt x="4" y="0"/>
                  </a:cubicBezTo>
                  <a:cubicBezTo>
                    <a:pt x="3" y="1"/>
                    <a:pt x="3" y="1"/>
                    <a:pt x="2" y="2"/>
                  </a:cubicBezTo>
                  <a:cubicBezTo>
                    <a:pt x="2" y="4"/>
                    <a:pt x="1" y="6"/>
                    <a:pt x="0" y="8"/>
                  </a:cubicBezTo>
                  <a:cubicBezTo>
                    <a:pt x="2" y="8"/>
                    <a:pt x="2" y="9"/>
                    <a:pt x="4" y="8"/>
                  </a:cubicBezTo>
                  <a:cubicBezTo>
                    <a:pt x="5" y="7"/>
                    <a:pt x="8" y="4"/>
                    <a:pt x="7"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92" name="Freeform 687"/>
            <p:cNvSpPr>
              <a:spLocks/>
            </p:cNvSpPr>
            <p:nvPr/>
          </p:nvSpPr>
          <p:spPr bwMode="auto">
            <a:xfrm>
              <a:off x="13292486" y="7462625"/>
              <a:ext cx="28664" cy="66896"/>
            </a:xfrm>
            <a:custGeom>
              <a:avLst/>
              <a:gdLst>
                <a:gd name="T0" fmla="*/ 0 w 3"/>
                <a:gd name="T1" fmla="*/ 3 h 7"/>
                <a:gd name="T2" fmla="*/ 3 w 3"/>
                <a:gd name="T3" fmla="*/ 7 h 7"/>
                <a:gd name="T4" fmla="*/ 3 w 3"/>
                <a:gd name="T5" fmla="*/ 1 h 7"/>
                <a:gd name="T6" fmla="*/ 2 w 3"/>
                <a:gd name="T7" fmla="*/ 0 h 7"/>
                <a:gd name="T8" fmla="*/ 0 w 3"/>
                <a:gd name="T9" fmla="*/ 3 h 7"/>
              </a:gdLst>
              <a:ahLst/>
              <a:cxnLst>
                <a:cxn ang="0">
                  <a:pos x="T0" y="T1"/>
                </a:cxn>
                <a:cxn ang="0">
                  <a:pos x="T2" y="T3"/>
                </a:cxn>
                <a:cxn ang="0">
                  <a:pos x="T4" y="T5"/>
                </a:cxn>
                <a:cxn ang="0">
                  <a:pos x="T6" y="T7"/>
                </a:cxn>
                <a:cxn ang="0">
                  <a:pos x="T8" y="T9"/>
                </a:cxn>
              </a:cxnLst>
              <a:rect l="0" t="0" r="r" b="b"/>
              <a:pathLst>
                <a:path w="3" h="7">
                  <a:moveTo>
                    <a:pt x="0" y="3"/>
                  </a:moveTo>
                  <a:cubicBezTo>
                    <a:pt x="0" y="5"/>
                    <a:pt x="1" y="6"/>
                    <a:pt x="3" y="7"/>
                  </a:cubicBezTo>
                  <a:cubicBezTo>
                    <a:pt x="3" y="5"/>
                    <a:pt x="3" y="3"/>
                    <a:pt x="3" y="1"/>
                  </a:cubicBezTo>
                  <a:cubicBezTo>
                    <a:pt x="3" y="0"/>
                    <a:pt x="3" y="0"/>
                    <a:pt x="2" y="0"/>
                  </a:cubicBezTo>
                  <a:cubicBezTo>
                    <a:pt x="0" y="0"/>
                    <a:pt x="0" y="2"/>
                    <a:pt x="0"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93" name="Freeform 688"/>
            <p:cNvSpPr>
              <a:spLocks/>
            </p:cNvSpPr>
            <p:nvPr/>
          </p:nvSpPr>
          <p:spPr bwMode="auto">
            <a:xfrm>
              <a:off x="13254271" y="7424395"/>
              <a:ext cx="76432" cy="245291"/>
            </a:xfrm>
            <a:custGeom>
              <a:avLst/>
              <a:gdLst>
                <a:gd name="T0" fmla="*/ 4 w 8"/>
                <a:gd name="T1" fmla="*/ 17 h 26"/>
                <a:gd name="T2" fmla="*/ 6 w 8"/>
                <a:gd name="T3" fmla="*/ 13 h 26"/>
                <a:gd name="T4" fmla="*/ 5 w 8"/>
                <a:gd name="T5" fmla="*/ 10 h 26"/>
                <a:gd name="T6" fmla="*/ 7 w 8"/>
                <a:gd name="T7" fmla="*/ 4 h 26"/>
                <a:gd name="T8" fmla="*/ 6 w 8"/>
                <a:gd name="T9" fmla="*/ 0 h 26"/>
                <a:gd name="T10" fmla="*/ 2 w 8"/>
                <a:gd name="T11" fmla="*/ 7 h 26"/>
                <a:gd name="T12" fmla="*/ 0 w 8"/>
                <a:gd name="T13" fmla="*/ 11 h 26"/>
                <a:gd name="T14" fmla="*/ 1 w 8"/>
                <a:gd name="T15" fmla="*/ 16 h 26"/>
                <a:gd name="T16" fmla="*/ 2 w 8"/>
                <a:gd name="T17" fmla="*/ 26 h 26"/>
                <a:gd name="T18" fmla="*/ 2 w 8"/>
                <a:gd name="T19" fmla="*/ 25 h 26"/>
                <a:gd name="T20" fmla="*/ 4 w 8"/>
                <a:gd name="T21" fmla="*/ 17 h 26"/>
                <a:gd name="T22" fmla="*/ 4 w 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6">
                  <a:moveTo>
                    <a:pt x="4" y="17"/>
                  </a:moveTo>
                  <a:cubicBezTo>
                    <a:pt x="4" y="16"/>
                    <a:pt x="5" y="15"/>
                    <a:pt x="6" y="13"/>
                  </a:cubicBezTo>
                  <a:cubicBezTo>
                    <a:pt x="7" y="11"/>
                    <a:pt x="6" y="12"/>
                    <a:pt x="5" y="10"/>
                  </a:cubicBezTo>
                  <a:cubicBezTo>
                    <a:pt x="3" y="8"/>
                    <a:pt x="4" y="3"/>
                    <a:pt x="7" y="4"/>
                  </a:cubicBezTo>
                  <a:cubicBezTo>
                    <a:pt x="8" y="1"/>
                    <a:pt x="8" y="1"/>
                    <a:pt x="6" y="0"/>
                  </a:cubicBezTo>
                  <a:cubicBezTo>
                    <a:pt x="4" y="0"/>
                    <a:pt x="3" y="5"/>
                    <a:pt x="2" y="7"/>
                  </a:cubicBezTo>
                  <a:cubicBezTo>
                    <a:pt x="1" y="8"/>
                    <a:pt x="0" y="9"/>
                    <a:pt x="0" y="11"/>
                  </a:cubicBezTo>
                  <a:cubicBezTo>
                    <a:pt x="0" y="12"/>
                    <a:pt x="1" y="14"/>
                    <a:pt x="1" y="16"/>
                  </a:cubicBezTo>
                  <a:cubicBezTo>
                    <a:pt x="1" y="19"/>
                    <a:pt x="2" y="22"/>
                    <a:pt x="2" y="26"/>
                  </a:cubicBezTo>
                  <a:cubicBezTo>
                    <a:pt x="2" y="25"/>
                    <a:pt x="2" y="25"/>
                    <a:pt x="2" y="25"/>
                  </a:cubicBezTo>
                  <a:cubicBezTo>
                    <a:pt x="3" y="23"/>
                    <a:pt x="3" y="20"/>
                    <a:pt x="4" y="17"/>
                  </a:cubicBezTo>
                  <a:cubicBezTo>
                    <a:pt x="4" y="16"/>
                    <a:pt x="4" y="18"/>
                    <a:pt x="4" y="17"/>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94" name="Freeform 689"/>
            <p:cNvSpPr>
              <a:spLocks/>
            </p:cNvSpPr>
            <p:nvPr/>
          </p:nvSpPr>
          <p:spPr bwMode="auto">
            <a:xfrm>
              <a:off x="14028153" y="7790737"/>
              <a:ext cx="47770" cy="73269"/>
            </a:xfrm>
            <a:custGeom>
              <a:avLst/>
              <a:gdLst>
                <a:gd name="T0" fmla="*/ 3 w 5"/>
                <a:gd name="T1" fmla="*/ 8 h 8"/>
                <a:gd name="T2" fmla="*/ 2 w 5"/>
                <a:gd name="T3" fmla="*/ 0 h 8"/>
                <a:gd name="T4" fmla="*/ 0 w 5"/>
                <a:gd name="T5" fmla="*/ 4 h 8"/>
                <a:gd name="T6" fmla="*/ 3 w 5"/>
                <a:gd name="T7" fmla="*/ 8 h 8"/>
                <a:gd name="T8" fmla="*/ 3 w 5"/>
                <a:gd name="T9" fmla="*/ 8 h 8"/>
              </a:gdLst>
              <a:ahLst/>
              <a:cxnLst>
                <a:cxn ang="0">
                  <a:pos x="T0" y="T1"/>
                </a:cxn>
                <a:cxn ang="0">
                  <a:pos x="T2" y="T3"/>
                </a:cxn>
                <a:cxn ang="0">
                  <a:pos x="T4" y="T5"/>
                </a:cxn>
                <a:cxn ang="0">
                  <a:pos x="T6" y="T7"/>
                </a:cxn>
                <a:cxn ang="0">
                  <a:pos x="T8" y="T9"/>
                </a:cxn>
              </a:cxnLst>
              <a:rect l="0" t="0" r="r" b="b"/>
              <a:pathLst>
                <a:path w="5" h="8">
                  <a:moveTo>
                    <a:pt x="3" y="8"/>
                  </a:moveTo>
                  <a:cubicBezTo>
                    <a:pt x="3" y="7"/>
                    <a:pt x="5" y="0"/>
                    <a:pt x="2" y="0"/>
                  </a:cubicBezTo>
                  <a:cubicBezTo>
                    <a:pt x="1" y="1"/>
                    <a:pt x="0" y="3"/>
                    <a:pt x="0" y="4"/>
                  </a:cubicBezTo>
                  <a:cubicBezTo>
                    <a:pt x="0" y="6"/>
                    <a:pt x="1" y="7"/>
                    <a:pt x="3" y="8"/>
                  </a:cubicBezTo>
                  <a:cubicBezTo>
                    <a:pt x="3" y="8"/>
                    <a:pt x="2" y="8"/>
                    <a:pt x="3" y="8"/>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95" name="Freeform 690"/>
            <p:cNvSpPr>
              <a:spLocks/>
            </p:cNvSpPr>
            <p:nvPr/>
          </p:nvSpPr>
          <p:spPr bwMode="auto">
            <a:xfrm>
              <a:off x="13645991" y="8137964"/>
              <a:ext cx="496812" cy="315371"/>
            </a:xfrm>
            <a:custGeom>
              <a:avLst/>
              <a:gdLst>
                <a:gd name="T0" fmla="*/ 47 w 53"/>
                <a:gd name="T1" fmla="*/ 0 h 34"/>
                <a:gd name="T2" fmla="*/ 38 w 53"/>
                <a:gd name="T3" fmla="*/ 2 h 34"/>
                <a:gd name="T4" fmla="*/ 28 w 53"/>
                <a:gd name="T5" fmla="*/ 4 h 34"/>
                <a:gd name="T6" fmla="*/ 23 w 53"/>
                <a:gd name="T7" fmla="*/ 10 h 34"/>
                <a:gd name="T8" fmla="*/ 17 w 53"/>
                <a:gd name="T9" fmla="*/ 9 h 34"/>
                <a:gd name="T10" fmla="*/ 9 w 53"/>
                <a:gd name="T11" fmla="*/ 9 h 34"/>
                <a:gd name="T12" fmla="*/ 3 w 53"/>
                <a:gd name="T13" fmla="*/ 12 h 34"/>
                <a:gd name="T14" fmla="*/ 1 w 53"/>
                <a:gd name="T15" fmla="*/ 15 h 34"/>
                <a:gd name="T16" fmla="*/ 1 w 53"/>
                <a:gd name="T17" fmla="*/ 21 h 34"/>
                <a:gd name="T18" fmla="*/ 3 w 53"/>
                <a:gd name="T19" fmla="*/ 28 h 34"/>
                <a:gd name="T20" fmla="*/ 4 w 53"/>
                <a:gd name="T21" fmla="*/ 32 h 34"/>
                <a:gd name="T22" fmla="*/ 12 w 53"/>
                <a:gd name="T23" fmla="*/ 32 h 34"/>
                <a:gd name="T24" fmla="*/ 16 w 53"/>
                <a:gd name="T25" fmla="*/ 29 h 34"/>
                <a:gd name="T26" fmla="*/ 21 w 53"/>
                <a:gd name="T27" fmla="*/ 29 h 34"/>
                <a:gd name="T28" fmla="*/ 24 w 53"/>
                <a:gd name="T29" fmla="*/ 26 h 34"/>
                <a:gd name="T30" fmla="*/ 32 w 53"/>
                <a:gd name="T31" fmla="*/ 24 h 34"/>
                <a:gd name="T32" fmla="*/ 41 w 53"/>
                <a:gd name="T33" fmla="*/ 21 h 34"/>
                <a:gd name="T34" fmla="*/ 47 w 53"/>
                <a:gd name="T35" fmla="*/ 17 h 34"/>
                <a:gd name="T36" fmla="*/ 52 w 53"/>
                <a:gd name="T37" fmla="*/ 12 h 34"/>
                <a:gd name="T38" fmla="*/ 47 w 53"/>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4">
                  <a:moveTo>
                    <a:pt x="47" y="0"/>
                  </a:moveTo>
                  <a:cubicBezTo>
                    <a:pt x="44" y="1"/>
                    <a:pt x="41" y="2"/>
                    <a:pt x="38" y="2"/>
                  </a:cubicBezTo>
                  <a:cubicBezTo>
                    <a:pt x="35" y="3"/>
                    <a:pt x="31" y="2"/>
                    <a:pt x="28" y="4"/>
                  </a:cubicBezTo>
                  <a:cubicBezTo>
                    <a:pt x="26" y="6"/>
                    <a:pt x="25" y="8"/>
                    <a:pt x="23" y="10"/>
                  </a:cubicBezTo>
                  <a:cubicBezTo>
                    <a:pt x="22" y="11"/>
                    <a:pt x="19" y="9"/>
                    <a:pt x="17" y="9"/>
                  </a:cubicBezTo>
                  <a:cubicBezTo>
                    <a:pt x="14" y="9"/>
                    <a:pt x="12" y="9"/>
                    <a:pt x="9" y="9"/>
                  </a:cubicBezTo>
                  <a:cubicBezTo>
                    <a:pt x="6" y="9"/>
                    <a:pt x="3" y="8"/>
                    <a:pt x="3" y="12"/>
                  </a:cubicBezTo>
                  <a:cubicBezTo>
                    <a:pt x="2" y="14"/>
                    <a:pt x="1" y="13"/>
                    <a:pt x="1" y="15"/>
                  </a:cubicBezTo>
                  <a:cubicBezTo>
                    <a:pt x="0" y="17"/>
                    <a:pt x="0" y="19"/>
                    <a:pt x="1" y="21"/>
                  </a:cubicBezTo>
                  <a:cubicBezTo>
                    <a:pt x="1" y="23"/>
                    <a:pt x="2" y="26"/>
                    <a:pt x="3" y="28"/>
                  </a:cubicBezTo>
                  <a:cubicBezTo>
                    <a:pt x="3" y="29"/>
                    <a:pt x="3" y="31"/>
                    <a:pt x="4" y="32"/>
                  </a:cubicBezTo>
                  <a:cubicBezTo>
                    <a:pt x="5" y="34"/>
                    <a:pt x="10" y="33"/>
                    <a:pt x="12" y="32"/>
                  </a:cubicBezTo>
                  <a:cubicBezTo>
                    <a:pt x="13" y="31"/>
                    <a:pt x="14" y="30"/>
                    <a:pt x="16" y="29"/>
                  </a:cubicBezTo>
                  <a:cubicBezTo>
                    <a:pt x="17" y="29"/>
                    <a:pt x="19" y="29"/>
                    <a:pt x="21" y="29"/>
                  </a:cubicBezTo>
                  <a:cubicBezTo>
                    <a:pt x="22" y="28"/>
                    <a:pt x="23" y="27"/>
                    <a:pt x="24" y="26"/>
                  </a:cubicBezTo>
                  <a:cubicBezTo>
                    <a:pt x="27" y="25"/>
                    <a:pt x="29" y="25"/>
                    <a:pt x="32" y="24"/>
                  </a:cubicBezTo>
                  <a:cubicBezTo>
                    <a:pt x="35" y="23"/>
                    <a:pt x="38" y="22"/>
                    <a:pt x="41" y="21"/>
                  </a:cubicBezTo>
                  <a:cubicBezTo>
                    <a:pt x="43" y="20"/>
                    <a:pt x="47" y="19"/>
                    <a:pt x="47" y="17"/>
                  </a:cubicBezTo>
                  <a:cubicBezTo>
                    <a:pt x="48" y="14"/>
                    <a:pt x="53" y="14"/>
                    <a:pt x="52" y="12"/>
                  </a:cubicBezTo>
                  <a:cubicBezTo>
                    <a:pt x="50" y="8"/>
                    <a:pt x="49" y="4"/>
                    <a:pt x="47"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96" name="Freeform 691"/>
            <p:cNvSpPr>
              <a:spLocks/>
            </p:cNvSpPr>
            <p:nvPr/>
          </p:nvSpPr>
          <p:spPr bwMode="auto">
            <a:xfrm>
              <a:off x="14085476" y="7790737"/>
              <a:ext cx="382163" cy="458721"/>
            </a:xfrm>
            <a:custGeom>
              <a:avLst/>
              <a:gdLst>
                <a:gd name="T0" fmla="*/ 39 w 41"/>
                <a:gd name="T1" fmla="*/ 19 h 49"/>
                <a:gd name="T2" fmla="*/ 34 w 41"/>
                <a:gd name="T3" fmla="*/ 14 h 49"/>
                <a:gd name="T4" fmla="*/ 28 w 41"/>
                <a:gd name="T5" fmla="*/ 12 h 49"/>
                <a:gd name="T6" fmla="*/ 22 w 41"/>
                <a:gd name="T7" fmla="*/ 6 h 49"/>
                <a:gd name="T8" fmla="*/ 21 w 41"/>
                <a:gd name="T9" fmla="*/ 3 h 49"/>
                <a:gd name="T10" fmla="*/ 22 w 41"/>
                <a:gd name="T11" fmla="*/ 0 h 49"/>
                <a:gd name="T12" fmla="*/ 17 w 41"/>
                <a:gd name="T13" fmla="*/ 5 h 49"/>
                <a:gd name="T14" fmla="*/ 10 w 41"/>
                <a:gd name="T15" fmla="*/ 10 h 49"/>
                <a:gd name="T16" fmla="*/ 5 w 41"/>
                <a:gd name="T17" fmla="*/ 10 h 49"/>
                <a:gd name="T18" fmla="*/ 0 w 41"/>
                <a:gd name="T19" fmla="*/ 11 h 49"/>
                <a:gd name="T20" fmla="*/ 5 w 41"/>
                <a:gd name="T21" fmla="*/ 17 h 49"/>
                <a:gd name="T22" fmla="*/ 16 w 41"/>
                <a:gd name="T23" fmla="*/ 19 h 49"/>
                <a:gd name="T24" fmla="*/ 16 w 41"/>
                <a:gd name="T25" fmla="*/ 32 h 49"/>
                <a:gd name="T26" fmla="*/ 11 w 41"/>
                <a:gd name="T27" fmla="*/ 34 h 49"/>
                <a:gd name="T28" fmla="*/ 0 w 41"/>
                <a:gd name="T29" fmla="*/ 37 h 49"/>
                <a:gd name="T30" fmla="*/ 5 w 41"/>
                <a:gd name="T31" fmla="*/ 49 h 49"/>
                <a:gd name="T32" fmla="*/ 14 w 41"/>
                <a:gd name="T33" fmla="*/ 48 h 49"/>
                <a:gd name="T34" fmla="*/ 17 w 41"/>
                <a:gd name="T35" fmla="*/ 44 h 49"/>
                <a:gd name="T36" fmla="*/ 23 w 41"/>
                <a:gd name="T37" fmla="*/ 42 h 49"/>
                <a:gd name="T38" fmla="*/ 28 w 41"/>
                <a:gd name="T39" fmla="*/ 38 h 49"/>
                <a:gd name="T40" fmla="*/ 29 w 41"/>
                <a:gd name="T41" fmla="*/ 32 h 49"/>
                <a:gd name="T42" fmla="*/ 32 w 41"/>
                <a:gd name="T43" fmla="*/ 30 h 49"/>
                <a:gd name="T44" fmla="*/ 37 w 41"/>
                <a:gd name="T45" fmla="*/ 24 h 49"/>
                <a:gd name="T46" fmla="*/ 39 w 41"/>
                <a:gd name="T47" fmla="*/ 19 h 49"/>
                <a:gd name="T48" fmla="*/ 39 w 41"/>
                <a:gd name="T4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9">
                  <a:moveTo>
                    <a:pt x="39" y="19"/>
                  </a:moveTo>
                  <a:cubicBezTo>
                    <a:pt x="36" y="19"/>
                    <a:pt x="35" y="16"/>
                    <a:pt x="34" y="14"/>
                  </a:cubicBezTo>
                  <a:cubicBezTo>
                    <a:pt x="33" y="13"/>
                    <a:pt x="29" y="13"/>
                    <a:pt x="28" y="12"/>
                  </a:cubicBezTo>
                  <a:cubicBezTo>
                    <a:pt x="25" y="11"/>
                    <a:pt x="24" y="9"/>
                    <a:pt x="22" y="6"/>
                  </a:cubicBezTo>
                  <a:cubicBezTo>
                    <a:pt x="22" y="5"/>
                    <a:pt x="21" y="4"/>
                    <a:pt x="21" y="3"/>
                  </a:cubicBezTo>
                  <a:cubicBezTo>
                    <a:pt x="21" y="3"/>
                    <a:pt x="22" y="0"/>
                    <a:pt x="22" y="0"/>
                  </a:cubicBezTo>
                  <a:cubicBezTo>
                    <a:pt x="21" y="0"/>
                    <a:pt x="18" y="4"/>
                    <a:pt x="17" y="5"/>
                  </a:cubicBezTo>
                  <a:cubicBezTo>
                    <a:pt x="15" y="7"/>
                    <a:pt x="13" y="10"/>
                    <a:pt x="10" y="10"/>
                  </a:cubicBezTo>
                  <a:cubicBezTo>
                    <a:pt x="8" y="11"/>
                    <a:pt x="7" y="10"/>
                    <a:pt x="5" y="10"/>
                  </a:cubicBezTo>
                  <a:cubicBezTo>
                    <a:pt x="3" y="11"/>
                    <a:pt x="1" y="13"/>
                    <a:pt x="0" y="11"/>
                  </a:cubicBezTo>
                  <a:cubicBezTo>
                    <a:pt x="1" y="14"/>
                    <a:pt x="2" y="17"/>
                    <a:pt x="5" y="17"/>
                  </a:cubicBezTo>
                  <a:cubicBezTo>
                    <a:pt x="7" y="17"/>
                    <a:pt x="15" y="17"/>
                    <a:pt x="16" y="19"/>
                  </a:cubicBezTo>
                  <a:cubicBezTo>
                    <a:pt x="19" y="23"/>
                    <a:pt x="17" y="27"/>
                    <a:pt x="16" y="32"/>
                  </a:cubicBezTo>
                  <a:cubicBezTo>
                    <a:pt x="15" y="33"/>
                    <a:pt x="11" y="34"/>
                    <a:pt x="11" y="34"/>
                  </a:cubicBezTo>
                  <a:cubicBezTo>
                    <a:pt x="7" y="35"/>
                    <a:pt x="3" y="36"/>
                    <a:pt x="0" y="37"/>
                  </a:cubicBezTo>
                  <a:cubicBezTo>
                    <a:pt x="2" y="41"/>
                    <a:pt x="4" y="45"/>
                    <a:pt x="5" y="49"/>
                  </a:cubicBezTo>
                  <a:cubicBezTo>
                    <a:pt x="8" y="48"/>
                    <a:pt x="11" y="48"/>
                    <a:pt x="14" y="48"/>
                  </a:cubicBezTo>
                  <a:cubicBezTo>
                    <a:pt x="18" y="47"/>
                    <a:pt x="15" y="46"/>
                    <a:pt x="17" y="44"/>
                  </a:cubicBezTo>
                  <a:cubicBezTo>
                    <a:pt x="19" y="43"/>
                    <a:pt x="22" y="44"/>
                    <a:pt x="23" y="42"/>
                  </a:cubicBezTo>
                  <a:cubicBezTo>
                    <a:pt x="25" y="40"/>
                    <a:pt x="25" y="39"/>
                    <a:pt x="28" y="38"/>
                  </a:cubicBezTo>
                  <a:cubicBezTo>
                    <a:pt x="30" y="37"/>
                    <a:pt x="29" y="34"/>
                    <a:pt x="29" y="32"/>
                  </a:cubicBezTo>
                  <a:cubicBezTo>
                    <a:pt x="28" y="30"/>
                    <a:pt x="30" y="30"/>
                    <a:pt x="32" y="30"/>
                  </a:cubicBezTo>
                  <a:cubicBezTo>
                    <a:pt x="35" y="29"/>
                    <a:pt x="35" y="26"/>
                    <a:pt x="37" y="24"/>
                  </a:cubicBezTo>
                  <a:cubicBezTo>
                    <a:pt x="38" y="23"/>
                    <a:pt x="41" y="20"/>
                    <a:pt x="39" y="19"/>
                  </a:cubicBezTo>
                  <a:cubicBezTo>
                    <a:pt x="38" y="19"/>
                    <a:pt x="40" y="20"/>
                    <a:pt x="39" y="19"/>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97" name="Freeform 692"/>
            <p:cNvSpPr>
              <a:spLocks/>
            </p:cNvSpPr>
            <p:nvPr/>
          </p:nvSpPr>
          <p:spPr bwMode="auto">
            <a:xfrm>
              <a:off x="14897574" y="6892410"/>
              <a:ext cx="512738" cy="222990"/>
            </a:xfrm>
            <a:custGeom>
              <a:avLst/>
              <a:gdLst>
                <a:gd name="T0" fmla="*/ 55 w 55"/>
                <a:gd name="T1" fmla="*/ 5 h 24"/>
                <a:gd name="T2" fmla="*/ 47 w 55"/>
                <a:gd name="T3" fmla="*/ 3 h 24"/>
                <a:gd name="T4" fmla="*/ 36 w 55"/>
                <a:gd name="T5" fmla="*/ 2 h 24"/>
                <a:gd name="T6" fmla="*/ 27 w 55"/>
                <a:gd name="T7" fmla="*/ 0 h 24"/>
                <a:gd name="T8" fmla="*/ 22 w 55"/>
                <a:gd name="T9" fmla="*/ 2 h 24"/>
                <a:gd name="T10" fmla="*/ 19 w 55"/>
                <a:gd name="T11" fmla="*/ 4 h 24"/>
                <a:gd name="T12" fmla="*/ 11 w 55"/>
                <a:gd name="T13" fmla="*/ 5 h 24"/>
                <a:gd name="T14" fmla="*/ 9 w 55"/>
                <a:gd name="T15" fmla="*/ 7 h 24"/>
                <a:gd name="T16" fmla="*/ 8 w 55"/>
                <a:gd name="T17" fmla="*/ 11 h 24"/>
                <a:gd name="T18" fmla="*/ 12 w 55"/>
                <a:gd name="T19" fmla="*/ 12 h 24"/>
                <a:gd name="T20" fmla="*/ 15 w 55"/>
                <a:gd name="T21" fmla="*/ 12 h 24"/>
                <a:gd name="T22" fmla="*/ 19 w 55"/>
                <a:gd name="T23" fmla="*/ 15 h 24"/>
                <a:gd name="T24" fmla="*/ 15 w 55"/>
                <a:gd name="T25" fmla="*/ 17 h 24"/>
                <a:gd name="T26" fmla="*/ 11 w 55"/>
                <a:gd name="T27" fmla="*/ 17 h 24"/>
                <a:gd name="T28" fmla="*/ 10 w 55"/>
                <a:gd name="T29" fmla="*/ 20 h 24"/>
                <a:gd name="T30" fmla="*/ 1 w 55"/>
                <a:gd name="T31" fmla="*/ 20 h 24"/>
                <a:gd name="T32" fmla="*/ 11 w 55"/>
                <a:gd name="T33" fmla="*/ 22 h 24"/>
                <a:gd name="T34" fmla="*/ 15 w 55"/>
                <a:gd name="T35" fmla="*/ 23 h 24"/>
                <a:gd name="T36" fmla="*/ 21 w 55"/>
                <a:gd name="T37" fmla="*/ 23 h 24"/>
                <a:gd name="T38" fmla="*/ 25 w 55"/>
                <a:gd name="T39" fmla="*/ 20 h 24"/>
                <a:gd name="T40" fmla="*/ 28 w 55"/>
                <a:gd name="T41" fmla="*/ 17 h 24"/>
                <a:gd name="T42" fmla="*/ 33 w 55"/>
                <a:gd name="T43" fmla="*/ 16 h 24"/>
                <a:gd name="T44" fmla="*/ 37 w 55"/>
                <a:gd name="T45" fmla="*/ 16 h 24"/>
                <a:gd name="T46" fmla="*/ 40 w 55"/>
                <a:gd name="T47" fmla="*/ 13 h 24"/>
                <a:gd name="T48" fmla="*/ 44 w 55"/>
                <a:gd name="T49" fmla="*/ 12 h 24"/>
                <a:gd name="T50" fmla="*/ 54 w 55"/>
                <a:gd name="T51" fmla="*/ 7 h 24"/>
                <a:gd name="T52" fmla="*/ 55 w 55"/>
                <a:gd name="T5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4">
                  <a:moveTo>
                    <a:pt x="55" y="5"/>
                  </a:moveTo>
                  <a:cubicBezTo>
                    <a:pt x="52" y="5"/>
                    <a:pt x="50" y="3"/>
                    <a:pt x="47" y="3"/>
                  </a:cubicBezTo>
                  <a:cubicBezTo>
                    <a:pt x="44" y="2"/>
                    <a:pt x="40" y="2"/>
                    <a:pt x="36" y="2"/>
                  </a:cubicBezTo>
                  <a:cubicBezTo>
                    <a:pt x="33" y="2"/>
                    <a:pt x="30" y="2"/>
                    <a:pt x="27" y="0"/>
                  </a:cubicBezTo>
                  <a:cubicBezTo>
                    <a:pt x="25" y="0"/>
                    <a:pt x="23" y="0"/>
                    <a:pt x="22" y="2"/>
                  </a:cubicBezTo>
                  <a:cubicBezTo>
                    <a:pt x="22" y="4"/>
                    <a:pt x="21" y="5"/>
                    <a:pt x="19" y="4"/>
                  </a:cubicBezTo>
                  <a:cubicBezTo>
                    <a:pt x="17" y="3"/>
                    <a:pt x="12" y="1"/>
                    <a:pt x="11" y="5"/>
                  </a:cubicBezTo>
                  <a:cubicBezTo>
                    <a:pt x="10" y="6"/>
                    <a:pt x="11" y="6"/>
                    <a:pt x="9" y="7"/>
                  </a:cubicBezTo>
                  <a:cubicBezTo>
                    <a:pt x="8" y="8"/>
                    <a:pt x="6" y="10"/>
                    <a:pt x="8" y="11"/>
                  </a:cubicBezTo>
                  <a:cubicBezTo>
                    <a:pt x="9" y="12"/>
                    <a:pt x="12" y="13"/>
                    <a:pt x="12" y="12"/>
                  </a:cubicBezTo>
                  <a:cubicBezTo>
                    <a:pt x="13" y="10"/>
                    <a:pt x="14" y="11"/>
                    <a:pt x="15" y="12"/>
                  </a:cubicBezTo>
                  <a:cubicBezTo>
                    <a:pt x="16" y="13"/>
                    <a:pt x="20" y="14"/>
                    <a:pt x="19" y="15"/>
                  </a:cubicBezTo>
                  <a:cubicBezTo>
                    <a:pt x="19" y="16"/>
                    <a:pt x="16" y="16"/>
                    <a:pt x="15" y="17"/>
                  </a:cubicBezTo>
                  <a:cubicBezTo>
                    <a:pt x="14" y="18"/>
                    <a:pt x="13" y="19"/>
                    <a:pt x="11" y="17"/>
                  </a:cubicBezTo>
                  <a:cubicBezTo>
                    <a:pt x="10" y="16"/>
                    <a:pt x="10" y="19"/>
                    <a:pt x="10" y="20"/>
                  </a:cubicBezTo>
                  <a:cubicBezTo>
                    <a:pt x="6" y="22"/>
                    <a:pt x="4" y="15"/>
                    <a:pt x="1" y="20"/>
                  </a:cubicBezTo>
                  <a:cubicBezTo>
                    <a:pt x="0" y="21"/>
                    <a:pt x="10" y="23"/>
                    <a:pt x="11" y="22"/>
                  </a:cubicBezTo>
                  <a:cubicBezTo>
                    <a:pt x="12" y="21"/>
                    <a:pt x="14" y="22"/>
                    <a:pt x="15" y="23"/>
                  </a:cubicBezTo>
                  <a:cubicBezTo>
                    <a:pt x="16" y="23"/>
                    <a:pt x="19" y="24"/>
                    <a:pt x="21" y="23"/>
                  </a:cubicBezTo>
                  <a:cubicBezTo>
                    <a:pt x="22" y="22"/>
                    <a:pt x="24" y="23"/>
                    <a:pt x="25" y="20"/>
                  </a:cubicBezTo>
                  <a:cubicBezTo>
                    <a:pt x="25" y="19"/>
                    <a:pt x="27" y="18"/>
                    <a:pt x="28" y="17"/>
                  </a:cubicBezTo>
                  <a:cubicBezTo>
                    <a:pt x="29" y="16"/>
                    <a:pt x="33" y="16"/>
                    <a:pt x="33" y="16"/>
                  </a:cubicBezTo>
                  <a:cubicBezTo>
                    <a:pt x="34" y="18"/>
                    <a:pt x="35" y="16"/>
                    <a:pt x="37" y="16"/>
                  </a:cubicBezTo>
                  <a:cubicBezTo>
                    <a:pt x="38" y="16"/>
                    <a:pt x="39" y="13"/>
                    <a:pt x="40" y="13"/>
                  </a:cubicBezTo>
                  <a:cubicBezTo>
                    <a:pt x="41" y="12"/>
                    <a:pt x="43" y="13"/>
                    <a:pt x="44" y="12"/>
                  </a:cubicBezTo>
                  <a:cubicBezTo>
                    <a:pt x="48" y="11"/>
                    <a:pt x="50" y="9"/>
                    <a:pt x="54" y="7"/>
                  </a:cubicBezTo>
                  <a:cubicBezTo>
                    <a:pt x="55" y="7"/>
                    <a:pt x="55" y="7"/>
                    <a:pt x="55" y="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98" name="Freeform 693"/>
            <p:cNvSpPr>
              <a:spLocks/>
            </p:cNvSpPr>
            <p:nvPr/>
          </p:nvSpPr>
          <p:spPr bwMode="auto">
            <a:xfrm>
              <a:off x="14273376" y="6752246"/>
              <a:ext cx="831208" cy="487389"/>
            </a:xfrm>
            <a:custGeom>
              <a:avLst/>
              <a:gdLst>
                <a:gd name="T0" fmla="*/ 78 w 89"/>
                <a:gd name="T1" fmla="*/ 32 h 52"/>
                <a:gd name="T2" fmla="*/ 81 w 89"/>
                <a:gd name="T3" fmla="*/ 33 h 52"/>
                <a:gd name="T4" fmla="*/ 84 w 89"/>
                <a:gd name="T5" fmla="*/ 31 h 52"/>
                <a:gd name="T6" fmla="*/ 81 w 89"/>
                <a:gd name="T7" fmla="*/ 26 h 52"/>
                <a:gd name="T8" fmla="*/ 79 w 89"/>
                <a:gd name="T9" fmla="*/ 27 h 52"/>
                <a:gd name="T10" fmla="*/ 75 w 89"/>
                <a:gd name="T11" fmla="*/ 27 h 52"/>
                <a:gd name="T12" fmla="*/ 78 w 89"/>
                <a:gd name="T13" fmla="*/ 21 h 52"/>
                <a:gd name="T14" fmla="*/ 74 w 89"/>
                <a:gd name="T15" fmla="*/ 22 h 52"/>
                <a:gd name="T16" fmla="*/ 68 w 89"/>
                <a:gd name="T17" fmla="*/ 25 h 52"/>
                <a:gd name="T18" fmla="*/ 65 w 89"/>
                <a:gd name="T19" fmla="*/ 29 h 52"/>
                <a:gd name="T20" fmla="*/ 62 w 89"/>
                <a:gd name="T21" fmla="*/ 28 h 52"/>
                <a:gd name="T22" fmla="*/ 57 w 89"/>
                <a:gd name="T23" fmla="*/ 27 h 52"/>
                <a:gd name="T24" fmla="*/ 53 w 89"/>
                <a:gd name="T25" fmla="*/ 23 h 52"/>
                <a:gd name="T26" fmla="*/ 52 w 89"/>
                <a:gd name="T27" fmla="*/ 17 h 52"/>
                <a:gd name="T28" fmla="*/ 49 w 89"/>
                <a:gd name="T29" fmla="*/ 13 h 52"/>
                <a:gd name="T30" fmla="*/ 45 w 89"/>
                <a:gd name="T31" fmla="*/ 12 h 52"/>
                <a:gd name="T32" fmla="*/ 38 w 89"/>
                <a:gd name="T33" fmla="*/ 12 h 52"/>
                <a:gd name="T34" fmla="*/ 31 w 89"/>
                <a:gd name="T35" fmla="*/ 12 h 52"/>
                <a:gd name="T36" fmla="*/ 27 w 89"/>
                <a:gd name="T37" fmla="*/ 8 h 52"/>
                <a:gd name="T38" fmla="*/ 23 w 89"/>
                <a:gd name="T39" fmla="*/ 8 h 52"/>
                <a:gd name="T40" fmla="*/ 19 w 89"/>
                <a:gd name="T41" fmla="*/ 10 h 52"/>
                <a:gd name="T42" fmla="*/ 17 w 89"/>
                <a:gd name="T43" fmla="*/ 6 h 52"/>
                <a:gd name="T44" fmla="*/ 15 w 89"/>
                <a:gd name="T45" fmla="*/ 1 h 52"/>
                <a:gd name="T46" fmla="*/ 15 w 89"/>
                <a:gd name="T47" fmla="*/ 5 h 52"/>
                <a:gd name="T48" fmla="*/ 14 w 89"/>
                <a:gd name="T49" fmla="*/ 8 h 52"/>
                <a:gd name="T50" fmla="*/ 13 w 89"/>
                <a:gd name="T51" fmla="*/ 3 h 52"/>
                <a:gd name="T52" fmla="*/ 14 w 89"/>
                <a:gd name="T53" fmla="*/ 0 h 52"/>
                <a:gd name="T54" fmla="*/ 1 w 89"/>
                <a:gd name="T55" fmla="*/ 4 h 52"/>
                <a:gd name="T56" fmla="*/ 1 w 89"/>
                <a:gd name="T57" fmla="*/ 15 h 52"/>
                <a:gd name="T58" fmla="*/ 1 w 89"/>
                <a:gd name="T59" fmla="*/ 23 h 52"/>
                <a:gd name="T60" fmla="*/ 2 w 89"/>
                <a:gd name="T61" fmla="*/ 26 h 52"/>
                <a:gd name="T62" fmla="*/ 6 w 89"/>
                <a:gd name="T63" fmla="*/ 26 h 52"/>
                <a:gd name="T64" fmla="*/ 6 w 89"/>
                <a:gd name="T65" fmla="*/ 23 h 52"/>
                <a:gd name="T66" fmla="*/ 10 w 89"/>
                <a:gd name="T67" fmla="*/ 20 h 52"/>
                <a:gd name="T68" fmla="*/ 13 w 89"/>
                <a:gd name="T69" fmla="*/ 18 h 52"/>
                <a:gd name="T70" fmla="*/ 17 w 89"/>
                <a:gd name="T71" fmla="*/ 19 h 52"/>
                <a:gd name="T72" fmla="*/ 21 w 89"/>
                <a:gd name="T73" fmla="*/ 20 h 52"/>
                <a:gd name="T74" fmla="*/ 21 w 89"/>
                <a:gd name="T75" fmla="*/ 24 h 52"/>
                <a:gd name="T76" fmla="*/ 26 w 89"/>
                <a:gd name="T77" fmla="*/ 27 h 52"/>
                <a:gd name="T78" fmla="*/ 33 w 89"/>
                <a:gd name="T79" fmla="*/ 34 h 52"/>
                <a:gd name="T80" fmla="*/ 38 w 89"/>
                <a:gd name="T81" fmla="*/ 37 h 52"/>
                <a:gd name="T82" fmla="*/ 41 w 89"/>
                <a:gd name="T83" fmla="*/ 39 h 52"/>
                <a:gd name="T84" fmla="*/ 50 w 89"/>
                <a:gd name="T85" fmla="*/ 45 h 52"/>
                <a:gd name="T86" fmla="*/ 54 w 89"/>
                <a:gd name="T87" fmla="*/ 49 h 52"/>
                <a:gd name="T88" fmla="*/ 61 w 89"/>
                <a:gd name="T89" fmla="*/ 52 h 52"/>
                <a:gd name="T90" fmla="*/ 63 w 89"/>
                <a:gd name="T91" fmla="*/ 47 h 52"/>
                <a:gd name="T92" fmla="*/ 62 w 89"/>
                <a:gd name="T93" fmla="*/ 42 h 52"/>
                <a:gd name="T94" fmla="*/ 59 w 89"/>
                <a:gd name="T95" fmla="*/ 38 h 52"/>
                <a:gd name="T96" fmla="*/ 64 w 89"/>
                <a:gd name="T97" fmla="*/ 36 h 52"/>
                <a:gd name="T98" fmla="*/ 66 w 89"/>
                <a:gd name="T99" fmla="*/ 33 h 52"/>
                <a:gd name="T100" fmla="*/ 68 w 89"/>
                <a:gd name="T101" fmla="*/ 30 h 52"/>
                <a:gd name="T102" fmla="*/ 71 w 89"/>
                <a:gd name="T103" fmla="*/ 30 h 52"/>
                <a:gd name="T104" fmla="*/ 74 w 89"/>
                <a:gd name="T105" fmla="*/ 29 h 52"/>
                <a:gd name="T106" fmla="*/ 74 w 89"/>
                <a:gd name="T107" fmla="*/ 34 h 52"/>
                <a:gd name="T108" fmla="*/ 77 w 89"/>
                <a:gd name="T109" fmla="*/ 34 h 52"/>
                <a:gd name="T110" fmla="*/ 78 w 89"/>
                <a:gd name="T111" fmla="*/ 32 h 52"/>
                <a:gd name="T112" fmla="*/ 78 w 89"/>
                <a:gd name="T11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52">
                  <a:moveTo>
                    <a:pt x="78" y="32"/>
                  </a:moveTo>
                  <a:cubicBezTo>
                    <a:pt x="79" y="33"/>
                    <a:pt x="79" y="34"/>
                    <a:pt x="81" y="33"/>
                  </a:cubicBezTo>
                  <a:cubicBezTo>
                    <a:pt x="82" y="33"/>
                    <a:pt x="83" y="31"/>
                    <a:pt x="84" y="31"/>
                  </a:cubicBezTo>
                  <a:cubicBezTo>
                    <a:pt x="89" y="30"/>
                    <a:pt x="83" y="28"/>
                    <a:pt x="81" y="26"/>
                  </a:cubicBezTo>
                  <a:cubicBezTo>
                    <a:pt x="80" y="25"/>
                    <a:pt x="80" y="26"/>
                    <a:pt x="79" y="27"/>
                  </a:cubicBezTo>
                  <a:cubicBezTo>
                    <a:pt x="79" y="28"/>
                    <a:pt x="76" y="27"/>
                    <a:pt x="75" y="27"/>
                  </a:cubicBezTo>
                  <a:cubicBezTo>
                    <a:pt x="71" y="25"/>
                    <a:pt x="77" y="22"/>
                    <a:pt x="78" y="21"/>
                  </a:cubicBezTo>
                  <a:cubicBezTo>
                    <a:pt x="78" y="21"/>
                    <a:pt x="74" y="22"/>
                    <a:pt x="74" y="22"/>
                  </a:cubicBezTo>
                  <a:cubicBezTo>
                    <a:pt x="72" y="23"/>
                    <a:pt x="70" y="23"/>
                    <a:pt x="68" y="25"/>
                  </a:cubicBezTo>
                  <a:cubicBezTo>
                    <a:pt x="67" y="26"/>
                    <a:pt x="66" y="28"/>
                    <a:pt x="65" y="29"/>
                  </a:cubicBezTo>
                  <a:cubicBezTo>
                    <a:pt x="64" y="32"/>
                    <a:pt x="63" y="30"/>
                    <a:pt x="62" y="28"/>
                  </a:cubicBezTo>
                  <a:cubicBezTo>
                    <a:pt x="61" y="26"/>
                    <a:pt x="59" y="27"/>
                    <a:pt x="57" y="27"/>
                  </a:cubicBezTo>
                  <a:cubicBezTo>
                    <a:pt x="55" y="27"/>
                    <a:pt x="54" y="24"/>
                    <a:pt x="53" y="23"/>
                  </a:cubicBezTo>
                  <a:cubicBezTo>
                    <a:pt x="51" y="21"/>
                    <a:pt x="54" y="19"/>
                    <a:pt x="52" y="17"/>
                  </a:cubicBezTo>
                  <a:cubicBezTo>
                    <a:pt x="51" y="16"/>
                    <a:pt x="50" y="14"/>
                    <a:pt x="49" y="13"/>
                  </a:cubicBezTo>
                  <a:cubicBezTo>
                    <a:pt x="48" y="12"/>
                    <a:pt x="46" y="11"/>
                    <a:pt x="45" y="12"/>
                  </a:cubicBezTo>
                  <a:cubicBezTo>
                    <a:pt x="43" y="13"/>
                    <a:pt x="41" y="12"/>
                    <a:pt x="38" y="12"/>
                  </a:cubicBezTo>
                  <a:cubicBezTo>
                    <a:pt x="36" y="12"/>
                    <a:pt x="33" y="13"/>
                    <a:pt x="31" y="12"/>
                  </a:cubicBezTo>
                  <a:cubicBezTo>
                    <a:pt x="30" y="11"/>
                    <a:pt x="28" y="9"/>
                    <a:pt x="27" y="8"/>
                  </a:cubicBezTo>
                  <a:cubicBezTo>
                    <a:pt x="25" y="6"/>
                    <a:pt x="24" y="6"/>
                    <a:pt x="23" y="8"/>
                  </a:cubicBezTo>
                  <a:cubicBezTo>
                    <a:pt x="22" y="9"/>
                    <a:pt x="21" y="10"/>
                    <a:pt x="19" y="10"/>
                  </a:cubicBezTo>
                  <a:cubicBezTo>
                    <a:pt x="16" y="10"/>
                    <a:pt x="16" y="8"/>
                    <a:pt x="17" y="6"/>
                  </a:cubicBezTo>
                  <a:cubicBezTo>
                    <a:pt x="18" y="3"/>
                    <a:pt x="18" y="3"/>
                    <a:pt x="15" y="1"/>
                  </a:cubicBezTo>
                  <a:cubicBezTo>
                    <a:pt x="15" y="2"/>
                    <a:pt x="15" y="4"/>
                    <a:pt x="15" y="5"/>
                  </a:cubicBezTo>
                  <a:cubicBezTo>
                    <a:pt x="15" y="7"/>
                    <a:pt x="16" y="8"/>
                    <a:pt x="14" y="8"/>
                  </a:cubicBezTo>
                  <a:cubicBezTo>
                    <a:pt x="12" y="7"/>
                    <a:pt x="12" y="4"/>
                    <a:pt x="13" y="3"/>
                  </a:cubicBezTo>
                  <a:cubicBezTo>
                    <a:pt x="13" y="3"/>
                    <a:pt x="15" y="0"/>
                    <a:pt x="14" y="0"/>
                  </a:cubicBezTo>
                  <a:cubicBezTo>
                    <a:pt x="9" y="1"/>
                    <a:pt x="5" y="2"/>
                    <a:pt x="1" y="4"/>
                  </a:cubicBezTo>
                  <a:cubicBezTo>
                    <a:pt x="0" y="4"/>
                    <a:pt x="1" y="14"/>
                    <a:pt x="1" y="15"/>
                  </a:cubicBezTo>
                  <a:cubicBezTo>
                    <a:pt x="1" y="18"/>
                    <a:pt x="1" y="21"/>
                    <a:pt x="1" y="23"/>
                  </a:cubicBezTo>
                  <a:cubicBezTo>
                    <a:pt x="1" y="25"/>
                    <a:pt x="0" y="26"/>
                    <a:pt x="2" y="26"/>
                  </a:cubicBezTo>
                  <a:cubicBezTo>
                    <a:pt x="3" y="26"/>
                    <a:pt x="4" y="26"/>
                    <a:pt x="6" y="26"/>
                  </a:cubicBezTo>
                  <a:cubicBezTo>
                    <a:pt x="8" y="26"/>
                    <a:pt x="5" y="24"/>
                    <a:pt x="6" y="23"/>
                  </a:cubicBezTo>
                  <a:cubicBezTo>
                    <a:pt x="7" y="21"/>
                    <a:pt x="9" y="22"/>
                    <a:pt x="10" y="20"/>
                  </a:cubicBezTo>
                  <a:cubicBezTo>
                    <a:pt x="12" y="19"/>
                    <a:pt x="12" y="19"/>
                    <a:pt x="13" y="18"/>
                  </a:cubicBezTo>
                  <a:cubicBezTo>
                    <a:pt x="15" y="17"/>
                    <a:pt x="16" y="18"/>
                    <a:pt x="17" y="19"/>
                  </a:cubicBezTo>
                  <a:cubicBezTo>
                    <a:pt x="18" y="20"/>
                    <a:pt x="21" y="20"/>
                    <a:pt x="21" y="20"/>
                  </a:cubicBezTo>
                  <a:cubicBezTo>
                    <a:pt x="22" y="22"/>
                    <a:pt x="21" y="23"/>
                    <a:pt x="21" y="24"/>
                  </a:cubicBezTo>
                  <a:cubicBezTo>
                    <a:pt x="22" y="27"/>
                    <a:pt x="25" y="27"/>
                    <a:pt x="26" y="27"/>
                  </a:cubicBezTo>
                  <a:cubicBezTo>
                    <a:pt x="31" y="27"/>
                    <a:pt x="31" y="30"/>
                    <a:pt x="33" y="34"/>
                  </a:cubicBezTo>
                  <a:cubicBezTo>
                    <a:pt x="34" y="35"/>
                    <a:pt x="36" y="36"/>
                    <a:pt x="38" y="37"/>
                  </a:cubicBezTo>
                  <a:cubicBezTo>
                    <a:pt x="39" y="37"/>
                    <a:pt x="40" y="38"/>
                    <a:pt x="41" y="39"/>
                  </a:cubicBezTo>
                  <a:cubicBezTo>
                    <a:pt x="44" y="41"/>
                    <a:pt x="47" y="44"/>
                    <a:pt x="50" y="45"/>
                  </a:cubicBezTo>
                  <a:cubicBezTo>
                    <a:pt x="54" y="46"/>
                    <a:pt x="54" y="46"/>
                    <a:pt x="54" y="49"/>
                  </a:cubicBezTo>
                  <a:cubicBezTo>
                    <a:pt x="56" y="49"/>
                    <a:pt x="59" y="51"/>
                    <a:pt x="61" y="52"/>
                  </a:cubicBezTo>
                  <a:cubicBezTo>
                    <a:pt x="61" y="49"/>
                    <a:pt x="60" y="49"/>
                    <a:pt x="63" y="47"/>
                  </a:cubicBezTo>
                  <a:cubicBezTo>
                    <a:pt x="64" y="45"/>
                    <a:pt x="62" y="44"/>
                    <a:pt x="62" y="42"/>
                  </a:cubicBezTo>
                  <a:cubicBezTo>
                    <a:pt x="63" y="39"/>
                    <a:pt x="60" y="40"/>
                    <a:pt x="59" y="38"/>
                  </a:cubicBezTo>
                  <a:cubicBezTo>
                    <a:pt x="58" y="36"/>
                    <a:pt x="63" y="37"/>
                    <a:pt x="64" y="36"/>
                  </a:cubicBezTo>
                  <a:cubicBezTo>
                    <a:pt x="67" y="35"/>
                    <a:pt x="64" y="32"/>
                    <a:pt x="66" y="33"/>
                  </a:cubicBezTo>
                  <a:cubicBezTo>
                    <a:pt x="70" y="33"/>
                    <a:pt x="66" y="30"/>
                    <a:pt x="68" y="30"/>
                  </a:cubicBezTo>
                  <a:cubicBezTo>
                    <a:pt x="69" y="29"/>
                    <a:pt x="70" y="31"/>
                    <a:pt x="71" y="30"/>
                  </a:cubicBezTo>
                  <a:cubicBezTo>
                    <a:pt x="72" y="30"/>
                    <a:pt x="73" y="29"/>
                    <a:pt x="74" y="29"/>
                  </a:cubicBezTo>
                  <a:cubicBezTo>
                    <a:pt x="76" y="29"/>
                    <a:pt x="74" y="33"/>
                    <a:pt x="74" y="34"/>
                  </a:cubicBezTo>
                  <a:cubicBezTo>
                    <a:pt x="75" y="34"/>
                    <a:pt x="77" y="31"/>
                    <a:pt x="77" y="34"/>
                  </a:cubicBezTo>
                  <a:cubicBezTo>
                    <a:pt x="77" y="34"/>
                    <a:pt x="77" y="32"/>
                    <a:pt x="78" y="32"/>
                  </a:cubicBezTo>
                  <a:cubicBezTo>
                    <a:pt x="79" y="32"/>
                    <a:pt x="77" y="32"/>
                    <a:pt x="78" y="3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299" name="Freeform 694"/>
            <p:cNvSpPr>
              <a:spLocks/>
            </p:cNvSpPr>
            <p:nvPr/>
          </p:nvSpPr>
          <p:spPr bwMode="auto">
            <a:xfrm>
              <a:off x="14524966" y="7293790"/>
              <a:ext cx="0" cy="955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00" name="Freeform 695"/>
            <p:cNvSpPr>
              <a:spLocks/>
            </p:cNvSpPr>
            <p:nvPr/>
          </p:nvSpPr>
          <p:spPr bwMode="auto">
            <a:xfrm>
              <a:off x="14095031" y="6921079"/>
              <a:ext cx="681523" cy="401380"/>
            </a:xfrm>
            <a:custGeom>
              <a:avLst/>
              <a:gdLst>
                <a:gd name="T0" fmla="*/ 73 w 73"/>
                <a:gd name="T1" fmla="*/ 28 h 43"/>
                <a:gd name="T2" fmla="*/ 69 w 73"/>
                <a:gd name="T3" fmla="*/ 27 h 43"/>
                <a:gd name="T4" fmla="*/ 65 w 73"/>
                <a:gd name="T5" fmla="*/ 24 h 43"/>
                <a:gd name="T6" fmla="*/ 58 w 73"/>
                <a:gd name="T7" fmla="*/ 20 h 43"/>
                <a:gd name="T8" fmla="*/ 52 w 73"/>
                <a:gd name="T9" fmla="*/ 16 h 43"/>
                <a:gd name="T10" fmla="*/ 47 w 73"/>
                <a:gd name="T11" fmla="*/ 9 h 43"/>
                <a:gd name="T12" fmla="*/ 40 w 73"/>
                <a:gd name="T13" fmla="*/ 5 h 43"/>
                <a:gd name="T14" fmla="*/ 40 w 73"/>
                <a:gd name="T15" fmla="*/ 2 h 43"/>
                <a:gd name="T16" fmla="*/ 36 w 73"/>
                <a:gd name="T17" fmla="*/ 1 h 43"/>
                <a:gd name="T18" fmla="*/ 34 w 73"/>
                <a:gd name="T19" fmla="*/ 0 h 43"/>
                <a:gd name="T20" fmla="*/ 31 w 73"/>
                <a:gd name="T21" fmla="*/ 1 h 43"/>
                <a:gd name="T22" fmla="*/ 28 w 73"/>
                <a:gd name="T23" fmla="*/ 3 h 43"/>
                <a:gd name="T24" fmla="*/ 25 w 73"/>
                <a:gd name="T25" fmla="*/ 6 h 43"/>
                <a:gd name="T26" fmla="*/ 22 w 73"/>
                <a:gd name="T27" fmla="*/ 8 h 43"/>
                <a:gd name="T28" fmla="*/ 17 w 73"/>
                <a:gd name="T29" fmla="*/ 8 h 43"/>
                <a:gd name="T30" fmla="*/ 12 w 73"/>
                <a:gd name="T31" fmla="*/ 2 h 43"/>
                <a:gd name="T32" fmla="*/ 2 w 73"/>
                <a:gd name="T33" fmla="*/ 5 h 43"/>
                <a:gd name="T34" fmla="*/ 5 w 73"/>
                <a:gd name="T35" fmla="*/ 12 h 43"/>
                <a:gd name="T36" fmla="*/ 8 w 73"/>
                <a:gd name="T37" fmla="*/ 17 h 43"/>
                <a:gd name="T38" fmla="*/ 8 w 73"/>
                <a:gd name="T39" fmla="*/ 19 h 43"/>
                <a:gd name="T40" fmla="*/ 10 w 73"/>
                <a:gd name="T41" fmla="*/ 22 h 43"/>
                <a:gd name="T42" fmla="*/ 9 w 73"/>
                <a:gd name="T43" fmla="*/ 26 h 43"/>
                <a:gd name="T44" fmla="*/ 9 w 73"/>
                <a:gd name="T45" fmla="*/ 31 h 43"/>
                <a:gd name="T46" fmla="*/ 14 w 73"/>
                <a:gd name="T47" fmla="*/ 29 h 43"/>
                <a:gd name="T48" fmla="*/ 17 w 73"/>
                <a:gd name="T49" fmla="*/ 26 h 43"/>
                <a:gd name="T50" fmla="*/ 27 w 73"/>
                <a:gd name="T51" fmla="*/ 27 h 43"/>
                <a:gd name="T52" fmla="*/ 37 w 73"/>
                <a:gd name="T53" fmla="*/ 31 h 43"/>
                <a:gd name="T54" fmla="*/ 45 w 73"/>
                <a:gd name="T55" fmla="*/ 35 h 43"/>
                <a:gd name="T56" fmla="*/ 46 w 73"/>
                <a:gd name="T57" fmla="*/ 37 h 43"/>
                <a:gd name="T58" fmla="*/ 48 w 73"/>
                <a:gd name="T59" fmla="*/ 42 h 43"/>
                <a:gd name="T60" fmla="*/ 53 w 73"/>
                <a:gd name="T61" fmla="*/ 43 h 43"/>
                <a:gd name="T62" fmla="*/ 57 w 73"/>
                <a:gd name="T63" fmla="*/ 40 h 43"/>
                <a:gd name="T64" fmla="*/ 62 w 73"/>
                <a:gd name="T65" fmla="*/ 38 h 43"/>
                <a:gd name="T66" fmla="*/ 65 w 73"/>
                <a:gd name="T67" fmla="*/ 33 h 43"/>
                <a:gd name="T68" fmla="*/ 69 w 73"/>
                <a:gd name="T69" fmla="*/ 31 h 43"/>
                <a:gd name="T70" fmla="*/ 73 w 73"/>
                <a:gd name="T71" fmla="*/ 31 h 43"/>
                <a:gd name="T72" fmla="*/ 73 w 73"/>
                <a:gd name="T73"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3">
                  <a:moveTo>
                    <a:pt x="73" y="28"/>
                  </a:moveTo>
                  <a:cubicBezTo>
                    <a:pt x="72" y="27"/>
                    <a:pt x="71" y="27"/>
                    <a:pt x="69" y="27"/>
                  </a:cubicBezTo>
                  <a:cubicBezTo>
                    <a:pt x="68" y="26"/>
                    <a:pt x="66" y="25"/>
                    <a:pt x="65" y="24"/>
                  </a:cubicBezTo>
                  <a:cubicBezTo>
                    <a:pt x="63" y="23"/>
                    <a:pt x="60" y="22"/>
                    <a:pt x="58" y="20"/>
                  </a:cubicBezTo>
                  <a:cubicBezTo>
                    <a:pt x="57" y="18"/>
                    <a:pt x="54" y="18"/>
                    <a:pt x="52" y="16"/>
                  </a:cubicBezTo>
                  <a:cubicBezTo>
                    <a:pt x="51" y="13"/>
                    <a:pt x="50" y="9"/>
                    <a:pt x="47" y="9"/>
                  </a:cubicBezTo>
                  <a:cubicBezTo>
                    <a:pt x="44" y="9"/>
                    <a:pt x="40" y="9"/>
                    <a:pt x="40" y="5"/>
                  </a:cubicBezTo>
                  <a:cubicBezTo>
                    <a:pt x="40" y="4"/>
                    <a:pt x="41" y="2"/>
                    <a:pt x="40" y="2"/>
                  </a:cubicBezTo>
                  <a:cubicBezTo>
                    <a:pt x="39" y="1"/>
                    <a:pt x="38" y="2"/>
                    <a:pt x="36" y="1"/>
                  </a:cubicBezTo>
                  <a:cubicBezTo>
                    <a:pt x="36" y="1"/>
                    <a:pt x="35" y="0"/>
                    <a:pt x="34" y="0"/>
                  </a:cubicBezTo>
                  <a:cubicBezTo>
                    <a:pt x="33" y="0"/>
                    <a:pt x="32" y="1"/>
                    <a:pt x="31" y="1"/>
                  </a:cubicBezTo>
                  <a:cubicBezTo>
                    <a:pt x="30" y="0"/>
                    <a:pt x="29" y="3"/>
                    <a:pt x="28" y="3"/>
                  </a:cubicBezTo>
                  <a:cubicBezTo>
                    <a:pt x="27" y="3"/>
                    <a:pt x="24" y="4"/>
                    <a:pt x="25" y="6"/>
                  </a:cubicBezTo>
                  <a:cubicBezTo>
                    <a:pt x="26" y="9"/>
                    <a:pt x="25" y="8"/>
                    <a:pt x="22" y="8"/>
                  </a:cubicBezTo>
                  <a:cubicBezTo>
                    <a:pt x="21" y="8"/>
                    <a:pt x="18" y="8"/>
                    <a:pt x="17" y="8"/>
                  </a:cubicBezTo>
                  <a:cubicBezTo>
                    <a:pt x="15" y="6"/>
                    <a:pt x="14" y="4"/>
                    <a:pt x="12" y="2"/>
                  </a:cubicBezTo>
                  <a:cubicBezTo>
                    <a:pt x="9" y="0"/>
                    <a:pt x="5" y="3"/>
                    <a:pt x="2" y="5"/>
                  </a:cubicBezTo>
                  <a:cubicBezTo>
                    <a:pt x="3" y="6"/>
                    <a:pt x="6" y="10"/>
                    <a:pt x="5" y="12"/>
                  </a:cubicBezTo>
                  <a:cubicBezTo>
                    <a:pt x="0" y="15"/>
                    <a:pt x="6" y="15"/>
                    <a:pt x="8" y="17"/>
                  </a:cubicBezTo>
                  <a:cubicBezTo>
                    <a:pt x="8" y="17"/>
                    <a:pt x="8" y="19"/>
                    <a:pt x="8" y="19"/>
                  </a:cubicBezTo>
                  <a:cubicBezTo>
                    <a:pt x="7" y="20"/>
                    <a:pt x="9" y="22"/>
                    <a:pt x="10" y="22"/>
                  </a:cubicBezTo>
                  <a:cubicBezTo>
                    <a:pt x="10" y="23"/>
                    <a:pt x="9" y="24"/>
                    <a:pt x="9" y="26"/>
                  </a:cubicBezTo>
                  <a:cubicBezTo>
                    <a:pt x="9" y="27"/>
                    <a:pt x="9" y="29"/>
                    <a:pt x="9" y="31"/>
                  </a:cubicBezTo>
                  <a:cubicBezTo>
                    <a:pt x="11" y="31"/>
                    <a:pt x="12" y="31"/>
                    <a:pt x="14" y="29"/>
                  </a:cubicBezTo>
                  <a:cubicBezTo>
                    <a:pt x="15" y="28"/>
                    <a:pt x="16" y="27"/>
                    <a:pt x="17" y="26"/>
                  </a:cubicBezTo>
                  <a:cubicBezTo>
                    <a:pt x="21" y="26"/>
                    <a:pt x="24" y="25"/>
                    <a:pt x="27" y="27"/>
                  </a:cubicBezTo>
                  <a:cubicBezTo>
                    <a:pt x="29" y="30"/>
                    <a:pt x="35" y="28"/>
                    <a:pt x="37" y="31"/>
                  </a:cubicBezTo>
                  <a:cubicBezTo>
                    <a:pt x="39" y="34"/>
                    <a:pt x="41" y="35"/>
                    <a:pt x="45" y="35"/>
                  </a:cubicBezTo>
                  <a:cubicBezTo>
                    <a:pt x="46" y="35"/>
                    <a:pt x="46" y="35"/>
                    <a:pt x="46" y="37"/>
                  </a:cubicBezTo>
                  <a:cubicBezTo>
                    <a:pt x="46" y="40"/>
                    <a:pt x="46" y="40"/>
                    <a:pt x="48" y="42"/>
                  </a:cubicBezTo>
                  <a:cubicBezTo>
                    <a:pt x="50" y="42"/>
                    <a:pt x="51" y="43"/>
                    <a:pt x="53" y="43"/>
                  </a:cubicBezTo>
                  <a:cubicBezTo>
                    <a:pt x="56" y="43"/>
                    <a:pt x="56" y="42"/>
                    <a:pt x="57" y="40"/>
                  </a:cubicBezTo>
                  <a:cubicBezTo>
                    <a:pt x="58" y="38"/>
                    <a:pt x="60" y="39"/>
                    <a:pt x="62" y="38"/>
                  </a:cubicBezTo>
                  <a:cubicBezTo>
                    <a:pt x="64" y="37"/>
                    <a:pt x="64" y="35"/>
                    <a:pt x="65" y="33"/>
                  </a:cubicBezTo>
                  <a:cubicBezTo>
                    <a:pt x="65" y="31"/>
                    <a:pt x="68" y="33"/>
                    <a:pt x="69" y="31"/>
                  </a:cubicBezTo>
                  <a:cubicBezTo>
                    <a:pt x="69" y="29"/>
                    <a:pt x="72" y="31"/>
                    <a:pt x="73" y="31"/>
                  </a:cubicBezTo>
                  <a:cubicBezTo>
                    <a:pt x="73" y="30"/>
                    <a:pt x="73" y="29"/>
                    <a:pt x="73" y="28"/>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01" name="Freeform 696"/>
            <p:cNvSpPr>
              <a:spLocks/>
            </p:cNvSpPr>
            <p:nvPr/>
          </p:nvSpPr>
          <p:spPr bwMode="auto">
            <a:xfrm>
              <a:off x="14814773" y="7013459"/>
              <a:ext cx="372608" cy="251658"/>
            </a:xfrm>
            <a:custGeom>
              <a:avLst/>
              <a:gdLst>
                <a:gd name="T0" fmla="*/ 30 w 40"/>
                <a:gd name="T1" fmla="*/ 10 h 27"/>
                <a:gd name="T2" fmla="*/ 25 w 40"/>
                <a:gd name="T3" fmla="*/ 10 h 27"/>
                <a:gd name="T4" fmla="*/ 21 w 40"/>
                <a:gd name="T5" fmla="*/ 8 h 27"/>
                <a:gd name="T6" fmla="*/ 19 w 40"/>
                <a:gd name="T7" fmla="*/ 9 h 27"/>
                <a:gd name="T8" fmla="*/ 17 w 40"/>
                <a:gd name="T9" fmla="*/ 9 h 27"/>
                <a:gd name="T10" fmla="*/ 10 w 40"/>
                <a:gd name="T11" fmla="*/ 8 h 27"/>
                <a:gd name="T12" fmla="*/ 12 w 40"/>
                <a:gd name="T13" fmla="*/ 5 h 27"/>
                <a:gd name="T14" fmla="*/ 16 w 40"/>
                <a:gd name="T15" fmla="*/ 7 h 27"/>
                <a:gd name="T16" fmla="*/ 19 w 40"/>
                <a:gd name="T17" fmla="*/ 5 h 27"/>
                <a:gd name="T18" fmla="*/ 16 w 40"/>
                <a:gd name="T19" fmla="*/ 6 h 27"/>
                <a:gd name="T20" fmla="*/ 16 w 40"/>
                <a:gd name="T21" fmla="*/ 1 h 27"/>
                <a:gd name="T22" fmla="*/ 14 w 40"/>
                <a:gd name="T23" fmla="*/ 2 h 27"/>
                <a:gd name="T24" fmla="*/ 10 w 40"/>
                <a:gd name="T25" fmla="*/ 2 h 27"/>
                <a:gd name="T26" fmla="*/ 8 w 40"/>
                <a:gd name="T27" fmla="*/ 5 h 27"/>
                <a:gd name="T28" fmla="*/ 6 w 40"/>
                <a:gd name="T29" fmla="*/ 8 h 27"/>
                <a:gd name="T30" fmla="*/ 1 w 40"/>
                <a:gd name="T31" fmla="*/ 10 h 27"/>
                <a:gd name="T32" fmla="*/ 4 w 40"/>
                <a:gd name="T33" fmla="*/ 14 h 27"/>
                <a:gd name="T34" fmla="*/ 4 w 40"/>
                <a:gd name="T35" fmla="*/ 19 h 27"/>
                <a:gd name="T36" fmla="*/ 4 w 40"/>
                <a:gd name="T37" fmla="*/ 24 h 27"/>
                <a:gd name="T38" fmla="*/ 9 w 40"/>
                <a:gd name="T39" fmla="*/ 22 h 27"/>
                <a:gd name="T40" fmla="*/ 12 w 40"/>
                <a:gd name="T41" fmla="*/ 20 h 27"/>
                <a:gd name="T42" fmla="*/ 17 w 40"/>
                <a:gd name="T43" fmla="*/ 17 h 27"/>
                <a:gd name="T44" fmla="*/ 20 w 40"/>
                <a:gd name="T45" fmla="*/ 17 h 27"/>
                <a:gd name="T46" fmla="*/ 22 w 40"/>
                <a:gd name="T47" fmla="*/ 21 h 27"/>
                <a:gd name="T48" fmla="*/ 21 w 40"/>
                <a:gd name="T49" fmla="*/ 24 h 27"/>
                <a:gd name="T50" fmla="*/ 27 w 40"/>
                <a:gd name="T51" fmla="*/ 23 h 27"/>
                <a:gd name="T52" fmla="*/ 32 w 40"/>
                <a:gd name="T53" fmla="*/ 21 h 27"/>
                <a:gd name="T54" fmla="*/ 39 w 40"/>
                <a:gd name="T55" fmla="*/ 21 h 27"/>
                <a:gd name="T56" fmla="*/ 38 w 40"/>
                <a:gd name="T57" fmla="*/ 18 h 27"/>
                <a:gd name="T58" fmla="*/ 36 w 40"/>
                <a:gd name="T59" fmla="*/ 14 h 27"/>
                <a:gd name="T60" fmla="*/ 32 w 40"/>
                <a:gd name="T61" fmla="*/ 9 h 27"/>
                <a:gd name="T62" fmla="*/ 30 w 40"/>
                <a:gd name="T63" fmla="*/ 10 h 27"/>
                <a:gd name="T64" fmla="*/ 30 w 40"/>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27">
                  <a:moveTo>
                    <a:pt x="30" y="10"/>
                  </a:moveTo>
                  <a:cubicBezTo>
                    <a:pt x="28" y="11"/>
                    <a:pt x="27" y="10"/>
                    <a:pt x="25" y="10"/>
                  </a:cubicBezTo>
                  <a:cubicBezTo>
                    <a:pt x="23" y="10"/>
                    <a:pt x="22" y="8"/>
                    <a:pt x="21" y="8"/>
                  </a:cubicBezTo>
                  <a:cubicBezTo>
                    <a:pt x="20" y="8"/>
                    <a:pt x="20" y="9"/>
                    <a:pt x="19" y="9"/>
                  </a:cubicBezTo>
                  <a:cubicBezTo>
                    <a:pt x="19" y="10"/>
                    <a:pt x="18" y="9"/>
                    <a:pt x="17" y="9"/>
                  </a:cubicBezTo>
                  <a:cubicBezTo>
                    <a:pt x="15" y="9"/>
                    <a:pt x="12" y="9"/>
                    <a:pt x="10" y="8"/>
                  </a:cubicBezTo>
                  <a:cubicBezTo>
                    <a:pt x="9" y="7"/>
                    <a:pt x="12" y="5"/>
                    <a:pt x="12" y="5"/>
                  </a:cubicBezTo>
                  <a:cubicBezTo>
                    <a:pt x="14" y="4"/>
                    <a:pt x="15" y="7"/>
                    <a:pt x="16" y="7"/>
                  </a:cubicBezTo>
                  <a:cubicBezTo>
                    <a:pt x="18" y="7"/>
                    <a:pt x="19" y="6"/>
                    <a:pt x="19" y="5"/>
                  </a:cubicBezTo>
                  <a:cubicBezTo>
                    <a:pt x="18" y="4"/>
                    <a:pt x="17" y="6"/>
                    <a:pt x="16" y="6"/>
                  </a:cubicBezTo>
                  <a:cubicBezTo>
                    <a:pt x="15" y="5"/>
                    <a:pt x="17" y="2"/>
                    <a:pt x="16" y="1"/>
                  </a:cubicBezTo>
                  <a:cubicBezTo>
                    <a:pt x="16" y="0"/>
                    <a:pt x="14" y="2"/>
                    <a:pt x="14" y="2"/>
                  </a:cubicBezTo>
                  <a:cubicBezTo>
                    <a:pt x="12" y="3"/>
                    <a:pt x="11" y="1"/>
                    <a:pt x="10" y="2"/>
                  </a:cubicBezTo>
                  <a:cubicBezTo>
                    <a:pt x="8" y="2"/>
                    <a:pt x="12" y="5"/>
                    <a:pt x="8" y="5"/>
                  </a:cubicBezTo>
                  <a:cubicBezTo>
                    <a:pt x="6" y="4"/>
                    <a:pt x="9" y="8"/>
                    <a:pt x="6" y="8"/>
                  </a:cubicBezTo>
                  <a:cubicBezTo>
                    <a:pt x="5" y="9"/>
                    <a:pt x="0" y="8"/>
                    <a:pt x="1" y="10"/>
                  </a:cubicBezTo>
                  <a:cubicBezTo>
                    <a:pt x="2" y="13"/>
                    <a:pt x="5" y="11"/>
                    <a:pt x="4" y="14"/>
                  </a:cubicBezTo>
                  <a:cubicBezTo>
                    <a:pt x="4" y="17"/>
                    <a:pt x="7" y="17"/>
                    <a:pt x="4" y="19"/>
                  </a:cubicBezTo>
                  <a:cubicBezTo>
                    <a:pt x="3" y="20"/>
                    <a:pt x="1" y="24"/>
                    <a:pt x="4" y="24"/>
                  </a:cubicBezTo>
                  <a:cubicBezTo>
                    <a:pt x="6" y="24"/>
                    <a:pt x="8" y="21"/>
                    <a:pt x="9" y="22"/>
                  </a:cubicBezTo>
                  <a:cubicBezTo>
                    <a:pt x="12" y="25"/>
                    <a:pt x="9" y="20"/>
                    <a:pt x="12" y="20"/>
                  </a:cubicBezTo>
                  <a:cubicBezTo>
                    <a:pt x="14" y="20"/>
                    <a:pt x="15" y="19"/>
                    <a:pt x="17" y="17"/>
                  </a:cubicBezTo>
                  <a:cubicBezTo>
                    <a:pt x="18" y="14"/>
                    <a:pt x="19" y="15"/>
                    <a:pt x="20" y="17"/>
                  </a:cubicBezTo>
                  <a:cubicBezTo>
                    <a:pt x="21" y="18"/>
                    <a:pt x="22" y="19"/>
                    <a:pt x="22" y="21"/>
                  </a:cubicBezTo>
                  <a:cubicBezTo>
                    <a:pt x="22" y="22"/>
                    <a:pt x="21" y="23"/>
                    <a:pt x="21" y="24"/>
                  </a:cubicBezTo>
                  <a:cubicBezTo>
                    <a:pt x="22" y="27"/>
                    <a:pt x="26" y="24"/>
                    <a:pt x="27" y="23"/>
                  </a:cubicBezTo>
                  <a:cubicBezTo>
                    <a:pt x="28" y="22"/>
                    <a:pt x="31" y="20"/>
                    <a:pt x="32" y="21"/>
                  </a:cubicBezTo>
                  <a:cubicBezTo>
                    <a:pt x="34" y="23"/>
                    <a:pt x="36" y="20"/>
                    <a:pt x="39" y="21"/>
                  </a:cubicBezTo>
                  <a:cubicBezTo>
                    <a:pt x="40" y="20"/>
                    <a:pt x="38" y="18"/>
                    <a:pt x="38" y="18"/>
                  </a:cubicBezTo>
                  <a:cubicBezTo>
                    <a:pt x="37" y="16"/>
                    <a:pt x="38" y="14"/>
                    <a:pt x="36" y="14"/>
                  </a:cubicBezTo>
                  <a:cubicBezTo>
                    <a:pt x="33" y="15"/>
                    <a:pt x="31" y="12"/>
                    <a:pt x="32" y="9"/>
                  </a:cubicBezTo>
                  <a:cubicBezTo>
                    <a:pt x="32" y="9"/>
                    <a:pt x="31" y="9"/>
                    <a:pt x="30" y="10"/>
                  </a:cubicBezTo>
                  <a:cubicBezTo>
                    <a:pt x="29" y="10"/>
                    <a:pt x="31" y="9"/>
                    <a:pt x="30" y="1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02" name="Freeform 697"/>
            <p:cNvSpPr>
              <a:spLocks/>
            </p:cNvSpPr>
            <p:nvPr/>
          </p:nvSpPr>
          <p:spPr bwMode="auto">
            <a:xfrm>
              <a:off x="14515413" y="7230078"/>
              <a:ext cx="773885" cy="691269"/>
            </a:xfrm>
            <a:custGeom>
              <a:avLst/>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03" name="Freeform 698"/>
            <p:cNvSpPr>
              <a:spLocks/>
            </p:cNvSpPr>
            <p:nvPr/>
          </p:nvSpPr>
          <p:spPr bwMode="auto">
            <a:xfrm>
              <a:off x="14477196" y="7144067"/>
              <a:ext cx="700634" cy="496946"/>
            </a:xfrm>
            <a:custGeom>
              <a:avLst/>
              <a:gdLst>
                <a:gd name="T0" fmla="*/ 72 w 75"/>
                <a:gd name="T1" fmla="*/ 7 h 53"/>
                <a:gd name="T2" fmla="*/ 69 w 75"/>
                <a:gd name="T3" fmla="*/ 8 h 53"/>
                <a:gd name="T4" fmla="*/ 67 w 75"/>
                <a:gd name="T5" fmla="*/ 7 h 53"/>
                <a:gd name="T6" fmla="*/ 62 w 75"/>
                <a:gd name="T7" fmla="*/ 10 h 53"/>
                <a:gd name="T8" fmla="*/ 57 w 75"/>
                <a:gd name="T9" fmla="*/ 11 h 53"/>
                <a:gd name="T10" fmla="*/ 57 w 75"/>
                <a:gd name="T11" fmla="*/ 4 h 53"/>
                <a:gd name="T12" fmla="*/ 54 w 75"/>
                <a:gd name="T13" fmla="*/ 1 h 53"/>
                <a:gd name="T14" fmla="*/ 50 w 75"/>
                <a:gd name="T15" fmla="*/ 6 h 53"/>
                <a:gd name="T16" fmla="*/ 47 w 75"/>
                <a:gd name="T17" fmla="*/ 8 h 53"/>
                <a:gd name="T18" fmla="*/ 44 w 75"/>
                <a:gd name="T19" fmla="*/ 8 h 53"/>
                <a:gd name="T20" fmla="*/ 39 w 75"/>
                <a:gd name="T21" fmla="*/ 10 h 53"/>
                <a:gd name="T22" fmla="*/ 34 w 75"/>
                <a:gd name="T23" fmla="*/ 7 h 53"/>
                <a:gd name="T24" fmla="*/ 28 w 75"/>
                <a:gd name="T25" fmla="*/ 6 h 53"/>
                <a:gd name="T26" fmla="*/ 27 w 75"/>
                <a:gd name="T27" fmla="*/ 8 h 53"/>
                <a:gd name="T28" fmla="*/ 24 w 75"/>
                <a:gd name="T29" fmla="*/ 9 h 53"/>
                <a:gd name="T30" fmla="*/ 21 w 75"/>
                <a:gd name="T31" fmla="*/ 14 h 53"/>
                <a:gd name="T32" fmla="*/ 15 w 75"/>
                <a:gd name="T33" fmla="*/ 17 h 53"/>
                <a:gd name="T34" fmla="*/ 11 w 75"/>
                <a:gd name="T35" fmla="*/ 19 h 53"/>
                <a:gd name="T36" fmla="*/ 5 w 75"/>
                <a:gd name="T37" fmla="*/ 16 h 53"/>
                <a:gd name="T38" fmla="*/ 4 w 75"/>
                <a:gd name="T39" fmla="*/ 23 h 53"/>
                <a:gd name="T40" fmla="*/ 3 w 75"/>
                <a:gd name="T41" fmla="*/ 29 h 53"/>
                <a:gd name="T42" fmla="*/ 2 w 75"/>
                <a:gd name="T43" fmla="*/ 33 h 53"/>
                <a:gd name="T44" fmla="*/ 3 w 75"/>
                <a:gd name="T45" fmla="*/ 37 h 53"/>
                <a:gd name="T46" fmla="*/ 4 w 75"/>
                <a:gd name="T47" fmla="*/ 40 h 53"/>
                <a:gd name="T48" fmla="*/ 8 w 75"/>
                <a:gd name="T49" fmla="*/ 43 h 53"/>
                <a:gd name="T50" fmla="*/ 4 w 75"/>
                <a:gd name="T51" fmla="*/ 49 h 53"/>
                <a:gd name="T52" fmla="*/ 29 w 75"/>
                <a:gd name="T53" fmla="*/ 50 h 53"/>
                <a:gd name="T54" fmla="*/ 32 w 75"/>
                <a:gd name="T55" fmla="*/ 43 h 53"/>
                <a:gd name="T56" fmla="*/ 39 w 75"/>
                <a:gd name="T57" fmla="*/ 40 h 53"/>
                <a:gd name="T58" fmla="*/ 43 w 75"/>
                <a:gd name="T59" fmla="*/ 39 h 53"/>
                <a:gd name="T60" fmla="*/ 45 w 75"/>
                <a:gd name="T61" fmla="*/ 39 h 53"/>
                <a:gd name="T62" fmla="*/ 47 w 75"/>
                <a:gd name="T63" fmla="*/ 33 h 53"/>
                <a:gd name="T64" fmla="*/ 51 w 75"/>
                <a:gd name="T65" fmla="*/ 30 h 53"/>
                <a:gd name="T66" fmla="*/ 51 w 75"/>
                <a:gd name="T67" fmla="*/ 27 h 53"/>
                <a:gd name="T68" fmla="*/ 55 w 75"/>
                <a:gd name="T69" fmla="*/ 26 h 53"/>
                <a:gd name="T70" fmla="*/ 55 w 75"/>
                <a:gd name="T71" fmla="*/ 23 h 53"/>
                <a:gd name="T72" fmla="*/ 58 w 75"/>
                <a:gd name="T73" fmla="*/ 19 h 53"/>
                <a:gd name="T74" fmla="*/ 56 w 75"/>
                <a:gd name="T75" fmla="*/ 14 h 53"/>
                <a:gd name="T76" fmla="*/ 63 w 75"/>
                <a:gd name="T77" fmla="*/ 11 h 53"/>
                <a:gd name="T78" fmla="*/ 70 w 75"/>
                <a:gd name="T79" fmla="*/ 10 h 53"/>
                <a:gd name="T80" fmla="*/ 74 w 75"/>
                <a:gd name="T81" fmla="*/ 9 h 53"/>
                <a:gd name="T82" fmla="*/ 75 w 75"/>
                <a:gd name="T83" fmla="*/ 7 h 53"/>
                <a:gd name="T84" fmla="*/ 72 w 75"/>
                <a:gd name="T85" fmla="*/ 7 h 53"/>
                <a:gd name="T86" fmla="*/ 72 w 75"/>
                <a:gd name="T8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3">
                  <a:moveTo>
                    <a:pt x="72" y="7"/>
                  </a:moveTo>
                  <a:cubicBezTo>
                    <a:pt x="71" y="7"/>
                    <a:pt x="70" y="9"/>
                    <a:pt x="69" y="8"/>
                  </a:cubicBezTo>
                  <a:cubicBezTo>
                    <a:pt x="68" y="8"/>
                    <a:pt x="68" y="6"/>
                    <a:pt x="67" y="7"/>
                  </a:cubicBezTo>
                  <a:cubicBezTo>
                    <a:pt x="65" y="7"/>
                    <a:pt x="63" y="9"/>
                    <a:pt x="62" y="10"/>
                  </a:cubicBezTo>
                  <a:cubicBezTo>
                    <a:pt x="61" y="10"/>
                    <a:pt x="59" y="12"/>
                    <a:pt x="57" y="11"/>
                  </a:cubicBezTo>
                  <a:cubicBezTo>
                    <a:pt x="56" y="10"/>
                    <a:pt x="59" y="6"/>
                    <a:pt x="57" y="4"/>
                  </a:cubicBezTo>
                  <a:cubicBezTo>
                    <a:pt x="57" y="4"/>
                    <a:pt x="55" y="0"/>
                    <a:pt x="54" y="1"/>
                  </a:cubicBezTo>
                  <a:cubicBezTo>
                    <a:pt x="53" y="3"/>
                    <a:pt x="52" y="5"/>
                    <a:pt x="50" y="6"/>
                  </a:cubicBezTo>
                  <a:cubicBezTo>
                    <a:pt x="48" y="7"/>
                    <a:pt x="47" y="6"/>
                    <a:pt x="47" y="8"/>
                  </a:cubicBezTo>
                  <a:cubicBezTo>
                    <a:pt x="46" y="11"/>
                    <a:pt x="45" y="7"/>
                    <a:pt x="44" y="8"/>
                  </a:cubicBezTo>
                  <a:cubicBezTo>
                    <a:pt x="42" y="9"/>
                    <a:pt x="41" y="10"/>
                    <a:pt x="39" y="10"/>
                  </a:cubicBezTo>
                  <a:cubicBezTo>
                    <a:pt x="37" y="9"/>
                    <a:pt x="35" y="8"/>
                    <a:pt x="34" y="7"/>
                  </a:cubicBezTo>
                  <a:cubicBezTo>
                    <a:pt x="33" y="7"/>
                    <a:pt x="28" y="6"/>
                    <a:pt x="28" y="6"/>
                  </a:cubicBezTo>
                  <a:cubicBezTo>
                    <a:pt x="27" y="7"/>
                    <a:pt x="28" y="8"/>
                    <a:pt x="27" y="8"/>
                  </a:cubicBezTo>
                  <a:cubicBezTo>
                    <a:pt x="26" y="8"/>
                    <a:pt x="24" y="8"/>
                    <a:pt x="24" y="9"/>
                  </a:cubicBezTo>
                  <a:cubicBezTo>
                    <a:pt x="23" y="11"/>
                    <a:pt x="23" y="13"/>
                    <a:pt x="21" y="14"/>
                  </a:cubicBezTo>
                  <a:cubicBezTo>
                    <a:pt x="18" y="16"/>
                    <a:pt x="17" y="15"/>
                    <a:pt x="15" y="17"/>
                  </a:cubicBezTo>
                  <a:cubicBezTo>
                    <a:pt x="14" y="19"/>
                    <a:pt x="12" y="19"/>
                    <a:pt x="11" y="19"/>
                  </a:cubicBezTo>
                  <a:cubicBezTo>
                    <a:pt x="10" y="18"/>
                    <a:pt x="5" y="17"/>
                    <a:pt x="5" y="16"/>
                  </a:cubicBezTo>
                  <a:cubicBezTo>
                    <a:pt x="5" y="19"/>
                    <a:pt x="5" y="21"/>
                    <a:pt x="4" y="23"/>
                  </a:cubicBezTo>
                  <a:cubicBezTo>
                    <a:pt x="2" y="25"/>
                    <a:pt x="0" y="27"/>
                    <a:pt x="3" y="29"/>
                  </a:cubicBezTo>
                  <a:cubicBezTo>
                    <a:pt x="4" y="30"/>
                    <a:pt x="2" y="31"/>
                    <a:pt x="2" y="33"/>
                  </a:cubicBezTo>
                  <a:cubicBezTo>
                    <a:pt x="2" y="34"/>
                    <a:pt x="2" y="36"/>
                    <a:pt x="3" y="37"/>
                  </a:cubicBezTo>
                  <a:cubicBezTo>
                    <a:pt x="3" y="39"/>
                    <a:pt x="2" y="40"/>
                    <a:pt x="4" y="40"/>
                  </a:cubicBezTo>
                  <a:cubicBezTo>
                    <a:pt x="7" y="41"/>
                    <a:pt x="8" y="40"/>
                    <a:pt x="8" y="43"/>
                  </a:cubicBezTo>
                  <a:cubicBezTo>
                    <a:pt x="8" y="45"/>
                    <a:pt x="5" y="48"/>
                    <a:pt x="4" y="49"/>
                  </a:cubicBezTo>
                  <a:cubicBezTo>
                    <a:pt x="12" y="53"/>
                    <a:pt x="21" y="52"/>
                    <a:pt x="29" y="50"/>
                  </a:cubicBezTo>
                  <a:cubicBezTo>
                    <a:pt x="32" y="49"/>
                    <a:pt x="31" y="45"/>
                    <a:pt x="32" y="43"/>
                  </a:cubicBezTo>
                  <a:cubicBezTo>
                    <a:pt x="33" y="41"/>
                    <a:pt x="37" y="42"/>
                    <a:pt x="39" y="40"/>
                  </a:cubicBezTo>
                  <a:cubicBezTo>
                    <a:pt x="40" y="40"/>
                    <a:pt x="41" y="39"/>
                    <a:pt x="43" y="39"/>
                  </a:cubicBezTo>
                  <a:cubicBezTo>
                    <a:pt x="43" y="39"/>
                    <a:pt x="45" y="40"/>
                    <a:pt x="45" y="39"/>
                  </a:cubicBezTo>
                  <a:cubicBezTo>
                    <a:pt x="46" y="37"/>
                    <a:pt x="46" y="35"/>
                    <a:pt x="47" y="33"/>
                  </a:cubicBezTo>
                  <a:cubicBezTo>
                    <a:pt x="48" y="32"/>
                    <a:pt x="52" y="31"/>
                    <a:pt x="51" y="30"/>
                  </a:cubicBezTo>
                  <a:cubicBezTo>
                    <a:pt x="51" y="29"/>
                    <a:pt x="47" y="27"/>
                    <a:pt x="51" y="27"/>
                  </a:cubicBezTo>
                  <a:cubicBezTo>
                    <a:pt x="52" y="27"/>
                    <a:pt x="54" y="28"/>
                    <a:pt x="55" y="26"/>
                  </a:cubicBezTo>
                  <a:cubicBezTo>
                    <a:pt x="55" y="25"/>
                    <a:pt x="54" y="24"/>
                    <a:pt x="55" y="23"/>
                  </a:cubicBezTo>
                  <a:cubicBezTo>
                    <a:pt x="55" y="21"/>
                    <a:pt x="58" y="21"/>
                    <a:pt x="58" y="19"/>
                  </a:cubicBezTo>
                  <a:cubicBezTo>
                    <a:pt x="58" y="17"/>
                    <a:pt x="55" y="16"/>
                    <a:pt x="56" y="14"/>
                  </a:cubicBezTo>
                  <a:cubicBezTo>
                    <a:pt x="58" y="13"/>
                    <a:pt x="61" y="12"/>
                    <a:pt x="63" y="11"/>
                  </a:cubicBezTo>
                  <a:cubicBezTo>
                    <a:pt x="65" y="9"/>
                    <a:pt x="68" y="10"/>
                    <a:pt x="70" y="10"/>
                  </a:cubicBezTo>
                  <a:cubicBezTo>
                    <a:pt x="71" y="10"/>
                    <a:pt x="73" y="10"/>
                    <a:pt x="74" y="9"/>
                  </a:cubicBezTo>
                  <a:cubicBezTo>
                    <a:pt x="74" y="9"/>
                    <a:pt x="75" y="8"/>
                    <a:pt x="75" y="7"/>
                  </a:cubicBezTo>
                  <a:cubicBezTo>
                    <a:pt x="74" y="7"/>
                    <a:pt x="73" y="7"/>
                    <a:pt x="72" y="7"/>
                  </a:cubicBezTo>
                  <a:cubicBezTo>
                    <a:pt x="71" y="8"/>
                    <a:pt x="73" y="7"/>
                    <a:pt x="72" y="7"/>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04" name="Freeform 699"/>
            <p:cNvSpPr>
              <a:spLocks/>
            </p:cNvSpPr>
            <p:nvPr/>
          </p:nvSpPr>
          <p:spPr bwMode="auto">
            <a:xfrm>
              <a:off x="14413502" y="6742687"/>
              <a:ext cx="25477" cy="38227"/>
            </a:xfrm>
            <a:custGeom>
              <a:avLst/>
              <a:gdLst>
                <a:gd name="T0" fmla="*/ 3 w 3"/>
                <a:gd name="T1" fmla="*/ 2 h 4"/>
                <a:gd name="T2" fmla="*/ 1 w 3"/>
                <a:gd name="T3" fmla="*/ 1 h 4"/>
                <a:gd name="T4" fmla="*/ 3 w 3"/>
                <a:gd name="T5" fmla="*/ 4 h 4"/>
                <a:gd name="T6" fmla="*/ 3 w 3"/>
                <a:gd name="T7" fmla="*/ 2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2"/>
                    <a:pt x="1" y="0"/>
                    <a:pt x="1" y="1"/>
                  </a:cubicBezTo>
                  <a:cubicBezTo>
                    <a:pt x="0" y="2"/>
                    <a:pt x="2" y="3"/>
                    <a:pt x="3" y="4"/>
                  </a:cubicBezTo>
                  <a:cubicBezTo>
                    <a:pt x="3" y="3"/>
                    <a:pt x="3" y="2"/>
                    <a:pt x="3" y="2"/>
                  </a:cubicBezTo>
                  <a:cubicBezTo>
                    <a:pt x="2" y="1"/>
                    <a:pt x="3" y="2"/>
                    <a:pt x="3"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05" name="Freeform 700"/>
            <p:cNvSpPr>
              <a:spLocks noEditPoints="1"/>
            </p:cNvSpPr>
            <p:nvPr/>
          </p:nvSpPr>
          <p:spPr bwMode="auto">
            <a:xfrm>
              <a:off x="13824331" y="6153361"/>
              <a:ext cx="1894899" cy="907886"/>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06" name="Freeform 701"/>
            <p:cNvSpPr>
              <a:spLocks/>
            </p:cNvSpPr>
            <p:nvPr/>
          </p:nvSpPr>
          <p:spPr bwMode="auto">
            <a:xfrm>
              <a:off x="14849806" y="7284231"/>
              <a:ext cx="1308912" cy="1395273"/>
            </a:xfrm>
            <a:custGeom>
              <a:avLst/>
              <a:gdLst>
                <a:gd name="T0" fmla="*/ 121 w 140"/>
                <a:gd name="T1" fmla="*/ 66 h 149"/>
                <a:gd name="T2" fmla="*/ 129 w 140"/>
                <a:gd name="T3" fmla="*/ 54 h 149"/>
                <a:gd name="T4" fmla="*/ 137 w 140"/>
                <a:gd name="T5" fmla="*/ 46 h 149"/>
                <a:gd name="T6" fmla="*/ 135 w 140"/>
                <a:gd name="T7" fmla="*/ 41 h 149"/>
                <a:gd name="T8" fmla="*/ 127 w 140"/>
                <a:gd name="T9" fmla="*/ 37 h 149"/>
                <a:gd name="T10" fmla="*/ 119 w 140"/>
                <a:gd name="T11" fmla="*/ 43 h 149"/>
                <a:gd name="T12" fmla="*/ 106 w 140"/>
                <a:gd name="T13" fmla="*/ 51 h 149"/>
                <a:gd name="T14" fmla="*/ 100 w 140"/>
                <a:gd name="T15" fmla="*/ 45 h 149"/>
                <a:gd name="T16" fmla="*/ 92 w 140"/>
                <a:gd name="T17" fmla="*/ 52 h 149"/>
                <a:gd name="T18" fmla="*/ 77 w 140"/>
                <a:gd name="T19" fmla="*/ 47 h 149"/>
                <a:gd name="T20" fmla="*/ 62 w 140"/>
                <a:gd name="T21" fmla="*/ 41 h 149"/>
                <a:gd name="T22" fmla="*/ 63 w 140"/>
                <a:gd name="T23" fmla="*/ 32 h 149"/>
                <a:gd name="T24" fmla="*/ 52 w 140"/>
                <a:gd name="T25" fmla="*/ 22 h 149"/>
                <a:gd name="T26" fmla="*/ 55 w 140"/>
                <a:gd name="T27" fmla="*/ 12 h 149"/>
                <a:gd name="T28" fmla="*/ 50 w 140"/>
                <a:gd name="T29" fmla="*/ 2 h 149"/>
                <a:gd name="T30" fmla="*/ 40 w 140"/>
                <a:gd name="T31" fmla="*/ 8 h 149"/>
                <a:gd name="T32" fmla="*/ 30 w 140"/>
                <a:gd name="T33" fmla="*/ 12 h 149"/>
                <a:gd name="T34" fmla="*/ 33 w 140"/>
                <a:gd name="T35" fmla="*/ 22 h 149"/>
                <a:gd name="T36" fmla="*/ 29 w 140"/>
                <a:gd name="T37" fmla="*/ 33 h 149"/>
                <a:gd name="T38" fmla="*/ 19 w 140"/>
                <a:gd name="T39" fmla="*/ 44 h 149"/>
                <a:gd name="T40" fmla="*/ 7 w 140"/>
                <a:gd name="T41" fmla="*/ 50 h 149"/>
                <a:gd name="T42" fmla="*/ 14 w 140"/>
                <a:gd name="T43" fmla="*/ 64 h 149"/>
                <a:gd name="T44" fmla="*/ 5 w 140"/>
                <a:gd name="T45" fmla="*/ 64 h 149"/>
                <a:gd name="T46" fmla="*/ 11 w 140"/>
                <a:gd name="T47" fmla="*/ 72 h 149"/>
                <a:gd name="T48" fmla="*/ 11 w 140"/>
                <a:gd name="T49" fmla="*/ 82 h 149"/>
                <a:gd name="T50" fmla="*/ 19 w 140"/>
                <a:gd name="T51" fmla="*/ 78 h 149"/>
                <a:gd name="T52" fmla="*/ 23 w 140"/>
                <a:gd name="T53" fmla="*/ 75 h 149"/>
                <a:gd name="T54" fmla="*/ 22 w 140"/>
                <a:gd name="T55" fmla="*/ 78 h 149"/>
                <a:gd name="T56" fmla="*/ 24 w 140"/>
                <a:gd name="T57" fmla="*/ 82 h 149"/>
                <a:gd name="T58" fmla="*/ 24 w 140"/>
                <a:gd name="T59" fmla="*/ 95 h 149"/>
                <a:gd name="T60" fmla="*/ 26 w 140"/>
                <a:gd name="T61" fmla="*/ 107 h 149"/>
                <a:gd name="T62" fmla="*/ 39 w 140"/>
                <a:gd name="T63" fmla="*/ 134 h 149"/>
                <a:gd name="T64" fmla="*/ 50 w 140"/>
                <a:gd name="T65" fmla="*/ 143 h 149"/>
                <a:gd name="T66" fmla="*/ 57 w 140"/>
                <a:gd name="T67" fmla="*/ 132 h 149"/>
                <a:gd name="T68" fmla="*/ 65 w 140"/>
                <a:gd name="T69" fmla="*/ 107 h 149"/>
                <a:gd name="T70" fmla="*/ 81 w 140"/>
                <a:gd name="T71" fmla="*/ 93 h 149"/>
                <a:gd name="T72" fmla="*/ 91 w 140"/>
                <a:gd name="T73" fmla="*/ 84 h 149"/>
                <a:gd name="T74" fmla="*/ 98 w 140"/>
                <a:gd name="T75" fmla="*/ 74 h 149"/>
                <a:gd name="T76" fmla="*/ 101 w 140"/>
                <a:gd name="T77" fmla="*/ 78 h 149"/>
                <a:gd name="T78" fmla="*/ 100 w 140"/>
                <a:gd name="T79" fmla="*/ 58 h 149"/>
                <a:gd name="T80" fmla="*/ 104 w 140"/>
                <a:gd name="T81" fmla="*/ 57 h 149"/>
                <a:gd name="T82" fmla="*/ 114 w 140"/>
                <a:gd name="T83" fmla="*/ 60 h 149"/>
                <a:gd name="T84" fmla="*/ 115 w 140"/>
                <a:gd name="T85"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9">
                  <a:moveTo>
                    <a:pt x="117" y="76"/>
                  </a:moveTo>
                  <a:cubicBezTo>
                    <a:pt x="121" y="77"/>
                    <a:pt x="119" y="73"/>
                    <a:pt x="120" y="71"/>
                  </a:cubicBezTo>
                  <a:cubicBezTo>
                    <a:pt x="120" y="69"/>
                    <a:pt x="121" y="67"/>
                    <a:pt x="121" y="66"/>
                  </a:cubicBezTo>
                  <a:cubicBezTo>
                    <a:pt x="122" y="65"/>
                    <a:pt x="124" y="67"/>
                    <a:pt x="125" y="65"/>
                  </a:cubicBezTo>
                  <a:cubicBezTo>
                    <a:pt x="126" y="63"/>
                    <a:pt x="126" y="61"/>
                    <a:pt x="126" y="59"/>
                  </a:cubicBezTo>
                  <a:cubicBezTo>
                    <a:pt x="127" y="57"/>
                    <a:pt x="129" y="56"/>
                    <a:pt x="129" y="54"/>
                  </a:cubicBezTo>
                  <a:cubicBezTo>
                    <a:pt x="129" y="52"/>
                    <a:pt x="132" y="50"/>
                    <a:pt x="133" y="49"/>
                  </a:cubicBezTo>
                  <a:cubicBezTo>
                    <a:pt x="136" y="46"/>
                    <a:pt x="135" y="49"/>
                    <a:pt x="137" y="50"/>
                  </a:cubicBezTo>
                  <a:cubicBezTo>
                    <a:pt x="137" y="50"/>
                    <a:pt x="137" y="46"/>
                    <a:pt x="137" y="46"/>
                  </a:cubicBezTo>
                  <a:cubicBezTo>
                    <a:pt x="137" y="45"/>
                    <a:pt x="140" y="45"/>
                    <a:pt x="138" y="43"/>
                  </a:cubicBezTo>
                  <a:cubicBezTo>
                    <a:pt x="137" y="43"/>
                    <a:pt x="135" y="43"/>
                    <a:pt x="134" y="43"/>
                  </a:cubicBezTo>
                  <a:cubicBezTo>
                    <a:pt x="134" y="42"/>
                    <a:pt x="135" y="41"/>
                    <a:pt x="135" y="41"/>
                  </a:cubicBezTo>
                  <a:cubicBezTo>
                    <a:pt x="136" y="40"/>
                    <a:pt x="135" y="39"/>
                    <a:pt x="134" y="38"/>
                  </a:cubicBezTo>
                  <a:cubicBezTo>
                    <a:pt x="133" y="37"/>
                    <a:pt x="133" y="37"/>
                    <a:pt x="132" y="38"/>
                  </a:cubicBezTo>
                  <a:cubicBezTo>
                    <a:pt x="130" y="39"/>
                    <a:pt x="129" y="38"/>
                    <a:pt x="127" y="37"/>
                  </a:cubicBezTo>
                  <a:cubicBezTo>
                    <a:pt x="126" y="37"/>
                    <a:pt x="124" y="39"/>
                    <a:pt x="124" y="40"/>
                  </a:cubicBezTo>
                  <a:cubicBezTo>
                    <a:pt x="123" y="41"/>
                    <a:pt x="122" y="40"/>
                    <a:pt x="121" y="41"/>
                  </a:cubicBezTo>
                  <a:cubicBezTo>
                    <a:pt x="120" y="41"/>
                    <a:pt x="119" y="42"/>
                    <a:pt x="119" y="43"/>
                  </a:cubicBezTo>
                  <a:cubicBezTo>
                    <a:pt x="117" y="45"/>
                    <a:pt x="116" y="46"/>
                    <a:pt x="114" y="45"/>
                  </a:cubicBezTo>
                  <a:cubicBezTo>
                    <a:pt x="113" y="46"/>
                    <a:pt x="114" y="48"/>
                    <a:pt x="115" y="49"/>
                  </a:cubicBezTo>
                  <a:cubicBezTo>
                    <a:pt x="117" y="53"/>
                    <a:pt x="108" y="50"/>
                    <a:pt x="106" y="51"/>
                  </a:cubicBezTo>
                  <a:cubicBezTo>
                    <a:pt x="105" y="52"/>
                    <a:pt x="102" y="51"/>
                    <a:pt x="101" y="50"/>
                  </a:cubicBezTo>
                  <a:cubicBezTo>
                    <a:pt x="100" y="49"/>
                    <a:pt x="101" y="47"/>
                    <a:pt x="101" y="47"/>
                  </a:cubicBezTo>
                  <a:cubicBezTo>
                    <a:pt x="101" y="47"/>
                    <a:pt x="101" y="44"/>
                    <a:pt x="100" y="45"/>
                  </a:cubicBezTo>
                  <a:cubicBezTo>
                    <a:pt x="98" y="45"/>
                    <a:pt x="96" y="45"/>
                    <a:pt x="96" y="48"/>
                  </a:cubicBezTo>
                  <a:cubicBezTo>
                    <a:pt x="97" y="49"/>
                    <a:pt x="98" y="52"/>
                    <a:pt x="97" y="52"/>
                  </a:cubicBezTo>
                  <a:cubicBezTo>
                    <a:pt x="95" y="52"/>
                    <a:pt x="94" y="54"/>
                    <a:pt x="92" y="52"/>
                  </a:cubicBezTo>
                  <a:cubicBezTo>
                    <a:pt x="91" y="50"/>
                    <a:pt x="90" y="53"/>
                    <a:pt x="89" y="52"/>
                  </a:cubicBezTo>
                  <a:cubicBezTo>
                    <a:pt x="86" y="51"/>
                    <a:pt x="85" y="51"/>
                    <a:pt x="82" y="50"/>
                  </a:cubicBezTo>
                  <a:cubicBezTo>
                    <a:pt x="80" y="49"/>
                    <a:pt x="79" y="47"/>
                    <a:pt x="77" y="47"/>
                  </a:cubicBezTo>
                  <a:cubicBezTo>
                    <a:pt x="74" y="48"/>
                    <a:pt x="74" y="47"/>
                    <a:pt x="72" y="46"/>
                  </a:cubicBezTo>
                  <a:cubicBezTo>
                    <a:pt x="70" y="45"/>
                    <a:pt x="68" y="46"/>
                    <a:pt x="67" y="45"/>
                  </a:cubicBezTo>
                  <a:cubicBezTo>
                    <a:pt x="65" y="43"/>
                    <a:pt x="63" y="42"/>
                    <a:pt x="62" y="41"/>
                  </a:cubicBezTo>
                  <a:cubicBezTo>
                    <a:pt x="60" y="40"/>
                    <a:pt x="59" y="40"/>
                    <a:pt x="60" y="38"/>
                  </a:cubicBezTo>
                  <a:cubicBezTo>
                    <a:pt x="61" y="37"/>
                    <a:pt x="60" y="35"/>
                    <a:pt x="62" y="34"/>
                  </a:cubicBezTo>
                  <a:cubicBezTo>
                    <a:pt x="64" y="33"/>
                    <a:pt x="65" y="34"/>
                    <a:pt x="63" y="32"/>
                  </a:cubicBezTo>
                  <a:cubicBezTo>
                    <a:pt x="61" y="31"/>
                    <a:pt x="59" y="29"/>
                    <a:pt x="57" y="28"/>
                  </a:cubicBezTo>
                  <a:cubicBezTo>
                    <a:pt x="56" y="28"/>
                    <a:pt x="55" y="26"/>
                    <a:pt x="53" y="26"/>
                  </a:cubicBezTo>
                  <a:cubicBezTo>
                    <a:pt x="53" y="26"/>
                    <a:pt x="53" y="23"/>
                    <a:pt x="52" y="22"/>
                  </a:cubicBezTo>
                  <a:cubicBezTo>
                    <a:pt x="47" y="17"/>
                    <a:pt x="57" y="23"/>
                    <a:pt x="57" y="19"/>
                  </a:cubicBezTo>
                  <a:cubicBezTo>
                    <a:pt x="57" y="17"/>
                    <a:pt x="56" y="17"/>
                    <a:pt x="54" y="15"/>
                  </a:cubicBezTo>
                  <a:cubicBezTo>
                    <a:pt x="53" y="14"/>
                    <a:pt x="53" y="13"/>
                    <a:pt x="55" y="12"/>
                  </a:cubicBezTo>
                  <a:cubicBezTo>
                    <a:pt x="57" y="12"/>
                    <a:pt x="56" y="9"/>
                    <a:pt x="58" y="8"/>
                  </a:cubicBezTo>
                  <a:cubicBezTo>
                    <a:pt x="59" y="7"/>
                    <a:pt x="61" y="6"/>
                    <a:pt x="60" y="4"/>
                  </a:cubicBezTo>
                  <a:cubicBezTo>
                    <a:pt x="58" y="1"/>
                    <a:pt x="53" y="0"/>
                    <a:pt x="50" y="2"/>
                  </a:cubicBezTo>
                  <a:cubicBezTo>
                    <a:pt x="49" y="3"/>
                    <a:pt x="49" y="3"/>
                    <a:pt x="47" y="4"/>
                  </a:cubicBezTo>
                  <a:cubicBezTo>
                    <a:pt x="46" y="4"/>
                    <a:pt x="46" y="6"/>
                    <a:pt x="45" y="7"/>
                  </a:cubicBezTo>
                  <a:cubicBezTo>
                    <a:pt x="43" y="8"/>
                    <a:pt x="41" y="7"/>
                    <a:pt x="40" y="8"/>
                  </a:cubicBezTo>
                  <a:cubicBezTo>
                    <a:pt x="39" y="9"/>
                    <a:pt x="37" y="9"/>
                    <a:pt x="35" y="8"/>
                  </a:cubicBezTo>
                  <a:cubicBezTo>
                    <a:pt x="33" y="8"/>
                    <a:pt x="32" y="7"/>
                    <a:pt x="30" y="8"/>
                  </a:cubicBezTo>
                  <a:cubicBezTo>
                    <a:pt x="28" y="8"/>
                    <a:pt x="29" y="11"/>
                    <a:pt x="30" y="12"/>
                  </a:cubicBezTo>
                  <a:cubicBezTo>
                    <a:pt x="30" y="14"/>
                    <a:pt x="30" y="16"/>
                    <a:pt x="30" y="17"/>
                  </a:cubicBezTo>
                  <a:cubicBezTo>
                    <a:pt x="31" y="19"/>
                    <a:pt x="33" y="19"/>
                    <a:pt x="35" y="20"/>
                  </a:cubicBezTo>
                  <a:cubicBezTo>
                    <a:pt x="36" y="22"/>
                    <a:pt x="34" y="22"/>
                    <a:pt x="33" y="22"/>
                  </a:cubicBezTo>
                  <a:cubicBezTo>
                    <a:pt x="32" y="24"/>
                    <a:pt x="33" y="26"/>
                    <a:pt x="33" y="28"/>
                  </a:cubicBezTo>
                  <a:cubicBezTo>
                    <a:pt x="33" y="29"/>
                    <a:pt x="31" y="29"/>
                    <a:pt x="31" y="29"/>
                  </a:cubicBezTo>
                  <a:cubicBezTo>
                    <a:pt x="29" y="30"/>
                    <a:pt x="31" y="33"/>
                    <a:pt x="29" y="33"/>
                  </a:cubicBezTo>
                  <a:cubicBezTo>
                    <a:pt x="27" y="34"/>
                    <a:pt x="26" y="35"/>
                    <a:pt x="26" y="36"/>
                  </a:cubicBezTo>
                  <a:cubicBezTo>
                    <a:pt x="25" y="38"/>
                    <a:pt x="24" y="38"/>
                    <a:pt x="22" y="39"/>
                  </a:cubicBezTo>
                  <a:cubicBezTo>
                    <a:pt x="20" y="40"/>
                    <a:pt x="20" y="43"/>
                    <a:pt x="19" y="44"/>
                  </a:cubicBezTo>
                  <a:cubicBezTo>
                    <a:pt x="18" y="46"/>
                    <a:pt x="16" y="45"/>
                    <a:pt x="15" y="47"/>
                  </a:cubicBezTo>
                  <a:cubicBezTo>
                    <a:pt x="13" y="48"/>
                    <a:pt x="12" y="44"/>
                    <a:pt x="11" y="46"/>
                  </a:cubicBezTo>
                  <a:cubicBezTo>
                    <a:pt x="10" y="47"/>
                    <a:pt x="6" y="49"/>
                    <a:pt x="7" y="50"/>
                  </a:cubicBezTo>
                  <a:cubicBezTo>
                    <a:pt x="7" y="52"/>
                    <a:pt x="10" y="52"/>
                    <a:pt x="10" y="54"/>
                  </a:cubicBezTo>
                  <a:cubicBezTo>
                    <a:pt x="9" y="57"/>
                    <a:pt x="11" y="57"/>
                    <a:pt x="13" y="58"/>
                  </a:cubicBezTo>
                  <a:cubicBezTo>
                    <a:pt x="13" y="60"/>
                    <a:pt x="14" y="62"/>
                    <a:pt x="14" y="64"/>
                  </a:cubicBezTo>
                  <a:cubicBezTo>
                    <a:pt x="14" y="64"/>
                    <a:pt x="11" y="64"/>
                    <a:pt x="10" y="64"/>
                  </a:cubicBezTo>
                  <a:cubicBezTo>
                    <a:pt x="9" y="64"/>
                    <a:pt x="8" y="65"/>
                    <a:pt x="7" y="65"/>
                  </a:cubicBezTo>
                  <a:cubicBezTo>
                    <a:pt x="7" y="65"/>
                    <a:pt x="6" y="64"/>
                    <a:pt x="5" y="64"/>
                  </a:cubicBezTo>
                  <a:cubicBezTo>
                    <a:pt x="4" y="64"/>
                    <a:pt x="0" y="66"/>
                    <a:pt x="0" y="67"/>
                  </a:cubicBezTo>
                  <a:cubicBezTo>
                    <a:pt x="2" y="69"/>
                    <a:pt x="3" y="70"/>
                    <a:pt x="5" y="72"/>
                  </a:cubicBezTo>
                  <a:cubicBezTo>
                    <a:pt x="5" y="72"/>
                    <a:pt x="11" y="72"/>
                    <a:pt x="11" y="72"/>
                  </a:cubicBezTo>
                  <a:cubicBezTo>
                    <a:pt x="11" y="73"/>
                    <a:pt x="9" y="74"/>
                    <a:pt x="8" y="74"/>
                  </a:cubicBezTo>
                  <a:cubicBezTo>
                    <a:pt x="7" y="75"/>
                    <a:pt x="4" y="73"/>
                    <a:pt x="4" y="75"/>
                  </a:cubicBezTo>
                  <a:cubicBezTo>
                    <a:pt x="4" y="77"/>
                    <a:pt x="9" y="80"/>
                    <a:pt x="11" y="82"/>
                  </a:cubicBezTo>
                  <a:cubicBezTo>
                    <a:pt x="12" y="83"/>
                    <a:pt x="13" y="83"/>
                    <a:pt x="15" y="83"/>
                  </a:cubicBezTo>
                  <a:cubicBezTo>
                    <a:pt x="17" y="82"/>
                    <a:pt x="20" y="81"/>
                    <a:pt x="21" y="79"/>
                  </a:cubicBezTo>
                  <a:cubicBezTo>
                    <a:pt x="21" y="79"/>
                    <a:pt x="20" y="78"/>
                    <a:pt x="19" y="78"/>
                  </a:cubicBezTo>
                  <a:cubicBezTo>
                    <a:pt x="19" y="77"/>
                    <a:pt x="20" y="77"/>
                    <a:pt x="20" y="77"/>
                  </a:cubicBezTo>
                  <a:cubicBezTo>
                    <a:pt x="21" y="76"/>
                    <a:pt x="20" y="75"/>
                    <a:pt x="21" y="75"/>
                  </a:cubicBezTo>
                  <a:cubicBezTo>
                    <a:pt x="21" y="75"/>
                    <a:pt x="23" y="75"/>
                    <a:pt x="23" y="75"/>
                  </a:cubicBezTo>
                  <a:cubicBezTo>
                    <a:pt x="23" y="76"/>
                    <a:pt x="21" y="76"/>
                    <a:pt x="22" y="77"/>
                  </a:cubicBezTo>
                  <a:cubicBezTo>
                    <a:pt x="22" y="77"/>
                    <a:pt x="23" y="77"/>
                    <a:pt x="23" y="77"/>
                  </a:cubicBezTo>
                  <a:cubicBezTo>
                    <a:pt x="23" y="78"/>
                    <a:pt x="22" y="78"/>
                    <a:pt x="22" y="78"/>
                  </a:cubicBezTo>
                  <a:cubicBezTo>
                    <a:pt x="21" y="78"/>
                    <a:pt x="23" y="78"/>
                    <a:pt x="23" y="78"/>
                  </a:cubicBezTo>
                  <a:cubicBezTo>
                    <a:pt x="23" y="79"/>
                    <a:pt x="22" y="79"/>
                    <a:pt x="22" y="80"/>
                  </a:cubicBezTo>
                  <a:cubicBezTo>
                    <a:pt x="21" y="80"/>
                    <a:pt x="23" y="81"/>
                    <a:pt x="24" y="82"/>
                  </a:cubicBezTo>
                  <a:cubicBezTo>
                    <a:pt x="25" y="83"/>
                    <a:pt x="23" y="85"/>
                    <a:pt x="22" y="87"/>
                  </a:cubicBezTo>
                  <a:cubicBezTo>
                    <a:pt x="22" y="88"/>
                    <a:pt x="23" y="89"/>
                    <a:pt x="24" y="90"/>
                  </a:cubicBezTo>
                  <a:cubicBezTo>
                    <a:pt x="24" y="92"/>
                    <a:pt x="24" y="93"/>
                    <a:pt x="24" y="95"/>
                  </a:cubicBezTo>
                  <a:cubicBezTo>
                    <a:pt x="24" y="97"/>
                    <a:pt x="23" y="100"/>
                    <a:pt x="23" y="101"/>
                  </a:cubicBezTo>
                  <a:cubicBezTo>
                    <a:pt x="23" y="101"/>
                    <a:pt x="24" y="99"/>
                    <a:pt x="24" y="99"/>
                  </a:cubicBezTo>
                  <a:cubicBezTo>
                    <a:pt x="25" y="100"/>
                    <a:pt x="26" y="106"/>
                    <a:pt x="26" y="107"/>
                  </a:cubicBezTo>
                  <a:cubicBezTo>
                    <a:pt x="27" y="109"/>
                    <a:pt x="29" y="112"/>
                    <a:pt x="30" y="115"/>
                  </a:cubicBezTo>
                  <a:cubicBezTo>
                    <a:pt x="31" y="118"/>
                    <a:pt x="31" y="121"/>
                    <a:pt x="32" y="124"/>
                  </a:cubicBezTo>
                  <a:cubicBezTo>
                    <a:pt x="34" y="128"/>
                    <a:pt x="37" y="131"/>
                    <a:pt x="39" y="134"/>
                  </a:cubicBezTo>
                  <a:cubicBezTo>
                    <a:pt x="40" y="137"/>
                    <a:pt x="40" y="140"/>
                    <a:pt x="41" y="143"/>
                  </a:cubicBezTo>
                  <a:cubicBezTo>
                    <a:pt x="43" y="146"/>
                    <a:pt x="45" y="149"/>
                    <a:pt x="48" y="146"/>
                  </a:cubicBezTo>
                  <a:cubicBezTo>
                    <a:pt x="50" y="145"/>
                    <a:pt x="50" y="144"/>
                    <a:pt x="50" y="143"/>
                  </a:cubicBezTo>
                  <a:cubicBezTo>
                    <a:pt x="50" y="141"/>
                    <a:pt x="52" y="140"/>
                    <a:pt x="53" y="139"/>
                  </a:cubicBezTo>
                  <a:cubicBezTo>
                    <a:pt x="54" y="138"/>
                    <a:pt x="56" y="138"/>
                    <a:pt x="57" y="137"/>
                  </a:cubicBezTo>
                  <a:cubicBezTo>
                    <a:pt x="58" y="136"/>
                    <a:pt x="57" y="133"/>
                    <a:pt x="57" y="132"/>
                  </a:cubicBezTo>
                  <a:cubicBezTo>
                    <a:pt x="56" y="128"/>
                    <a:pt x="61" y="125"/>
                    <a:pt x="60" y="122"/>
                  </a:cubicBezTo>
                  <a:cubicBezTo>
                    <a:pt x="59" y="119"/>
                    <a:pt x="58" y="116"/>
                    <a:pt x="58" y="113"/>
                  </a:cubicBezTo>
                  <a:cubicBezTo>
                    <a:pt x="58" y="109"/>
                    <a:pt x="62" y="108"/>
                    <a:pt x="65" y="107"/>
                  </a:cubicBezTo>
                  <a:cubicBezTo>
                    <a:pt x="66" y="106"/>
                    <a:pt x="69" y="106"/>
                    <a:pt x="69" y="105"/>
                  </a:cubicBezTo>
                  <a:cubicBezTo>
                    <a:pt x="70" y="103"/>
                    <a:pt x="71" y="102"/>
                    <a:pt x="72" y="101"/>
                  </a:cubicBezTo>
                  <a:cubicBezTo>
                    <a:pt x="75" y="98"/>
                    <a:pt x="78" y="95"/>
                    <a:pt x="81" y="93"/>
                  </a:cubicBezTo>
                  <a:cubicBezTo>
                    <a:pt x="82" y="92"/>
                    <a:pt x="83" y="90"/>
                    <a:pt x="84" y="89"/>
                  </a:cubicBezTo>
                  <a:cubicBezTo>
                    <a:pt x="85" y="88"/>
                    <a:pt x="87" y="88"/>
                    <a:pt x="88" y="87"/>
                  </a:cubicBezTo>
                  <a:cubicBezTo>
                    <a:pt x="89" y="86"/>
                    <a:pt x="90" y="85"/>
                    <a:pt x="91" y="84"/>
                  </a:cubicBezTo>
                  <a:cubicBezTo>
                    <a:pt x="92" y="83"/>
                    <a:pt x="90" y="82"/>
                    <a:pt x="90" y="81"/>
                  </a:cubicBezTo>
                  <a:cubicBezTo>
                    <a:pt x="91" y="79"/>
                    <a:pt x="94" y="79"/>
                    <a:pt x="95" y="78"/>
                  </a:cubicBezTo>
                  <a:cubicBezTo>
                    <a:pt x="96" y="78"/>
                    <a:pt x="98" y="75"/>
                    <a:pt x="98" y="74"/>
                  </a:cubicBezTo>
                  <a:cubicBezTo>
                    <a:pt x="98" y="76"/>
                    <a:pt x="96" y="76"/>
                    <a:pt x="97" y="78"/>
                  </a:cubicBezTo>
                  <a:cubicBezTo>
                    <a:pt x="99" y="79"/>
                    <a:pt x="100" y="76"/>
                    <a:pt x="100" y="76"/>
                  </a:cubicBezTo>
                  <a:cubicBezTo>
                    <a:pt x="101" y="77"/>
                    <a:pt x="100" y="78"/>
                    <a:pt x="101" y="78"/>
                  </a:cubicBezTo>
                  <a:cubicBezTo>
                    <a:pt x="102" y="75"/>
                    <a:pt x="101" y="72"/>
                    <a:pt x="99" y="69"/>
                  </a:cubicBezTo>
                  <a:cubicBezTo>
                    <a:pt x="98" y="67"/>
                    <a:pt x="96" y="65"/>
                    <a:pt x="97" y="62"/>
                  </a:cubicBezTo>
                  <a:cubicBezTo>
                    <a:pt x="98" y="59"/>
                    <a:pt x="103" y="61"/>
                    <a:pt x="100" y="58"/>
                  </a:cubicBezTo>
                  <a:cubicBezTo>
                    <a:pt x="99" y="57"/>
                    <a:pt x="97" y="56"/>
                    <a:pt x="98" y="54"/>
                  </a:cubicBezTo>
                  <a:cubicBezTo>
                    <a:pt x="99" y="53"/>
                    <a:pt x="100" y="54"/>
                    <a:pt x="102" y="55"/>
                  </a:cubicBezTo>
                  <a:cubicBezTo>
                    <a:pt x="103" y="56"/>
                    <a:pt x="104" y="55"/>
                    <a:pt x="104" y="57"/>
                  </a:cubicBezTo>
                  <a:cubicBezTo>
                    <a:pt x="104" y="58"/>
                    <a:pt x="104" y="59"/>
                    <a:pt x="106" y="60"/>
                  </a:cubicBezTo>
                  <a:cubicBezTo>
                    <a:pt x="107" y="60"/>
                    <a:pt x="109" y="60"/>
                    <a:pt x="110" y="60"/>
                  </a:cubicBezTo>
                  <a:cubicBezTo>
                    <a:pt x="111" y="60"/>
                    <a:pt x="113" y="61"/>
                    <a:pt x="114" y="60"/>
                  </a:cubicBezTo>
                  <a:cubicBezTo>
                    <a:pt x="119" y="59"/>
                    <a:pt x="115" y="65"/>
                    <a:pt x="113" y="66"/>
                  </a:cubicBezTo>
                  <a:cubicBezTo>
                    <a:pt x="110" y="66"/>
                    <a:pt x="112" y="70"/>
                    <a:pt x="112" y="71"/>
                  </a:cubicBezTo>
                  <a:cubicBezTo>
                    <a:pt x="113" y="71"/>
                    <a:pt x="115" y="67"/>
                    <a:pt x="115" y="68"/>
                  </a:cubicBezTo>
                  <a:cubicBezTo>
                    <a:pt x="115" y="71"/>
                    <a:pt x="117" y="74"/>
                    <a:pt x="117" y="76"/>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07" name="Freeform 702"/>
            <p:cNvSpPr>
              <a:spLocks/>
            </p:cNvSpPr>
            <p:nvPr/>
          </p:nvSpPr>
          <p:spPr bwMode="auto">
            <a:xfrm>
              <a:off x="15926234" y="7669685"/>
              <a:ext cx="382163" cy="917441"/>
            </a:xfrm>
            <a:custGeom>
              <a:avLst/>
              <a:gdLst>
                <a:gd name="T0" fmla="*/ 37 w 41"/>
                <a:gd name="T1" fmla="*/ 37 h 98"/>
                <a:gd name="T2" fmla="*/ 34 w 41"/>
                <a:gd name="T3" fmla="*/ 35 h 98"/>
                <a:gd name="T4" fmla="*/ 31 w 41"/>
                <a:gd name="T5" fmla="*/ 29 h 98"/>
                <a:gd name="T6" fmla="*/ 32 w 41"/>
                <a:gd name="T7" fmla="*/ 25 h 98"/>
                <a:gd name="T8" fmla="*/ 25 w 41"/>
                <a:gd name="T9" fmla="*/ 22 h 98"/>
                <a:gd name="T10" fmla="*/ 30 w 41"/>
                <a:gd name="T11" fmla="*/ 10 h 98"/>
                <a:gd name="T12" fmla="*/ 28 w 41"/>
                <a:gd name="T13" fmla="*/ 6 h 98"/>
                <a:gd name="T14" fmla="*/ 23 w 41"/>
                <a:gd name="T15" fmla="*/ 2 h 98"/>
                <a:gd name="T16" fmla="*/ 22 w 41"/>
                <a:gd name="T17" fmla="*/ 9 h 98"/>
                <a:gd name="T18" fmla="*/ 18 w 41"/>
                <a:gd name="T19" fmla="*/ 9 h 98"/>
                <a:gd name="T20" fmla="*/ 13 w 41"/>
                <a:gd name="T21" fmla="*/ 15 h 98"/>
                <a:gd name="T22" fmla="*/ 11 w 41"/>
                <a:gd name="T23" fmla="*/ 21 h 98"/>
                <a:gd name="T24" fmla="*/ 6 w 41"/>
                <a:gd name="T25" fmla="*/ 25 h 98"/>
                <a:gd name="T26" fmla="*/ 2 w 41"/>
                <a:gd name="T27" fmla="*/ 35 h 98"/>
                <a:gd name="T28" fmla="*/ 0 w 41"/>
                <a:gd name="T29" fmla="*/ 40 h 98"/>
                <a:gd name="T30" fmla="*/ 4 w 41"/>
                <a:gd name="T31" fmla="*/ 44 h 98"/>
                <a:gd name="T32" fmla="*/ 7 w 41"/>
                <a:gd name="T33" fmla="*/ 52 h 98"/>
                <a:gd name="T34" fmla="*/ 11 w 41"/>
                <a:gd name="T35" fmla="*/ 58 h 98"/>
                <a:gd name="T36" fmla="*/ 11 w 41"/>
                <a:gd name="T37" fmla="*/ 64 h 98"/>
                <a:gd name="T38" fmla="*/ 12 w 41"/>
                <a:gd name="T39" fmla="*/ 66 h 98"/>
                <a:gd name="T40" fmla="*/ 14 w 41"/>
                <a:gd name="T41" fmla="*/ 66 h 98"/>
                <a:gd name="T42" fmla="*/ 17 w 41"/>
                <a:gd name="T43" fmla="*/ 65 h 98"/>
                <a:gd name="T44" fmla="*/ 22 w 41"/>
                <a:gd name="T45" fmla="*/ 64 h 98"/>
                <a:gd name="T46" fmla="*/ 25 w 41"/>
                <a:gd name="T47" fmla="*/ 72 h 98"/>
                <a:gd name="T48" fmla="*/ 29 w 41"/>
                <a:gd name="T49" fmla="*/ 80 h 98"/>
                <a:gd name="T50" fmla="*/ 30 w 41"/>
                <a:gd name="T51" fmla="*/ 85 h 98"/>
                <a:gd name="T52" fmla="*/ 29 w 41"/>
                <a:gd name="T53" fmla="*/ 88 h 98"/>
                <a:gd name="T54" fmla="*/ 29 w 41"/>
                <a:gd name="T55" fmla="*/ 98 h 98"/>
                <a:gd name="T56" fmla="*/ 34 w 41"/>
                <a:gd name="T57" fmla="*/ 85 h 98"/>
                <a:gd name="T58" fmla="*/ 28 w 41"/>
                <a:gd name="T59" fmla="*/ 71 h 98"/>
                <a:gd name="T60" fmla="*/ 30 w 41"/>
                <a:gd name="T61" fmla="*/ 65 h 98"/>
                <a:gd name="T62" fmla="*/ 26 w 41"/>
                <a:gd name="T63" fmla="*/ 49 h 98"/>
                <a:gd name="T64" fmla="*/ 34 w 41"/>
                <a:gd name="T65" fmla="*/ 44 h 98"/>
                <a:gd name="T66" fmla="*/ 41 w 41"/>
                <a:gd name="T6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8">
                  <a:moveTo>
                    <a:pt x="39" y="38"/>
                  </a:moveTo>
                  <a:cubicBezTo>
                    <a:pt x="38" y="38"/>
                    <a:pt x="37" y="39"/>
                    <a:pt x="37" y="37"/>
                  </a:cubicBezTo>
                  <a:cubicBezTo>
                    <a:pt x="37" y="37"/>
                    <a:pt x="37" y="36"/>
                    <a:pt x="37" y="36"/>
                  </a:cubicBezTo>
                  <a:cubicBezTo>
                    <a:pt x="37" y="35"/>
                    <a:pt x="34" y="35"/>
                    <a:pt x="34" y="35"/>
                  </a:cubicBezTo>
                  <a:cubicBezTo>
                    <a:pt x="33" y="34"/>
                    <a:pt x="34" y="32"/>
                    <a:pt x="34" y="31"/>
                  </a:cubicBezTo>
                  <a:cubicBezTo>
                    <a:pt x="35" y="29"/>
                    <a:pt x="32" y="30"/>
                    <a:pt x="31" y="29"/>
                  </a:cubicBezTo>
                  <a:cubicBezTo>
                    <a:pt x="31" y="28"/>
                    <a:pt x="30" y="28"/>
                    <a:pt x="30" y="27"/>
                  </a:cubicBezTo>
                  <a:cubicBezTo>
                    <a:pt x="30" y="26"/>
                    <a:pt x="32" y="25"/>
                    <a:pt x="32" y="25"/>
                  </a:cubicBezTo>
                  <a:cubicBezTo>
                    <a:pt x="31" y="23"/>
                    <a:pt x="25" y="26"/>
                    <a:pt x="24" y="25"/>
                  </a:cubicBezTo>
                  <a:cubicBezTo>
                    <a:pt x="24" y="25"/>
                    <a:pt x="25" y="23"/>
                    <a:pt x="25" y="22"/>
                  </a:cubicBezTo>
                  <a:cubicBezTo>
                    <a:pt x="24" y="21"/>
                    <a:pt x="27" y="19"/>
                    <a:pt x="27" y="18"/>
                  </a:cubicBezTo>
                  <a:cubicBezTo>
                    <a:pt x="29" y="15"/>
                    <a:pt x="31" y="13"/>
                    <a:pt x="30" y="10"/>
                  </a:cubicBezTo>
                  <a:cubicBezTo>
                    <a:pt x="30" y="9"/>
                    <a:pt x="31" y="8"/>
                    <a:pt x="31" y="7"/>
                  </a:cubicBezTo>
                  <a:cubicBezTo>
                    <a:pt x="31" y="5"/>
                    <a:pt x="29" y="7"/>
                    <a:pt x="28" y="6"/>
                  </a:cubicBezTo>
                  <a:cubicBezTo>
                    <a:pt x="28" y="4"/>
                    <a:pt x="27" y="3"/>
                    <a:pt x="27" y="2"/>
                  </a:cubicBezTo>
                  <a:cubicBezTo>
                    <a:pt x="25" y="0"/>
                    <a:pt x="25" y="3"/>
                    <a:pt x="23" y="2"/>
                  </a:cubicBezTo>
                  <a:cubicBezTo>
                    <a:pt x="24" y="4"/>
                    <a:pt x="22" y="4"/>
                    <a:pt x="22" y="5"/>
                  </a:cubicBezTo>
                  <a:cubicBezTo>
                    <a:pt x="22" y="5"/>
                    <a:pt x="22" y="9"/>
                    <a:pt x="22" y="9"/>
                  </a:cubicBezTo>
                  <a:cubicBezTo>
                    <a:pt x="21" y="9"/>
                    <a:pt x="21" y="7"/>
                    <a:pt x="21" y="7"/>
                  </a:cubicBezTo>
                  <a:cubicBezTo>
                    <a:pt x="19" y="7"/>
                    <a:pt x="18" y="8"/>
                    <a:pt x="18" y="9"/>
                  </a:cubicBezTo>
                  <a:cubicBezTo>
                    <a:pt x="17" y="10"/>
                    <a:pt x="15" y="10"/>
                    <a:pt x="14" y="11"/>
                  </a:cubicBezTo>
                  <a:cubicBezTo>
                    <a:pt x="13" y="12"/>
                    <a:pt x="14" y="14"/>
                    <a:pt x="13" y="15"/>
                  </a:cubicBezTo>
                  <a:cubicBezTo>
                    <a:pt x="13" y="16"/>
                    <a:pt x="12" y="17"/>
                    <a:pt x="11" y="18"/>
                  </a:cubicBezTo>
                  <a:cubicBezTo>
                    <a:pt x="11" y="19"/>
                    <a:pt x="11" y="20"/>
                    <a:pt x="11" y="21"/>
                  </a:cubicBezTo>
                  <a:cubicBezTo>
                    <a:pt x="11" y="23"/>
                    <a:pt x="10" y="25"/>
                    <a:pt x="9" y="25"/>
                  </a:cubicBezTo>
                  <a:cubicBezTo>
                    <a:pt x="8" y="25"/>
                    <a:pt x="7" y="25"/>
                    <a:pt x="6" y="25"/>
                  </a:cubicBezTo>
                  <a:cubicBezTo>
                    <a:pt x="5" y="27"/>
                    <a:pt x="6" y="35"/>
                    <a:pt x="4" y="35"/>
                  </a:cubicBezTo>
                  <a:cubicBezTo>
                    <a:pt x="4" y="35"/>
                    <a:pt x="2" y="35"/>
                    <a:pt x="2" y="35"/>
                  </a:cubicBezTo>
                  <a:cubicBezTo>
                    <a:pt x="2" y="36"/>
                    <a:pt x="2" y="37"/>
                    <a:pt x="2" y="37"/>
                  </a:cubicBezTo>
                  <a:cubicBezTo>
                    <a:pt x="2" y="38"/>
                    <a:pt x="1" y="39"/>
                    <a:pt x="0" y="40"/>
                  </a:cubicBezTo>
                  <a:cubicBezTo>
                    <a:pt x="0" y="41"/>
                    <a:pt x="4" y="46"/>
                    <a:pt x="5" y="47"/>
                  </a:cubicBezTo>
                  <a:cubicBezTo>
                    <a:pt x="5" y="47"/>
                    <a:pt x="4" y="44"/>
                    <a:pt x="4" y="44"/>
                  </a:cubicBezTo>
                  <a:cubicBezTo>
                    <a:pt x="4" y="44"/>
                    <a:pt x="7" y="48"/>
                    <a:pt x="7" y="48"/>
                  </a:cubicBezTo>
                  <a:cubicBezTo>
                    <a:pt x="8" y="50"/>
                    <a:pt x="6" y="50"/>
                    <a:pt x="7" y="52"/>
                  </a:cubicBezTo>
                  <a:cubicBezTo>
                    <a:pt x="6" y="51"/>
                    <a:pt x="8" y="51"/>
                    <a:pt x="9" y="52"/>
                  </a:cubicBezTo>
                  <a:cubicBezTo>
                    <a:pt x="10" y="54"/>
                    <a:pt x="11" y="56"/>
                    <a:pt x="11" y="58"/>
                  </a:cubicBezTo>
                  <a:cubicBezTo>
                    <a:pt x="11" y="58"/>
                    <a:pt x="10" y="67"/>
                    <a:pt x="10" y="67"/>
                  </a:cubicBezTo>
                  <a:cubicBezTo>
                    <a:pt x="11" y="67"/>
                    <a:pt x="11" y="64"/>
                    <a:pt x="11" y="64"/>
                  </a:cubicBezTo>
                  <a:cubicBezTo>
                    <a:pt x="11" y="64"/>
                    <a:pt x="11" y="67"/>
                    <a:pt x="11" y="67"/>
                  </a:cubicBezTo>
                  <a:cubicBezTo>
                    <a:pt x="11" y="67"/>
                    <a:pt x="12" y="66"/>
                    <a:pt x="12" y="66"/>
                  </a:cubicBezTo>
                  <a:cubicBezTo>
                    <a:pt x="12" y="66"/>
                    <a:pt x="12" y="68"/>
                    <a:pt x="12" y="68"/>
                  </a:cubicBezTo>
                  <a:cubicBezTo>
                    <a:pt x="13" y="68"/>
                    <a:pt x="13" y="66"/>
                    <a:pt x="14" y="66"/>
                  </a:cubicBezTo>
                  <a:cubicBezTo>
                    <a:pt x="14" y="66"/>
                    <a:pt x="14" y="67"/>
                    <a:pt x="14" y="67"/>
                  </a:cubicBezTo>
                  <a:cubicBezTo>
                    <a:pt x="14" y="67"/>
                    <a:pt x="17" y="66"/>
                    <a:pt x="17" y="65"/>
                  </a:cubicBezTo>
                  <a:cubicBezTo>
                    <a:pt x="18" y="65"/>
                    <a:pt x="23" y="62"/>
                    <a:pt x="21" y="61"/>
                  </a:cubicBezTo>
                  <a:cubicBezTo>
                    <a:pt x="22" y="61"/>
                    <a:pt x="21" y="63"/>
                    <a:pt x="22" y="64"/>
                  </a:cubicBezTo>
                  <a:cubicBezTo>
                    <a:pt x="23" y="64"/>
                    <a:pt x="24" y="64"/>
                    <a:pt x="24" y="65"/>
                  </a:cubicBezTo>
                  <a:cubicBezTo>
                    <a:pt x="25" y="67"/>
                    <a:pt x="25" y="70"/>
                    <a:pt x="25" y="72"/>
                  </a:cubicBezTo>
                  <a:cubicBezTo>
                    <a:pt x="26" y="75"/>
                    <a:pt x="26" y="77"/>
                    <a:pt x="28" y="79"/>
                  </a:cubicBezTo>
                  <a:cubicBezTo>
                    <a:pt x="28" y="79"/>
                    <a:pt x="29" y="80"/>
                    <a:pt x="29" y="80"/>
                  </a:cubicBezTo>
                  <a:cubicBezTo>
                    <a:pt x="29" y="82"/>
                    <a:pt x="30" y="82"/>
                    <a:pt x="30" y="82"/>
                  </a:cubicBezTo>
                  <a:cubicBezTo>
                    <a:pt x="31" y="83"/>
                    <a:pt x="29" y="85"/>
                    <a:pt x="30" y="85"/>
                  </a:cubicBezTo>
                  <a:cubicBezTo>
                    <a:pt x="30" y="85"/>
                    <a:pt x="30" y="85"/>
                    <a:pt x="31" y="85"/>
                  </a:cubicBezTo>
                  <a:cubicBezTo>
                    <a:pt x="31" y="86"/>
                    <a:pt x="29" y="87"/>
                    <a:pt x="29" y="88"/>
                  </a:cubicBezTo>
                  <a:cubicBezTo>
                    <a:pt x="29" y="90"/>
                    <a:pt x="30" y="88"/>
                    <a:pt x="31" y="89"/>
                  </a:cubicBezTo>
                  <a:cubicBezTo>
                    <a:pt x="31" y="89"/>
                    <a:pt x="29" y="97"/>
                    <a:pt x="29" y="98"/>
                  </a:cubicBezTo>
                  <a:cubicBezTo>
                    <a:pt x="31" y="96"/>
                    <a:pt x="32" y="92"/>
                    <a:pt x="33" y="90"/>
                  </a:cubicBezTo>
                  <a:cubicBezTo>
                    <a:pt x="34" y="88"/>
                    <a:pt x="35" y="87"/>
                    <a:pt x="34" y="85"/>
                  </a:cubicBezTo>
                  <a:cubicBezTo>
                    <a:pt x="33" y="83"/>
                    <a:pt x="33" y="82"/>
                    <a:pt x="33" y="80"/>
                  </a:cubicBezTo>
                  <a:cubicBezTo>
                    <a:pt x="32" y="78"/>
                    <a:pt x="27" y="74"/>
                    <a:pt x="28" y="71"/>
                  </a:cubicBezTo>
                  <a:cubicBezTo>
                    <a:pt x="28" y="71"/>
                    <a:pt x="30" y="70"/>
                    <a:pt x="30" y="69"/>
                  </a:cubicBezTo>
                  <a:cubicBezTo>
                    <a:pt x="29" y="67"/>
                    <a:pt x="30" y="67"/>
                    <a:pt x="30" y="65"/>
                  </a:cubicBezTo>
                  <a:cubicBezTo>
                    <a:pt x="31" y="62"/>
                    <a:pt x="27" y="60"/>
                    <a:pt x="26" y="58"/>
                  </a:cubicBezTo>
                  <a:cubicBezTo>
                    <a:pt x="23" y="56"/>
                    <a:pt x="25" y="52"/>
                    <a:pt x="26" y="49"/>
                  </a:cubicBezTo>
                  <a:cubicBezTo>
                    <a:pt x="26" y="47"/>
                    <a:pt x="27" y="47"/>
                    <a:pt x="29" y="47"/>
                  </a:cubicBezTo>
                  <a:cubicBezTo>
                    <a:pt x="31" y="47"/>
                    <a:pt x="33" y="45"/>
                    <a:pt x="34" y="44"/>
                  </a:cubicBezTo>
                  <a:cubicBezTo>
                    <a:pt x="36" y="43"/>
                    <a:pt x="37" y="44"/>
                    <a:pt x="39" y="42"/>
                  </a:cubicBezTo>
                  <a:cubicBezTo>
                    <a:pt x="40" y="40"/>
                    <a:pt x="41" y="39"/>
                    <a:pt x="41" y="38"/>
                  </a:cubicBezTo>
                  <a:cubicBezTo>
                    <a:pt x="41" y="38"/>
                    <a:pt x="40" y="38"/>
                    <a:pt x="39" y="38"/>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08" name="Freeform 703"/>
            <p:cNvSpPr>
              <a:spLocks/>
            </p:cNvSpPr>
            <p:nvPr/>
          </p:nvSpPr>
          <p:spPr bwMode="auto">
            <a:xfrm>
              <a:off x="15747891" y="7781177"/>
              <a:ext cx="213377" cy="261217"/>
            </a:xfrm>
            <a:custGeom>
              <a:avLst/>
              <a:gdLst>
                <a:gd name="T0" fmla="*/ 21 w 23"/>
                <a:gd name="T1" fmla="*/ 26 h 28"/>
                <a:gd name="T2" fmla="*/ 20 w 23"/>
                <a:gd name="T3" fmla="*/ 17 h 28"/>
                <a:gd name="T4" fmla="*/ 18 w 23"/>
                <a:gd name="T5" fmla="*/ 16 h 28"/>
                <a:gd name="T6" fmla="*/ 16 w 23"/>
                <a:gd name="T7" fmla="*/ 18 h 28"/>
                <a:gd name="T8" fmla="*/ 17 w 23"/>
                <a:gd name="T9" fmla="*/ 13 h 28"/>
                <a:gd name="T10" fmla="*/ 18 w 23"/>
                <a:gd name="T11" fmla="*/ 7 h 28"/>
                <a:gd name="T12" fmla="*/ 14 w 23"/>
                <a:gd name="T13" fmla="*/ 7 h 28"/>
                <a:gd name="T14" fmla="*/ 10 w 23"/>
                <a:gd name="T15" fmla="*/ 7 h 28"/>
                <a:gd name="T16" fmla="*/ 8 w 23"/>
                <a:gd name="T17" fmla="*/ 4 h 28"/>
                <a:gd name="T18" fmla="*/ 6 w 23"/>
                <a:gd name="T19" fmla="*/ 2 h 28"/>
                <a:gd name="T20" fmla="*/ 2 w 23"/>
                <a:gd name="T21" fmla="*/ 1 h 28"/>
                <a:gd name="T22" fmla="*/ 4 w 23"/>
                <a:gd name="T23" fmla="*/ 5 h 28"/>
                <a:gd name="T24" fmla="*/ 1 w 23"/>
                <a:gd name="T25" fmla="*/ 9 h 28"/>
                <a:gd name="T26" fmla="*/ 3 w 23"/>
                <a:gd name="T27" fmla="*/ 16 h 28"/>
                <a:gd name="T28" fmla="*/ 5 w 23"/>
                <a:gd name="T29" fmla="*/ 25 h 28"/>
                <a:gd name="T30" fmla="*/ 6 w 23"/>
                <a:gd name="T31" fmla="*/ 22 h 28"/>
                <a:gd name="T32" fmla="*/ 7 w 23"/>
                <a:gd name="T33" fmla="*/ 24 h 28"/>
                <a:gd name="T34" fmla="*/ 7 w 23"/>
                <a:gd name="T35" fmla="*/ 23 h 28"/>
                <a:gd name="T36" fmla="*/ 8 w 23"/>
                <a:gd name="T37" fmla="*/ 21 h 28"/>
                <a:gd name="T38" fmla="*/ 13 w 23"/>
                <a:gd name="T39" fmla="*/ 22 h 28"/>
                <a:gd name="T40" fmla="*/ 11 w 23"/>
                <a:gd name="T41" fmla="*/ 16 h 28"/>
                <a:gd name="T42" fmla="*/ 13 w 23"/>
                <a:gd name="T43" fmla="*/ 19 h 28"/>
                <a:gd name="T44" fmla="*/ 17 w 23"/>
                <a:gd name="T45" fmla="*/ 20 h 28"/>
                <a:gd name="T46" fmla="*/ 18 w 23"/>
                <a:gd name="T47" fmla="*/ 22 h 28"/>
                <a:gd name="T48" fmla="*/ 19 w 23"/>
                <a:gd name="T49" fmla="*/ 28 h 28"/>
                <a:gd name="T50" fmla="*/ 21 w 23"/>
                <a:gd name="T51" fmla="*/ 26 h 28"/>
                <a:gd name="T52" fmla="*/ 21 w 23"/>
                <a:gd name="T53"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8">
                  <a:moveTo>
                    <a:pt x="21" y="26"/>
                  </a:moveTo>
                  <a:cubicBezTo>
                    <a:pt x="22" y="24"/>
                    <a:pt x="20" y="19"/>
                    <a:pt x="20" y="17"/>
                  </a:cubicBezTo>
                  <a:cubicBezTo>
                    <a:pt x="20" y="17"/>
                    <a:pt x="19" y="13"/>
                    <a:pt x="18" y="16"/>
                  </a:cubicBezTo>
                  <a:cubicBezTo>
                    <a:pt x="18" y="16"/>
                    <a:pt x="17" y="17"/>
                    <a:pt x="16" y="18"/>
                  </a:cubicBezTo>
                  <a:cubicBezTo>
                    <a:pt x="16" y="17"/>
                    <a:pt x="14" y="13"/>
                    <a:pt x="17" y="13"/>
                  </a:cubicBezTo>
                  <a:cubicBezTo>
                    <a:pt x="19" y="12"/>
                    <a:pt x="23" y="6"/>
                    <a:pt x="18" y="7"/>
                  </a:cubicBezTo>
                  <a:cubicBezTo>
                    <a:pt x="17" y="8"/>
                    <a:pt x="15" y="7"/>
                    <a:pt x="14" y="7"/>
                  </a:cubicBezTo>
                  <a:cubicBezTo>
                    <a:pt x="13" y="7"/>
                    <a:pt x="11" y="7"/>
                    <a:pt x="10" y="7"/>
                  </a:cubicBezTo>
                  <a:cubicBezTo>
                    <a:pt x="8" y="6"/>
                    <a:pt x="8" y="5"/>
                    <a:pt x="8" y="4"/>
                  </a:cubicBezTo>
                  <a:cubicBezTo>
                    <a:pt x="8" y="2"/>
                    <a:pt x="7" y="3"/>
                    <a:pt x="6" y="2"/>
                  </a:cubicBezTo>
                  <a:cubicBezTo>
                    <a:pt x="4" y="1"/>
                    <a:pt x="3" y="0"/>
                    <a:pt x="2" y="1"/>
                  </a:cubicBezTo>
                  <a:cubicBezTo>
                    <a:pt x="1" y="3"/>
                    <a:pt x="3" y="4"/>
                    <a:pt x="4" y="5"/>
                  </a:cubicBezTo>
                  <a:cubicBezTo>
                    <a:pt x="7" y="8"/>
                    <a:pt x="2" y="6"/>
                    <a:pt x="1" y="9"/>
                  </a:cubicBezTo>
                  <a:cubicBezTo>
                    <a:pt x="0" y="12"/>
                    <a:pt x="2" y="14"/>
                    <a:pt x="3" y="16"/>
                  </a:cubicBezTo>
                  <a:cubicBezTo>
                    <a:pt x="5" y="19"/>
                    <a:pt x="6" y="22"/>
                    <a:pt x="5" y="25"/>
                  </a:cubicBezTo>
                  <a:cubicBezTo>
                    <a:pt x="6" y="26"/>
                    <a:pt x="6" y="23"/>
                    <a:pt x="6" y="22"/>
                  </a:cubicBezTo>
                  <a:cubicBezTo>
                    <a:pt x="6" y="23"/>
                    <a:pt x="6" y="24"/>
                    <a:pt x="7" y="24"/>
                  </a:cubicBezTo>
                  <a:cubicBezTo>
                    <a:pt x="7" y="24"/>
                    <a:pt x="7" y="23"/>
                    <a:pt x="7" y="23"/>
                  </a:cubicBezTo>
                  <a:cubicBezTo>
                    <a:pt x="8" y="26"/>
                    <a:pt x="8" y="23"/>
                    <a:pt x="8" y="21"/>
                  </a:cubicBezTo>
                  <a:cubicBezTo>
                    <a:pt x="8" y="22"/>
                    <a:pt x="12" y="25"/>
                    <a:pt x="13" y="22"/>
                  </a:cubicBezTo>
                  <a:cubicBezTo>
                    <a:pt x="13" y="21"/>
                    <a:pt x="12" y="16"/>
                    <a:pt x="11" y="16"/>
                  </a:cubicBezTo>
                  <a:cubicBezTo>
                    <a:pt x="12" y="16"/>
                    <a:pt x="13" y="18"/>
                    <a:pt x="13" y="19"/>
                  </a:cubicBezTo>
                  <a:cubicBezTo>
                    <a:pt x="14" y="20"/>
                    <a:pt x="17" y="18"/>
                    <a:pt x="17" y="20"/>
                  </a:cubicBezTo>
                  <a:cubicBezTo>
                    <a:pt x="17" y="21"/>
                    <a:pt x="18" y="20"/>
                    <a:pt x="18" y="22"/>
                  </a:cubicBezTo>
                  <a:cubicBezTo>
                    <a:pt x="18" y="24"/>
                    <a:pt x="18" y="26"/>
                    <a:pt x="19" y="28"/>
                  </a:cubicBezTo>
                  <a:cubicBezTo>
                    <a:pt x="20" y="27"/>
                    <a:pt x="20" y="27"/>
                    <a:pt x="21" y="26"/>
                  </a:cubicBezTo>
                  <a:cubicBezTo>
                    <a:pt x="22" y="25"/>
                    <a:pt x="20" y="27"/>
                    <a:pt x="21" y="26"/>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09" name="Freeform 704"/>
            <p:cNvSpPr>
              <a:spLocks/>
            </p:cNvSpPr>
            <p:nvPr/>
          </p:nvSpPr>
          <p:spPr bwMode="auto">
            <a:xfrm>
              <a:off x="16149162" y="8071066"/>
              <a:ext cx="391718" cy="719936"/>
            </a:xfrm>
            <a:custGeom>
              <a:avLst/>
              <a:gdLst>
                <a:gd name="T0" fmla="*/ 40 w 42"/>
                <a:gd name="T1" fmla="*/ 30 h 77"/>
                <a:gd name="T2" fmla="*/ 41 w 42"/>
                <a:gd name="T3" fmla="*/ 27 h 77"/>
                <a:gd name="T4" fmla="*/ 39 w 42"/>
                <a:gd name="T5" fmla="*/ 24 h 77"/>
                <a:gd name="T6" fmla="*/ 36 w 42"/>
                <a:gd name="T7" fmla="*/ 20 h 77"/>
                <a:gd name="T8" fmla="*/ 35 w 42"/>
                <a:gd name="T9" fmla="*/ 15 h 77"/>
                <a:gd name="T10" fmla="*/ 30 w 42"/>
                <a:gd name="T11" fmla="*/ 12 h 77"/>
                <a:gd name="T12" fmla="*/ 25 w 42"/>
                <a:gd name="T13" fmla="*/ 14 h 77"/>
                <a:gd name="T14" fmla="*/ 21 w 42"/>
                <a:gd name="T15" fmla="*/ 14 h 77"/>
                <a:gd name="T16" fmla="*/ 17 w 42"/>
                <a:gd name="T17" fmla="*/ 16 h 77"/>
                <a:gd name="T18" fmla="*/ 19 w 42"/>
                <a:gd name="T19" fmla="*/ 12 h 77"/>
                <a:gd name="T20" fmla="*/ 19 w 42"/>
                <a:gd name="T21" fmla="*/ 9 h 77"/>
                <a:gd name="T22" fmla="*/ 18 w 42"/>
                <a:gd name="T23" fmla="*/ 5 h 77"/>
                <a:gd name="T24" fmla="*/ 15 w 42"/>
                <a:gd name="T25" fmla="*/ 4 h 77"/>
                <a:gd name="T26" fmla="*/ 9 w 42"/>
                <a:gd name="T27" fmla="*/ 1 h 77"/>
                <a:gd name="T28" fmla="*/ 4 w 42"/>
                <a:gd name="T29" fmla="*/ 4 h 77"/>
                <a:gd name="T30" fmla="*/ 1 w 42"/>
                <a:gd name="T31" fmla="*/ 8 h 77"/>
                <a:gd name="T32" fmla="*/ 0 w 42"/>
                <a:gd name="T33" fmla="*/ 13 h 77"/>
                <a:gd name="T34" fmla="*/ 3 w 42"/>
                <a:gd name="T35" fmla="*/ 16 h 77"/>
                <a:gd name="T36" fmla="*/ 6 w 42"/>
                <a:gd name="T37" fmla="*/ 20 h 77"/>
                <a:gd name="T38" fmla="*/ 5 w 42"/>
                <a:gd name="T39" fmla="*/ 24 h 77"/>
                <a:gd name="T40" fmla="*/ 5 w 42"/>
                <a:gd name="T41" fmla="*/ 27 h 77"/>
                <a:gd name="T42" fmla="*/ 4 w 42"/>
                <a:gd name="T43" fmla="*/ 28 h 77"/>
                <a:gd name="T44" fmla="*/ 6 w 42"/>
                <a:gd name="T45" fmla="*/ 33 h 77"/>
                <a:gd name="T46" fmla="*/ 9 w 42"/>
                <a:gd name="T47" fmla="*/ 37 h 77"/>
                <a:gd name="T48" fmla="*/ 10 w 42"/>
                <a:gd name="T49" fmla="*/ 42 h 77"/>
                <a:gd name="T50" fmla="*/ 6 w 42"/>
                <a:gd name="T51" fmla="*/ 52 h 77"/>
                <a:gd name="T52" fmla="*/ 5 w 42"/>
                <a:gd name="T53" fmla="*/ 55 h 77"/>
                <a:gd name="T54" fmla="*/ 4 w 42"/>
                <a:gd name="T55" fmla="*/ 58 h 77"/>
                <a:gd name="T56" fmla="*/ 5 w 42"/>
                <a:gd name="T57" fmla="*/ 62 h 77"/>
                <a:gd name="T58" fmla="*/ 11 w 42"/>
                <a:gd name="T59" fmla="*/ 69 h 77"/>
                <a:gd name="T60" fmla="*/ 13 w 42"/>
                <a:gd name="T61" fmla="*/ 72 h 77"/>
                <a:gd name="T62" fmla="*/ 16 w 42"/>
                <a:gd name="T63" fmla="*/ 72 h 77"/>
                <a:gd name="T64" fmla="*/ 18 w 42"/>
                <a:gd name="T65" fmla="*/ 74 h 77"/>
                <a:gd name="T66" fmla="*/ 19 w 42"/>
                <a:gd name="T67" fmla="*/ 76 h 77"/>
                <a:gd name="T68" fmla="*/ 21 w 42"/>
                <a:gd name="T69" fmla="*/ 76 h 77"/>
                <a:gd name="T70" fmla="*/ 23 w 42"/>
                <a:gd name="T71" fmla="*/ 74 h 77"/>
                <a:gd name="T72" fmla="*/ 16 w 42"/>
                <a:gd name="T73" fmla="*/ 69 h 77"/>
                <a:gd name="T74" fmla="*/ 13 w 42"/>
                <a:gd name="T75" fmla="*/ 67 h 77"/>
                <a:gd name="T76" fmla="*/ 15 w 42"/>
                <a:gd name="T77" fmla="*/ 67 h 77"/>
                <a:gd name="T78" fmla="*/ 12 w 42"/>
                <a:gd name="T79" fmla="*/ 60 h 77"/>
                <a:gd name="T80" fmla="*/ 11 w 42"/>
                <a:gd name="T81" fmla="*/ 58 h 77"/>
                <a:gd name="T82" fmla="*/ 9 w 42"/>
                <a:gd name="T83" fmla="*/ 56 h 77"/>
                <a:gd name="T84" fmla="*/ 11 w 42"/>
                <a:gd name="T85" fmla="*/ 48 h 77"/>
                <a:gd name="T86" fmla="*/ 13 w 42"/>
                <a:gd name="T87" fmla="*/ 43 h 77"/>
                <a:gd name="T88" fmla="*/ 14 w 42"/>
                <a:gd name="T89" fmla="*/ 36 h 77"/>
                <a:gd name="T90" fmla="*/ 17 w 42"/>
                <a:gd name="T91" fmla="*/ 40 h 77"/>
                <a:gd name="T92" fmla="*/ 22 w 42"/>
                <a:gd name="T93" fmla="*/ 41 h 77"/>
                <a:gd name="T94" fmla="*/ 27 w 42"/>
                <a:gd name="T95" fmla="*/ 44 h 77"/>
                <a:gd name="T96" fmla="*/ 24 w 42"/>
                <a:gd name="T97" fmla="*/ 38 h 77"/>
                <a:gd name="T98" fmla="*/ 28 w 42"/>
                <a:gd name="T99" fmla="*/ 33 h 77"/>
                <a:gd name="T100" fmla="*/ 34 w 42"/>
                <a:gd name="T101" fmla="*/ 32 h 77"/>
                <a:gd name="T102" fmla="*/ 38 w 42"/>
                <a:gd name="T103" fmla="*/ 33 h 77"/>
                <a:gd name="T104" fmla="*/ 40 w 42"/>
                <a:gd name="T105" fmla="*/ 30 h 77"/>
                <a:gd name="T106" fmla="*/ 40 w 42"/>
                <a:gd name="T10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77">
                  <a:moveTo>
                    <a:pt x="40" y="30"/>
                  </a:moveTo>
                  <a:cubicBezTo>
                    <a:pt x="41" y="30"/>
                    <a:pt x="40" y="28"/>
                    <a:pt x="41" y="27"/>
                  </a:cubicBezTo>
                  <a:cubicBezTo>
                    <a:pt x="42" y="26"/>
                    <a:pt x="40" y="24"/>
                    <a:pt x="39" y="24"/>
                  </a:cubicBezTo>
                  <a:cubicBezTo>
                    <a:pt x="38" y="23"/>
                    <a:pt x="36" y="22"/>
                    <a:pt x="36" y="20"/>
                  </a:cubicBezTo>
                  <a:cubicBezTo>
                    <a:pt x="36" y="18"/>
                    <a:pt x="37" y="17"/>
                    <a:pt x="35" y="15"/>
                  </a:cubicBezTo>
                  <a:cubicBezTo>
                    <a:pt x="34" y="14"/>
                    <a:pt x="32" y="12"/>
                    <a:pt x="30" y="12"/>
                  </a:cubicBezTo>
                  <a:cubicBezTo>
                    <a:pt x="28" y="12"/>
                    <a:pt x="27" y="14"/>
                    <a:pt x="25" y="14"/>
                  </a:cubicBezTo>
                  <a:cubicBezTo>
                    <a:pt x="23" y="13"/>
                    <a:pt x="23" y="13"/>
                    <a:pt x="21" y="14"/>
                  </a:cubicBezTo>
                  <a:cubicBezTo>
                    <a:pt x="21" y="14"/>
                    <a:pt x="18" y="17"/>
                    <a:pt x="17" y="16"/>
                  </a:cubicBezTo>
                  <a:cubicBezTo>
                    <a:pt x="17" y="15"/>
                    <a:pt x="20" y="13"/>
                    <a:pt x="19" y="12"/>
                  </a:cubicBezTo>
                  <a:cubicBezTo>
                    <a:pt x="17" y="11"/>
                    <a:pt x="19" y="10"/>
                    <a:pt x="19" y="9"/>
                  </a:cubicBezTo>
                  <a:cubicBezTo>
                    <a:pt x="19" y="8"/>
                    <a:pt x="19" y="5"/>
                    <a:pt x="18" y="5"/>
                  </a:cubicBezTo>
                  <a:cubicBezTo>
                    <a:pt x="16" y="6"/>
                    <a:pt x="14" y="6"/>
                    <a:pt x="15" y="4"/>
                  </a:cubicBezTo>
                  <a:cubicBezTo>
                    <a:pt x="16" y="0"/>
                    <a:pt x="11" y="0"/>
                    <a:pt x="9" y="1"/>
                  </a:cubicBezTo>
                  <a:cubicBezTo>
                    <a:pt x="8" y="3"/>
                    <a:pt x="6" y="4"/>
                    <a:pt x="4" y="4"/>
                  </a:cubicBezTo>
                  <a:cubicBezTo>
                    <a:pt x="2" y="4"/>
                    <a:pt x="1" y="7"/>
                    <a:pt x="1" y="8"/>
                  </a:cubicBezTo>
                  <a:cubicBezTo>
                    <a:pt x="1" y="10"/>
                    <a:pt x="0" y="11"/>
                    <a:pt x="0" y="13"/>
                  </a:cubicBezTo>
                  <a:cubicBezTo>
                    <a:pt x="0" y="15"/>
                    <a:pt x="1" y="15"/>
                    <a:pt x="3" y="16"/>
                  </a:cubicBezTo>
                  <a:cubicBezTo>
                    <a:pt x="4" y="18"/>
                    <a:pt x="5" y="19"/>
                    <a:pt x="6" y="20"/>
                  </a:cubicBezTo>
                  <a:cubicBezTo>
                    <a:pt x="7" y="22"/>
                    <a:pt x="5" y="23"/>
                    <a:pt x="5" y="24"/>
                  </a:cubicBezTo>
                  <a:cubicBezTo>
                    <a:pt x="5" y="25"/>
                    <a:pt x="6" y="26"/>
                    <a:pt x="5" y="27"/>
                  </a:cubicBezTo>
                  <a:cubicBezTo>
                    <a:pt x="5" y="27"/>
                    <a:pt x="4" y="27"/>
                    <a:pt x="4" y="28"/>
                  </a:cubicBezTo>
                  <a:cubicBezTo>
                    <a:pt x="3" y="29"/>
                    <a:pt x="5" y="32"/>
                    <a:pt x="6" y="33"/>
                  </a:cubicBezTo>
                  <a:cubicBezTo>
                    <a:pt x="7" y="34"/>
                    <a:pt x="8" y="35"/>
                    <a:pt x="9" y="37"/>
                  </a:cubicBezTo>
                  <a:cubicBezTo>
                    <a:pt x="9" y="39"/>
                    <a:pt x="9" y="40"/>
                    <a:pt x="10" y="42"/>
                  </a:cubicBezTo>
                  <a:cubicBezTo>
                    <a:pt x="11" y="46"/>
                    <a:pt x="8" y="49"/>
                    <a:pt x="6" y="52"/>
                  </a:cubicBezTo>
                  <a:cubicBezTo>
                    <a:pt x="6" y="53"/>
                    <a:pt x="5" y="54"/>
                    <a:pt x="5" y="55"/>
                  </a:cubicBezTo>
                  <a:cubicBezTo>
                    <a:pt x="4" y="56"/>
                    <a:pt x="4" y="57"/>
                    <a:pt x="4" y="58"/>
                  </a:cubicBezTo>
                  <a:cubicBezTo>
                    <a:pt x="4" y="59"/>
                    <a:pt x="3" y="62"/>
                    <a:pt x="5" y="62"/>
                  </a:cubicBezTo>
                  <a:cubicBezTo>
                    <a:pt x="8" y="64"/>
                    <a:pt x="9" y="67"/>
                    <a:pt x="11" y="69"/>
                  </a:cubicBezTo>
                  <a:cubicBezTo>
                    <a:pt x="12" y="70"/>
                    <a:pt x="12" y="71"/>
                    <a:pt x="13" y="72"/>
                  </a:cubicBezTo>
                  <a:cubicBezTo>
                    <a:pt x="14" y="72"/>
                    <a:pt x="15" y="72"/>
                    <a:pt x="16" y="72"/>
                  </a:cubicBezTo>
                  <a:cubicBezTo>
                    <a:pt x="17" y="73"/>
                    <a:pt x="18" y="73"/>
                    <a:pt x="18" y="74"/>
                  </a:cubicBezTo>
                  <a:cubicBezTo>
                    <a:pt x="18" y="75"/>
                    <a:pt x="18" y="76"/>
                    <a:pt x="19" y="76"/>
                  </a:cubicBezTo>
                  <a:cubicBezTo>
                    <a:pt x="19" y="77"/>
                    <a:pt x="20" y="76"/>
                    <a:pt x="21" y="76"/>
                  </a:cubicBezTo>
                  <a:cubicBezTo>
                    <a:pt x="22" y="76"/>
                    <a:pt x="23" y="74"/>
                    <a:pt x="23" y="74"/>
                  </a:cubicBezTo>
                  <a:cubicBezTo>
                    <a:pt x="21" y="71"/>
                    <a:pt x="20" y="70"/>
                    <a:pt x="16" y="69"/>
                  </a:cubicBezTo>
                  <a:cubicBezTo>
                    <a:pt x="15" y="69"/>
                    <a:pt x="14" y="68"/>
                    <a:pt x="13" y="67"/>
                  </a:cubicBezTo>
                  <a:cubicBezTo>
                    <a:pt x="13" y="65"/>
                    <a:pt x="14" y="67"/>
                    <a:pt x="15" y="67"/>
                  </a:cubicBezTo>
                  <a:cubicBezTo>
                    <a:pt x="14" y="67"/>
                    <a:pt x="12" y="61"/>
                    <a:pt x="12" y="60"/>
                  </a:cubicBezTo>
                  <a:cubicBezTo>
                    <a:pt x="12" y="59"/>
                    <a:pt x="12" y="59"/>
                    <a:pt x="11" y="58"/>
                  </a:cubicBezTo>
                  <a:cubicBezTo>
                    <a:pt x="10" y="58"/>
                    <a:pt x="9" y="57"/>
                    <a:pt x="9" y="56"/>
                  </a:cubicBezTo>
                  <a:cubicBezTo>
                    <a:pt x="8" y="53"/>
                    <a:pt x="10" y="50"/>
                    <a:pt x="11" y="48"/>
                  </a:cubicBezTo>
                  <a:cubicBezTo>
                    <a:pt x="11" y="46"/>
                    <a:pt x="13" y="44"/>
                    <a:pt x="13" y="43"/>
                  </a:cubicBezTo>
                  <a:cubicBezTo>
                    <a:pt x="13" y="41"/>
                    <a:pt x="12" y="37"/>
                    <a:pt x="14" y="36"/>
                  </a:cubicBezTo>
                  <a:cubicBezTo>
                    <a:pt x="17" y="36"/>
                    <a:pt x="17" y="37"/>
                    <a:pt x="17" y="40"/>
                  </a:cubicBezTo>
                  <a:cubicBezTo>
                    <a:pt x="16" y="42"/>
                    <a:pt x="20" y="41"/>
                    <a:pt x="22" y="41"/>
                  </a:cubicBezTo>
                  <a:cubicBezTo>
                    <a:pt x="23" y="41"/>
                    <a:pt x="26" y="43"/>
                    <a:pt x="27" y="44"/>
                  </a:cubicBezTo>
                  <a:cubicBezTo>
                    <a:pt x="27" y="42"/>
                    <a:pt x="25" y="41"/>
                    <a:pt x="24" y="38"/>
                  </a:cubicBezTo>
                  <a:cubicBezTo>
                    <a:pt x="24" y="36"/>
                    <a:pt x="26" y="35"/>
                    <a:pt x="28" y="33"/>
                  </a:cubicBezTo>
                  <a:cubicBezTo>
                    <a:pt x="29" y="32"/>
                    <a:pt x="32" y="32"/>
                    <a:pt x="34" y="32"/>
                  </a:cubicBezTo>
                  <a:cubicBezTo>
                    <a:pt x="36" y="32"/>
                    <a:pt x="37" y="32"/>
                    <a:pt x="38" y="33"/>
                  </a:cubicBezTo>
                  <a:cubicBezTo>
                    <a:pt x="40" y="33"/>
                    <a:pt x="39" y="32"/>
                    <a:pt x="40" y="30"/>
                  </a:cubicBezTo>
                  <a:cubicBezTo>
                    <a:pt x="41" y="30"/>
                    <a:pt x="40" y="31"/>
                    <a:pt x="40" y="3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10" name="Freeform 705"/>
            <p:cNvSpPr>
              <a:spLocks/>
            </p:cNvSpPr>
            <p:nvPr/>
          </p:nvSpPr>
          <p:spPr bwMode="auto">
            <a:xfrm>
              <a:off x="16362540" y="7921343"/>
              <a:ext cx="356686" cy="729495"/>
            </a:xfrm>
            <a:custGeom>
              <a:avLst/>
              <a:gdLst>
                <a:gd name="T0" fmla="*/ 37 w 38"/>
                <a:gd name="T1" fmla="*/ 55 h 78"/>
                <a:gd name="T2" fmla="*/ 36 w 38"/>
                <a:gd name="T3" fmla="*/ 49 h 78"/>
                <a:gd name="T4" fmla="*/ 32 w 38"/>
                <a:gd name="T5" fmla="*/ 41 h 78"/>
                <a:gd name="T6" fmla="*/ 28 w 38"/>
                <a:gd name="T7" fmla="*/ 37 h 78"/>
                <a:gd name="T8" fmla="*/ 22 w 38"/>
                <a:gd name="T9" fmla="*/ 31 h 78"/>
                <a:gd name="T10" fmla="*/ 18 w 38"/>
                <a:gd name="T11" fmla="*/ 26 h 78"/>
                <a:gd name="T12" fmla="*/ 19 w 38"/>
                <a:gd name="T13" fmla="*/ 20 h 78"/>
                <a:gd name="T14" fmla="*/ 23 w 38"/>
                <a:gd name="T15" fmla="*/ 15 h 78"/>
                <a:gd name="T16" fmla="*/ 29 w 38"/>
                <a:gd name="T17" fmla="*/ 11 h 78"/>
                <a:gd name="T18" fmla="*/ 23 w 38"/>
                <a:gd name="T19" fmla="*/ 7 h 78"/>
                <a:gd name="T20" fmla="*/ 24 w 38"/>
                <a:gd name="T21" fmla="*/ 4 h 78"/>
                <a:gd name="T22" fmla="*/ 19 w 38"/>
                <a:gd name="T23" fmla="*/ 3 h 78"/>
                <a:gd name="T24" fmla="*/ 14 w 38"/>
                <a:gd name="T25" fmla="*/ 3 h 78"/>
                <a:gd name="T26" fmla="*/ 11 w 38"/>
                <a:gd name="T27" fmla="*/ 5 h 78"/>
                <a:gd name="T28" fmla="*/ 8 w 38"/>
                <a:gd name="T29" fmla="*/ 5 h 78"/>
                <a:gd name="T30" fmla="*/ 5 w 38"/>
                <a:gd name="T31" fmla="*/ 5 h 78"/>
                <a:gd name="T32" fmla="*/ 3 w 38"/>
                <a:gd name="T33" fmla="*/ 5 h 78"/>
                <a:gd name="T34" fmla="*/ 0 w 38"/>
                <a:gd name="T35" fmla="*/ 6 h 78"/>
                <a:gd name="T36" fmla="*/ 4 w 38"/>
                <a:gd name="T37" fmla="*/ 9 h 78"/>
                <a:gd name="T38" fmla="*/ 5 w 38"/>
                <a:gd name="T39" fmla="*/ 13 h 78"/>
                <a:gd name="T40" fmla="*/ 9 w 38"/>
                <a:gd name="T41" fmla="*/ 14 h 78"/>
                <a:gd name="T42" fmla="*/ 12 w 38"/>
                <a:gd name="T43" fmla="*/ 17 h 78"/>
                <a:gd name="T44" fmla="*/ 13 w 38"/>
                <a:gd name="T45" fmla="*/ 21 h 78"/>
                <a:gd name="T46" fmla="*/ 10 w 38"/>
                <a:gd name="T47" fmla="*/ 22 h 78"/>
                <a:gd name="T48" fmla="*/ 14 w 38"/>
                <a:gd name="T49" fmla="*/ 25 h 78"/>
                <a:gd name="T50" fmla="*/ 19 w 38"/>
                <a:gd name="T51" fmla="*/ 31 h 78"/>
                <a:gd name="T52" fmla="*/ 23 w 38"/>
                <a:gd name="T53" fmla="*/ 35 h 78"/>
                <a:gd name="T54" fmla="*/ 26 w 38"/>
                <a:gd name="T55" fmla="*/ 39 h 78"/>
                <a:gd name="T56" fmla="*/ 28 w 38"/>
                <a:gd name="T57" fmla="*/ 43 h 78"/>
                <a:gd name="T58" fmla="*/ 27 w 38"/>
                <a:gd name="T59" fmla="*/ 48 h 78"/>
                <a:gd name="T60" fmla="*/ 28 w 38"/>
                <a:gd name="T61" fmla="*/ 52 h 78"/>
                <a:gd name="T62" fmla="*/ 28 w 38"/>
                <a:gd name="T63" fmla="*/ 57 h 78"/>
                <a:gd name="T64" fmla="*/ 23 w 38"/>
                <a:gd name="T65" fmla="*/ 60 h 78"/>
                <a:gd name="T66" fmla="*/ 20 w 38"/>
                <a:gd name="T67" fmla="*/ 62 h 78"/>
                <a:gd name="T68" fmla="*/ 20 w 38"/>
                <a:gd name="T69" fmla="*/ 65 h 78"/>
                <a:gd name="T70" fmla="*/ 18 w 38"/>
                <a:gd name="T71" fmla="*/ 66 h 78"/>
                <a:gd name="T72" fmla="*/ 14 w 38"/>
                <a:gd name="T73" fmla="*/ 67 h 78"/>
                <a:gd name="T74" fmla="*/ 15 w 38"/>
                <a:gd name="T75" fmla="*/ 70 h 78"/>
                <a:gd name="T76" fmla="*/ 14 w 38"/>
                <a:gd name="T77" fmla="*/ 74 h 78"/>
                <a:gd name="T78" fmla="*/ 14 w 38"/>
                <a:gd name="T79" fmla="*/ 77 h 78"/>
                <a:gd name="T80" fmla="*/ 18 w 38"/>
                <a:gd name="T81" fmla="*/ 75 h 78"/>
                <a:gd name="T82" fmla="*/ 19 w 38"/>
                <a:gd name="T83" fmla="*/ 71 h 78"/>
                <a:gd name="T84" fmla="*/ 22 w 38"/>
                <a:gd name="T85" fmla="*/ 72 h 78"/>
                <a:gd name="T86" fmla="*/ 21 w 38"/>
                <a:gd name="T87" fmla="*/ 70 h 78"/>
                <a:gd name="T88" fmla="*/ 23 w 38"/>
                <a:gd name="T89" fmla="*/ 71 h 78"/>
                <a:gd name="T90" fmla="*/ 24 w 38"/>
                <a:gd name="T91" fmla="*/ 67 h 78"/>
                <a:gd name="T92" fmla="*/ 26 w 38"/>
                <a:gd name="T93" fmla="*/ 68 h 78"/>
                <a:gd name="T94" fmla="*/ 30 w 38"/>
                <a:gd name="T95" fmla="*/ 66 h 78"/>
                <a:gd name="T96" fmla="*/ 36 w 38"/>
                <a:gd name="T97" fmla="*/ 61 h 78"/>
                <a:gd name="T98" fmla="*/ 36 w 38"/>
                <a:gd name="T99" fmla="*/ 57 h 78"/>
                <a:gd name="T100" fmla="*/ 37 w 38"/>
                <a:gd name="T101" fmla="*/ 55 h 78"/>
                <a:gd name="T102" fmla="*/ 37 w 38"/>
                <a:gd name="T103" fmla="*/ 5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78">
                  <a:moveTo>
                    <a:pt x="37" y="55"/>
                  </a:moveTo>
                  <a:cubicBezTo>
                    <a:pt x="36" y="54"/>
                    <a:pt x="36" y="52"/>
                    <a:pt x="36" y="49"/>
                  </a:cubicBezTo>
                  <a:cubicBezTo>
                    <a:pt x="35" y="46"/>
                    <a:pt x="34" y="44"/>
                    <a:pt x="32" y="41"/>
                  </a:cubicBezTo>
                  <a:cubicBezTo>
                    <a:pt x="31" y="39"/>
                    <a:pt x="30" y="38"/>
                    <a:pt x="28" y="37"/>
                  </a:cubicBezTo>
                  <a:cubicBezTo>
                    <a:pt x="26" y="35"/>
                    <a:pt x="23" y="34"/>
                    <a:pt x="22" y="31"/>
                  </a:cubicBezTo>
                  <a:cubicBezTo>
                    <a:pt x="22" y="29"/>
                    <a:pt x="20" y="28"/>
                    <a:pt x="18" y="26"/>
                  </a:cubicBezTo>
                  <a:cubicBezTo>
                    <a:pt x="17" y="25"/>
                    <a:pt x="18" y="21"/>
                    <a:pt x="19" y="20"/>
                  </a:cubicBezTo>
                  <a:cubicBezTo>
                    <a:pt x="21" y="19"/>
                    <a:pt x="23" y="17"/>
                    <a:pt x="23" y="15"/>
                  </a:cubicBezTo>
                  <a:cubicBezTo>
                    <a:pt x="24" y="14"/>
                    <a:pt x="28" y="12"/>
                    <a:pt x="29" y="11"/>
                  </a:cubicBezTo>
                  <a:cubicBezTo>
                    <a:pt x="27" y="10"/>
                    <a:pt x="25" y="9"/>
                    <a:pt x="23" y="7"/>
                  </a:cubicBezTo>
                  <a:cubicBezTo>
                    <a:pt x="21" y="6"/>
                    <a:pt x="24" y="6"/>
                    <a:pt x="24" y="4"/>
                  </a:cubicBezTo>
                  <a:cubicBezTo>
                    <a:pt x="24" y="4"/>
                    <a:pt x="19" y="3"/>
                    <a:pt x="19" y="3"/>
                  </a:cubicBezTo>
                  <a:cubicBezTo>
                    <a:pt x="17" y="2"/>
                    <a:pt x="15" y="0"/>
                    <a:pt x="14" y="3"/>
                  </a:cubicBezTo>
                  <a:cubicBezTo>
                    <a:pt x="13" y="4"/>
                    <a:pt x="12" y="4"/>
                    <a:pt x="11" y="5"/>
                  </a:cubicBezTo>
                  <a:cubicBezTo>
                    <a:pt x="9" y="8"/>
                    <a:pt x="9" y="4"/>
                    <a:pt x="8" y="5"/>
                  </a:cubicBezTo>
                  <a:cubicBezTo>
                    <a:pt x="6" y="6"/>
                    <a:pt x="6" y="5"/>
                    <a:pt x="5" y="5"/>
                  </a:cubicBezTo>
                  <a:cubicBezTo>
                    <a:pt x="4" y="6"/>
                    <a:pt x="3" y="6"/>
                    <a:pt x="3" y="5"/>
                  </a:cubicBezTo>
                  <a:cubicBezTo>
                    <a:pt x="3" y="4"/>
                    <a:pt x="1" y="6"/>
                    <a:pt x="0" y="6"/>
                  </a:cubicBezTo>
                  <a:cubicBezTo>
                    <a:pt x="0" y="7"/>
                    <a:pt x="3" y="9"/>
                    <a:pt x="4" y="9"/>
                  </a:cubicBezTo>
                  <a:cubicBezTo>
                    <a:pt x="5" y="11"/>
                    <a:pt x="4" y="12"/>
                    <a:pt x="5" y="13"/>
                  </a:cubicBezTo>
                  <a:cubicBezTo>
                    <a:pt x="5" y="15"/>
                    <a:pt x="8" y="15"/>
                    <a:pt x="9" y="14"/>
                  </a:cubicBezTo>
                  <a:cubicBezTo>
                    <a:pt x="11" y="13"/>
                    <a:pt x="12" y="16"/>
                    <a:pt x="12" y="17"/>
                  </a:cubicBezTo>
                  <a:cubicBezTo>
                    <a:pt x="13" y="19"/>
                    <a:pt x="15" y="19"/>
                    <a:pt x="13" y="21"/>
                  </a:cubicBezTo>
                  <a:cubicBezTo>
                    <a:pt x="11" y="22"/>
                    <a:pt x="10" y="19"/>
                    <a:pt x="10" y="22"/>
                  </a:cubicBezTo>
                  <a:cubicBezTo>
                    <a:pt x="10" y="24"/>
                    <a:pt x="13" y="24"/>
                    <a:pt x="14" y="25"/>
                  </a:cubicBezTo>
                  <a:cubicBezTo>
                    <a:pt x="16" y="27"/>
                    <a:pt x="17" y="29"/>
                    <a:pt x="19" y="31"/>
                  </a:cubicBezTo>
                  <a:cubicBezTo>
                    <a:pt x="20" y="33"/>
                    <a:pt x="22" y="33"/>
                    <a:pt x="23" y="35"/>
                  </a:cubicBezTo>
                  <a:cubicBezTo>
                    <a:pt x="24" y="37"/>
                    <a:pt x="24" y="38"/>
                    <a:pt x="26" y="39"/>
                  </a:cubicBezTo>
                  <a:cubicBezTo>
                    <a:pt x="27" y="40"/>
                    <a:pt x="26" y="42"/>
                    <a:pt x="28" y="43"/>
                  </a:cubicBezTo>
                  <a:cubicBezTo>
                    <a:pt x="29" y="44"/>
                    <a:pt x="28" y="47"/>
                    <a:pt x="27" y="48"/>
                  </a:cubicBezTo>
                  <a:cubicBezTo>
                    <a:pt x="26" y="49"/>
                    <a:pt x="27" y="51"/>
                    <a:pt x="28" y="52"/>
                  </a:cubicBezTo>
                  <a:cubicBezTo>
                    <a:pt x="28" y="54"/>
                    <a:pt x="28" y="55"/>
                    <a:pt x="28" y="57"/>
                  </a:cubicBezTo>
                  <a:cubicBezTo>
                    <a:pt x="26" y="59"/>
                    <a:pt x="26" y="59"/>
                    <a:pt x="23" y="60"/>
                  </a:cubicBezTo>
                  <a:cubicBezTo>
                    <a:pt x="21" y="60"/>
                    <a:pt x="24" y="63"/>
                    <a:pt x="20" y="62"/>
                  </a:cubicBezTo>
                  <a:cubicBezTo>
                    <a:pt x="18" y="62"/>
                    <a:pt x="20" y="64"/>
                    <a:pt x="20" y="65"/>
                  </a:cubicBezTo>
                  <a:cubicBezTo>
                    <a:pt x="21" y="67"/>
                    <a:pt x="19" y="66"/>
                    <a:pt x="18" y="66"/>
                  </a:cubicBezTo>
                  <a:cubicBezTo>
                    <a:pt x="16" y="66"/>
                    <a:pt x="15" y="66"/>
                    <a:pt x="14" y="67"/>
                  </a:cubicBezTo>
                  <a:cubicBezTo>
                    <a:pt x="11" y="69"/>
                    <a:pt x="13" y="69"/>
                    <a:pt x="15" y="70"/>
                  </a:cubicBezTo>
                  <a:cubicBezTo>
                    <a:pt x="16" y="70"/>
                    <a:pt x="14" y="73"/>
                    <a:pt x="14" y="74"/>
                  </a:cubicBezTo>
                  <a:cubicBezTo>
                    <a:pt x="13" y="74"/>
                    <a:pt x="13" y="78"/>
                    <a:pt x="14" y="77"/>
                  </a:cubicBezTo>
                  <a:cubicBezTo>
                    <a:pt x="16" y="76"/>
                    <a:pt x="17" y="75"/>
                    <a:pt x="18" y="75"/>
                  </a:cubicBezTo>
                  <a:cubicBezTo>
                    <a:pt x="22" y="74"/>
                    <a:pt x="20" y="73"/>
                    <a:pt x="19" y="71"/>
                  </a:cubicBezTo>
                  <a:cubicBezTo>
                    <a:pt x="20" y="71"/>
                    <a:pt x="21" y="73"/>
                    <a:pt x="22" y="72"/>
                  </a:cubicBezTo>
                  <a:cubicBezTo>
                    <a:pt x="23" y="71"/>
                    <a:pt x="21" y="70"/>
                    <a:pt x="21" y="70"/>
                  </a:cubicBezTo>
                  <a:cubicBezTo>
                    <a:pt x="21" y="69"/>
                    <a:pt x="23" y="71"/>
                    <a:pt x="23" y="71"/>
                  </a:cubicBezTo>
                  <a:cubicBezTo>
                    <a:pt x="22" y="71"/>
                    <a:pt x="23" y="67"/>
                    <a:pt x="24" y="67"/>
                  </a:cubicBezTo>
                  <a:cubicBezTo>
                    <a:pt x="24" y="66"/>
                    <a:pt x="26" y="68"/>
                    <a:pt x="26" y="68"/>
                  </a:cubicBezTo>
                  <a:cubicBezTo>
                    <a:pt x="28" y="68"/>
                    <a:pt x="29" y="67"/>
                    <a:pt x="30" y="66"/>
                  </a:cubicBezTo>
                  <a:cubicBezTo>
                    <a:pt x="31" y="65"/>
                    <a:pt x="36" y="63"/>
                    <a:pt x="36" y="61"/>
                  </a:cubicBezTo>
                  <a:cubicBezTo>
                    <a:pt x="36" y="60"/>
                    <a:pt x="35" y="59"/>
                    <a:pt x="36" y="57"/>
                  </a:cubicBezTo>
                  <a:cubicBezTo>
                    <a:pt x="36" y="56"/>
                    <a:pt x="38" y="57"/>
                    <a:pt x="37" y="55"/>
                  </a:cubicBezTo>
                  <a:cubicBezTo>
                    <a:pt x="36" y="54"/>
                    <a:pt x="38" y="56"/>
                    <a:pt x="37" y="5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11" name="Freeform 706"/>
            <p:cNvSpPr>
              <a:spLocks/>
            </p:cNvSpPr>
            <p:nvPr/>
          </p:nvSpPr>
          <p:spPr bwMode="auto">
            <a:xfrm>
              <a:off x="16279737" y="7978684"/>
              <a:ext cx="343948" cy="420493"/>
            </a:xfrm>
            <a:custGeom>
              <a:avLst/>
              <a:gdLst>
                <a:gd name="T0" fmla="*/ 37 w 37"/>
                <a:gd name="T1" fmla="*/ 38 h 45"/>
                <a:gd name="T2" fmla="*/ 35 w 37"/>
                <a:gd name="T3" fmla="*/ 35 h 45"/>
                <a:gd name="T4" fmla="*/ 33 w 37"/>
                <a:gd name="T5" fmla="*/ 32 h 45"/>
                <a:gd name="T6" fmla="*/ 30 w 37"/>
                <a:gd name="T7" fmla="*/ 28 h 45"/>
                <a:gd name="T8" fmla="*/ 26 w 37"/>
                <a:gd name="T9" fmla="*/ 22 h 45"/>
                <a:gd name="T10" fmla="*/ 22 w 37"/>
                <a:gd name="T11" fmla="*/ 18 h 45"/>
                <a:gd name="T12" fmla="*/ 19 w 37"/>
                <a:gd name="T13" fmla="*/ 15 h 45"/>
                <a:gd name="T14" fmla="*/ 22 w 37"/>
                <a:gd name="T15" fmla="*/ 14 h 45"/>
                <a:gd name="T16" fmla="*/ 21 w 37"/>
                <a:gd name="T17" fmla="*/ 10 h 45"/>
                <a:gd name="T18" fmla="*/ 14 w 37"/>
                <a:gd name="T19" fmla="*/ 8 h 45"/>
                <a:gd name="T20" fmla="*/ 13 w 37"/>
                <a:gd name="T21" fmla="*/ 4 h 45"/>
                <a:gd name="T22" fmla="*/ 9 w 37"/>
                <a:gd name="T23" fmla="*/ 0 h 45"/>
                <a:gd name="T24" fmla="*/ 7 w 37"/>
                <a:gd name="T25" fmla="*/ 0 h 45"/>
                <a:gd name="T26" fmla="*/ 8 w 37"/>
                <a:gd name="T27" fmla="*/ 4 h 45"/>
                <a:gd name="T28" fmla="*/ 8 w 37"/>
                <a:gd name="T29" fmla="*/ 7 h 45"/>
                <a:gd name="T30" fmla="*/ 4 w 37"/>
                <a:gd name="T31" fmla="*/ 5 h 45"/>
                <a:gd name="T32" fmla="*/ 0 w 37"/>
                <a:gd name="T33" fmla="*/ 10 h 45"/>
                <a:gd name="T34" fmla="*/ 4 w 37"/>
                <a:gd name="T35" fmla="*/ 15 h 45"/>
                <a:gd name="T36" fmla="*/ 4 w 37"/>
                <a:gd name="T37" fmla="*/ 22 h 45"/>
                <a:gd name="T38" fmla="*/ 3 w 37"/>
                <a:gd name="T39" fmla="*/ 26 h 45"/>
                <a:gd name="T40" fmla="*/ 7 w 37"/>
                <a:gd name="T41" fmla="*/ 25 h 45"/>
                <a:gd name="T42" fmla="*/ 10 w 37"/>
                <a:gd name="T43" fmla="*/ 23 h 45"/>
                <a:gd name="T44" fmla="*/ 15 w 37"/>
                <a:gd name="T45" fmla="*/ 22 h 45"/>
                <a:gd name="T46" fmla="*/ 23 w 37"/>
                <a:gd name="T47" fmla="*/ 28 h 45"/>
                <a:gd name="T48" fmla="*/ 27 w 37"/>
                <a:gd name="T49" fmla="*/ 36 h 45"/>
                <a:gd name="T50" fmla="*/ 27 w 37"/>
                <a:gd name="T51" fmla="*/ 39 h 45"/>
                <a:gd name="T52" fmla="*/ 25 w 37"/>
                <a:gd name="T53" fmla="*/ 43 h 45"/>
                <a:gd name="T54" fmla="*/ 29 w 37"/>
                <a:gd name="T55" fmla="*/ 43 h 45"/>
                <a:gd name="T56" fmla="*/ 32 w 37"/>
                <a:gd name="T57" fmla="*/ 42 h 45"/>
                <a:gd name="T58" fmla="*/ 35 w 37"/>
                <a:gd name="T59" fmla="*/ 42 h 45"/>
                <a:gd name="T60" fmla="*/ 37 w 37"/>
                <a:gd name="T6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5">
                  <a:moveTo>
                    <a:pt x="37" y="38"/>
                  </a:moveTo>
                  <a:cubicBezTo>
                    <a:pt x="37" y="37"/>
                    <a:pt x="36" y="37"/>
                    <a:pt x="35" y="35"/>
                  </a:cubicBezTo>
                  <a:cubicBezTo>
                    <a:pt x="35" y="33"/>
                    <a:pt x="34" y="34"/>
                    <a:pt x="33" y="32"/>
                  </a:cubicBezTo>
                  <a:cubicBezTo>
                    <a:pt x="32" y="30"/>
                    <a:pt x="32" y="29"/>
                    <a:pt x="30" y="28"/>
                  </a:cubicBezTo>
                  <a:cubicBezTo>
                    <a:pt x="28" y="26"/>
                    <a:pt x="27" y="24"/>
                    <a:pt x="26" y="22"/>
                  </a:cubicBezTo>
                  <a:cubicBezTo>
                    <a:pt x="25" y="21"/>
                    <a:pt x="23" y="19"/>
                    <a:pt x="22" y="18"/>
                  </a:cubicBezTo>
                  <a:cubicBezTo>
                    <a:pt x="20" y="17"/>
                    <a:pt x="19" y="18"/>
                    <a:pt x="19" y="15"/>
                  </a:cubicBezTo>
                  <a:cubicBezTo>
                    <a:pt x="19" y="14"/>
                    <a:pt x="21" y="16"/>
                    <a:pt x="22" y="14"/>
                  </a:cubicBezTo>
                  <a:cubicBezTo>
                    <a:pt x="24" y="13"/>
                    <a:pt x="22" y="12"/>
                    <a:pt x="21" y="10"/>
                  </a:cubicBezTo>
                  <a:cubicBezTo>
                    <a:pt x="19" y="5"/>
                    <a:pt x="16" y="11"/>
                    <a:pt x="14" y="8"/>
                  </a:cubicBezTo>
                  <a:cubicBezTo>
                    <a:pt x="13" y="7"/>
                    <a:pt x="14" y="5"/>
                    <a:pt x="13" y="4"/>
                  </a:cubicBezTo>
                  <a:cubicBezTo>
                    <a:pt x="12" y="3"/>
                    <a:pt x="10" y="2"/>
                    <a:pt x="9" y="0"/>
                  </a:cubicBezTo>
                  <a:cubicBezTo>
                    <a:pt x="9" y="0"/>
                    <a:pt x="7" y="0"/>
                    <a:pt x="7" y="0"/>
                  </a:cubicBezTo>
                  <a:cubicBezTo>
                    <a:pt x="6" y="1"/>
                    <a:pt x="8" y="3"/>
                    <a:pt x="8" y="4"/>
                  </a:cubicBezTo>
                  <a:cubicBezTo>
                    <a:pt x="8" y="5"/>
                    <a:pt x="9" y="7"/>
                    <a:pt x="8" y="7"/>
                  </a:cubicBezTo>
                  <a:cubicBezTo>
                    <a:pt x="6" y="7"/>
                    <a:pt x="6" y="5"/>
                    <a:pt x="4" y="5"/>
                  </a:cubicBezTo>
                  <a:cubicBezTo>
                    <a:pt x="3" y="4"/>
                    <a:pt x="0" y="10"/>
                    <a:pt x="0" y="10"/>
                  </a:cubicBezTo>
                  <a:cubicBezTo>
                    <a:pt x="1" y="13"/>
                    <a:pt x="0" y="17"/>
                    <a:pt x="4" y="15"/>
                  </a:cubicBezTo>
                  <a:cubicBezTo>
                    <a:pt x="6" y="14"/>
                    <a:pt x="4" y="22"/>
                    <a:pt x="4" y="22"/>
                  </a:cubicBezTo>
                  <a:cubicBezTo>
                    <a:pt x="6" y="23"/>
                    <a:pt x="4" y="24"/>
                    <a:pt x="3" y="26"/>
                  </a:cubicBezTo>
                  <a:cubicBezTo>
                    <a:pt x="3" y="27"/>
                    <a:pt x="6" y="25"/>
                    <a:pt x="7" y="25"/>
                  </a:cubicBezTo>
                  <a:cubicBezTo>
                    <a:pt x="7" y="24"/>
                    <a:pt x="9" y="23"/>
                    <a:pt x="10" y="23"/>
                  </a:cubicBezTo>
                  <a:cubicBezTo>
                    <a:pt x="12" y="24"/>
                    <a:pt x="13" y="24"/>
                    <a:pt x="15" y="22"/>
                  </a:cubicBezTo>
                  <a:cubicBezTo>
                    <a:pt x="17" y="21"/>
                    <a:pt x="24" y="25"/>
                    <a:pt x="23" y="28"/>
                  </a:cubicBezTo>
                  <a:cubicBezTo>
                    <a:pt x="21" y="32"/>
                    <a:pt x="25" y="33"/>
                    <a:pt x="27" y="36"/>
                  </a:cubicBezTo>
                  <a:cubicBezTo>
                    <a:pt x="27" y="37"/>
                    <a:pt x="27" y="38"/>
                    <a:pt x="27" y="39"/>
                  </a:cubicBezTo>
                  <a:cubicBezTo>
                    <a:pt x="27" y="40"/>
                    <a:pt x="26" y="42"/>
                    <a:pt x="25" y="43"/>
                  </a:cubicBezTo>
                  <a:cubicBezTo>
                    <a:pt x="26" y="43"/>
                    <a:pt x="29" y="45"/>
                    <a:pt x="29" y="43"/>
                  </a:cubicBezTo>
                  <a:cubicBezTo>
                    <a:pt x="29" y="42"/>
                    <a:pt x="31" y="41"/>
                    <a:pt x="32" y="42"/>
                  </a:cubicBezTo>
                  <a:cubicBezTo>
                    <a:pt x="33" y="43"/>
                    <a:pt x="34" y="43"/>
                    <a:pt x="35" y="42"/>
                  </a:cubicBezTo>
                  <a:cubicBezTo>
                    <a:pt x="37" y="42"/>
                    <a:pt x="37" y="40"/>
                    <a:pt x="37" y="38"/>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12" name="Freeform 707"/>
            <p:cNvSpPr>
              <a:spLocks/>
            </p:cNvSpPr>
            <p:nvPr/>
          </p:nvSpPr>
          <p:spPr bwMode="auto">
            <a:xfrm>
              <a:off x="17754252" y="9119111"/>
              <a:ext cx="420382" cy="356783"/>
            </a:xfrm>
            <a:custGeom>
              <a:avLst/>
              <a:gdLst>
                <a:gd name="T0" fmla="*/ 45 w 45"/>
                <a:gd name="T1" fmla="*/ 29 h 38"/>
                <a:gd name="T2" fmla="*/ 45 w 45"/>
                <a:gd name="T3" fmla="*/ 26 h 38"/>
                <a:gd name="T4" fmla="*/ 45 w 45"/>
                <a:gd name="T5" fmla="*/ 24 h 38"/>
                <a:gd name="T6" fmla="*/ 45 w 45"/>
                <a:gd name="T7" fmla="*/ 15 h 38"/>
                <a:gd name="T8" fmla="*/ 45 w 45"/>
                <a:gd name="T9" fmla="*/ 6 h 38"/>
                <a:gd name="T10" fmla="*/ 35 w 45"/>
                <a:gd name="T11" fmla="*/ 3 h 38"/>
                <a:gd name="T12" fmla="*/ 30 w 45"/>
                <a:gd name="T13" fmla="*/ 0 h 38"/>
                <a:gd name="T14" fmla="*/ 26 w 45"/>
                <a:gd name="T15" fmla="*/ 3 h 38"/>
                <a:gd name="T16" fmla="*/ 22 w 45"/>
                <a:gd name="T17" fmla="*/ 5 h 38"/>
                <a:gd name="T18" fmla="*/ 18 w 45"/>
                <a:gd name="T19" fmla="*/ 10 h 38"/>
                <a:gd name="T20" fmla="*/ 14 w 45"/>
                <a:gd name="T21" fmla="*/ 8 h 38"/>
                <a:gd name="T22" fmla="*/ 11 w 45"/>
                <a:gd name="T23" fmla="*/ 5 h 38"/>
                <a:gd name="T24" fmla="*/ 9 w 45"/>
                <a:gd name="T25" fmla="*/ 6 h 38"/>
                <a:gd name="T26" fmla="*/ 7 w 45"/>
                <a:gd name="T27" fmla="*/ 5 h 38"/>
                <a:gd name="T28" fmla="*/ 4 w 45"/>
                <a:gd name="T29" fmla="*/ 6 h 38"/>
                <a:gd name="T30" fmla="*/ 0 w 45"/>
                <a:gd name="T31" fmla="*/ 7 h 38"/>
                <a:gd name="T32" fmla="*/ 3 w 45"/>
                <a:gd name="T33" fmla="*/ 8 h 38"/>
                <a:gd name="T34" fmla="*/ 4 w 45"/>
                <a:gd name="T35" fmla="*/ 11 h 38"/>
                <a:gd name="T36" fmla="*/ 7 w 45"/>
                <a:gd name="T37" fmla="*/ 14 h 38"/>
                <a:gd name="T38" fmla="*/ 9 w 45"/>
                <a:gd name="T39" fmla="*/ 8 h 38"/>
                <a:gd name="T40" fmla="*/ 10 w 45"/>
                <a:gd name="T41" fmla="*/ 12 h 38"/>
                <a:gd name="T42" fmla="*/ 15 w 45"/>
                <a:gd name="T43" fmla="*/ 12 h 38"/>
                <a:gd name="T44" fmla="*/ 18 w 45"/>
                <a:gd name="T45" fmla="*/ 15 h 38"/>
                <a:gd name="T46" fmla="*/ 27 w 45"/>
                <a:gd name="T47" fmla="*/ 19 h 38"/>
                <a:gd name="T48" fmla="*/ 32 w 45"/>
                <a:gd name="T49" fmla="*/ 22 h 38"/>
                <a:gd name="T50" fmla="*/ 34 w 45"/>
                <a:gd name="T51" fmla="*/ 26 h 38"/>
                <a:gd name="T52" fmla="*/ 36 w 45"/>
                <a:gd name="T53" fmla="*/ 27 h 38"/>
                <a:gd name="T54" fmla="*/ 34 w 45"/>
                <a:gd name="T55" fmla="*/ 28 h 38"/>
                <a:gd name="T56" fmla="*/ 36 w 45"/>
                <a:gd name="T57" fmla="*/ 29 h 38"/>
                <a:gd name="T58" fmla="*/ 35 w 45"/>
                <a:gd name="T59" fmla="*/ 30 h 38"/>
                <a:gd name="T60" fmla="*/ 32 w 45"/>
                <a:gd name="T61" fmla="*/ 31 h 38"/>
                <a:gd name="T62" fmla="*/ 29 w 45"/>
                <a:gd name="T63" fmla="*/ 34 h 38"/>
                <a:gd name="T64" fmla="*/ 34 w 45"/>
                <a:gd name="T65" fmla="*/ 35 h 38"/>
                <a:gd name="T66" fmla="*/ 36 w 45"/>
                <a:gd name="T67" fmla="*/ 31 h 38"/>
                <a:gd name="T68" fmla="*/ 36 w 45"/>
                <a:gd name="T69" fmla="*/ 33 h 38"/>
                <a:gd name="T70" fmla="*/ 40 w 45"/>
                <a:gd name="T71" fmla="*/ 32 h 38"/>
                <a:gd name="T72" fmla="*/ 45 w 45"/>
                <a:gd name="T73" fmla="*/ 38 h 38"/>
                <a:gd name="T74" fmla="*/ 45 w 45"/>
                <a:gd name="T7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38">
                  <a:moveTo>
                    <a:pt x="45" y="29"/>
                  </a:moveTo>
                  <a:cubicBezTo>
                    <a:pt x="45" y="28"/>
                    <a:pt x="44" y="27"/>
                    <a:pt x="45" y="26"/>
                  </a:cubicBezTo>
                  <a:cubicBezTo>
                    <a:pt x="45" y="25"/>
                    <a:pt x="45" y="25"/>
                    <a:pt x="45" y="24"/>
                  </a:cubicBezTo>
                  <a:cubicBezTo>
                    <a:pt x="45" y="21"/>
                    <a:pt x="45" y="18"/>
                    <a:pt x="45" y="15"/>
                  </a:cubicBezTo>
                  <a:cubicBezTo>
                    <a:pt x="45" y="12"/>
                    <a:pt x="45" y="9"/>
                    <a:pt x="45" y="6"/>
                  </a:cubicBezTo>
                  <a:cubicBezTo>
                    <a:pt x="45" y="6"/>
                    <a:pt x="36" y="3"/>
                    <a:pt x="35" y="3"/>
                  </a:cubicBezTo>
                  <a:cubicBezTo>
                    <a:pt x="33" y="2"/>
                    <a:pt x="32" y="1"/>
                    <a:pt x="30" y="0"/>
                  </a:cubicBezTo>
                  <a:cubicBezTo>
                    <a:pt x="27" y="0"/>
                    <a:pt x="27" y="2"/>
                    <a:pt x="26" y="3"/>
                  </a:cubicBezTo>
                  <a:cubicBezTo>
                    <a:pt x="26" y="4"/>
                    <a:pt x="23" y="4"/>
                    <a:pt x="22" y="5"/>
                  </a:cubicBezTo>
                  <a:cubicBezTo>
                    <a:pt x="21" y="7"/>
                    <a:pt x="20" y="9"/>
                    <a:pt x="18" y="10"/>
                  </a:cubicBezTo>
                  <a:cubicBezTo>
                    <a:pt x="16" y="11"/>
                    <a:pt x="14" y="10"/>
                    <a:pt x="14" y="8"/>
                  </a:cubicBezTo>
                  <a:cubicBezTo>
                    <a:pt x="13" y="6"/>
                    <a:pt x="12" y="6"/>
                    <a:pt x="11" y="5"/>
                  </a:cubicBezTo>
                  <a:cubicBezTo>
                    <a:pt x="11" y="3"/>
                    <a:pt x="10" y="5"/>
                    <a:pt x="9" y="6"/>
                  </a:cubicBezTo>
                  <a:cubicBezTo>
                    <a:pt x="8" y="6"/>
                    <a:pt x="7" y="5"/>
                    <a:pt x="7" y="5"/>
                  </a:cubicBezTo>
                  <a:cubicBezTo>
                    <a:pt x="6" y="5"/>
                    <a:pt x="5" y="6"/>
                    <a:pt x="4" y="6"/>
                  </a:cubicBezTo>
                  <a:cubicBezTo>
                    <a:pt x="4" y="7"/>
                    <a:pt x="0" y="6"/>
                    <a:pt x="0" y="7"/>
                  </a:cubicBezTo>
                  <a:cubicBezTo>
                    <a:pt x="0" y="8"/>
                    <a:pt x="2" y="8"/>
                    <a:pt x="3" y="8"/>
                  </a:cubicBezTo>
                  <a:cubicBezTo>
                    <a:pt x="4" y="9"/>
                    <a:pt x="4" y="10"/>
                    <a:pt x="4" y="11"/>
                  </a:cubicBezTo>
                  <a:cubicBezTo>
                    <a:pt x="4" y="13"/>
                    <a:pt x="7" y="13"/>
                    <a:pt x="7" y="14"/>
                  </a:cubicBezTo>
                  <a:cubicBezTo>
                    <a:pt x="7" y="12"/>
                    <a:pt x="7" y="9"/>
                    <a:pt x="9" y="8"/>
                  </a:cubicBezTo>
                  <a:cubicBezTo>
                    <a:pt x="7" y="9"/>
                    <a:pt x="8" y="11"/>
                    <a:pt x="10" y="12"/>
                  </a:cubicBezTo>
                  <a:cubicBezTo>
                    <a:pt x="12" y="13"/>
                    <a:pt x="13" y="13"/>
                    <a:pt x="15" y="12"/>
                  </a:cubicBezTo>
                  <a:cubicBezTo>
                    <a:pt x="12" y="13"/>
                    <a:pt x="17" y="15"/>
                    <a:pt x="18" y="15"/>
                  </a:cubicBezTo>
                  <a:cubicBezTo>
                    <a:pt x="21" y="16"/>
                    <a:pt x="24" y="18"/>
                    <a:pt x="27" y="19"/>
                  </a:cubicBezTo>
                  <a:cubicBezTo>
                    <a:pt x="29" y="20"/>
                    <a:pt x="31" y="21"/>
                    <a:pt x="32" y="22"/>
                  </a:cubicBezTo>
                  <a:cubicBezTo>
                    <a:pt x="32" y="24"/>
                    <a:pt x="33" y="25"/>
                    <a:pt x="34" y="26"/>
                  </a:cubicBezTo>
                  <a:cubicBezTo>
                    <a:pt x="34" y="26"/>
                    <a:pt x="36" y="27"/>
                    <a:pt x="36" y="27"/>
                  </a:cubicBezTo>
                  <a:cubicBezTo>
                    <a:pt x="36" y="27"/>
                    <a:pt x="34" y="28"/>
                    <a:pt x="34" y="28"/>
                  </a:cubicBezTo>
                  <a:cubicBezTo>
                    <a:pt x="34" y="28"/>
                    <a:pt x="36" y="28"/>
                    <a:pt x="36" y="29"/>
                  </a:cubicBezTo>
                  <a:cubicBezTo>
                    <a:pt x="36" y="28"/>
                    <a:pt x="35" y="29"/>
                    <a:pt x="35" y="30"/>
                  </a:cubicBezTo>
                  <a:cubicBezTo>
                    <a:pt x="34" y="31"/>
                    <a:pt x="33" y="30"/>
                    <a:pt x="32" y="31"/>
                  </a:cubicBezTo>
                  <a:cubicBezTo>
                    <a:pt x="31" y="31"/>
                    <a:pt x="28" y="34"/>
                    <a:pt x="29" y="34"/>
                  </a:cubicBezTo>
                  <a:cubicBezTo>
                    <a:pt x="30" y="35"/>
                    <a:pt x="32" y="35"/>
                    <a:pt x="34" y="35"/>
                  </a:cubicBezTo>
                  <a:cubicBezTo>
                    <a:pt x="34" y="34"/>
                    <a:pt x="35" y="30"/>
                    <a:pt x="36" y="31"/>
                  </a:cubicBezTo>
                  <a:cubicBezTo>
                    <a:pt x="36" y="32"/>
                    <a:pt x="33" y="33"/>
                    <a:pt x="36" y="33"/>
                  </a:cubicBezTo>
                  <a:cubicBezTo>
                    <a:pt x="38" y="34"/>
                    <a:pt x="39" y="34"/>
                    <a:pt x="40" y="32"/>
                  </a:cubicBezTo>
                  <a:cubicBezTo>
                    <a:pt x="39" y="34"/>
                    <a:pt x="44" y="37"/>
                    <a:pt x="45" y="38"/>
                  </a:cubicBezTo>
                  <a:cubicBezTo>
                    <a:pt x="45" y="35"/>
                    <a:pt x="45" y="32"/>
                    <a:pt x="45" y="29"/>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13" name="Freeform 708"/>
            <p:cNvSpPr>
              <a:spLocks/>
            </p:cNvSpPr>
            <p:nvPr/>
          </p:nvSpPr>
          <p:spPr bwMode="auto">
            <a:xfrm>
              <a:off x="18165079" y="9176456"/>
              <a:ext cx="477705" cy="382266"/>
            </a:xfrm>
            <a:custGeom>
              <a:avLst/>
              <a:gdLst>
                <a:gd name="T0" fmla="*/ 50 w 51"/>
                <a:gd name="T1" fmla="*/ 39 h 41"/>
                <a:gd name="T2" fmla="*/ 45 w 51"/>
                <a:gd name="T3" fmla="*/ 37 h 41"/>
                <a:gd name="T4" fmla="*/ 47 w 51"/>
                <a:gd name="T5" fmla="*/ 36 h 41"/>
                <a:gd name="T6" fmla="*/ 42 w 51"/>
                <a:gd name="T7" fmla="*/ 34 h 41"/>
                <a:gd name="T8" fmla="*/ 38 w 51"/>
                <a:gd name="T9" fmla="*/ 30 h 41"/>
                <a:gd name="T10" fmla="*/ 37 w 51"/>
                <a:gd name="T11" fmla="*/ 28 h 41"/>
                <a:gd name="T12" fmla="*/ 34 w 51"/>
                <a:gd name="T13" fmla="*/ 26 h 41"/>
                <a:gd name="T14" fmla="*/ 29 w 51"/>
                <a:gd name="T15" fmla="*/ 21 h 41"/>
                <a:gd name="T16" fmla="*/ 34 w 51"/>
                <a:gd name="T17" fmla="*/ 21 h 41"/>
                <a:gd name="T18" fmla="*/ 34 w 51"/>
                <a:gd name="T19" fmla="*/ 18 h 41"/>
                <a:gd name="T20" fmla="*/ 31 w 51"/>
                <a:gd name="T21" fmla="*/ 17 h 41"/>
                <a:gd name="T22" fmla="*/ 25 w 51"/>
                <a:gd name="T23" fmla="*/ 12 h 41"/>
                <a:gd name="T24" fmla="*/ 19 w 51"/>
                <a:gd name="T25" fmla="*/ 7 h 41"/>
                <a:gd name="T26" fmla="*/ 16 w 51"/>
                <a:gd name="T27" fmla="*/ 6 h 41"/>
                <a:gd name="T28" fmla="*/ 13 w 51"/>
                <a:gd name="T29" fmla="*/ 4 h 41"/>
                <a:gd name="T30" fmla="*/ 8 w 51"/>
                <a:gd name="T31" fmla="*/ 2 h 41"/>
                <a:gd name="T32" fmla="*/ 1 w 51"/>
                <a:gd name="T33" fmla="*/ 0 h 41"/>
                <a:gd name="T34" fmla="*/ 1 w 51"/>
                <a:gd name="T35" fmla="*/ 10 h 41"/>
                <a:gd name="T36" fmla="*/ 1 w 51"/>
                <a:gd name="T37" fmla="*/ 20 h 41"/>
                <a:gd name="T38" fmla="*/ 1 w 51"/>
                <a:gd name="T39" fmla="*/ 25 h 41"/>
                <a:gd name="T40" fmla="*/ 1 w 51"/>
                <a:gd name="T41" fmla="*/ 30 h 41"/>
                <a:gd name="T42" fmla="*/ 4 w 51"/>
                <a:gd name="T43" fmla="*/ 33 h 41"/>
                <a:gd name="T44" fmla="*/ 13 w 51"/>
                <a:gd name="T45" fmla="*/ 31 h 41"/>
                <a:gd name="T46" fmla="*/ 9 w 51"/>
                <a:gd name="T47" fmla="*/ 28 h 41"/>
                <a:gd name="T48" fmla="*/ 14 w 51"/>
                <a:gd name="T49" fmla="*/ 30 h 41"/>
                <a:gd name="T50" fmla="*/ 13 w 51"/>
                <a:gd name="T51" fmla="*/ 26 h 41"/>
                <a:gd name="T52" fmla="*/ 15 w 51"/>
                <a:gd name="T53" fmla="*/ 27 h 41"/>
                <a:gd name="T54" fmla="*/ 18 w 51"/>
                <a:gd name="T55" fmla="*/ 25 h 41"/>
                <a:gd name="T56" fmla="*/ 26 w 51"/>
                <a:gd name="T57" fmla="*/ 27 h 41"/>
                <a:gd name="T58" fmla="*/ 31 w 51"/>
                <a:gd name="T59" fmla="*/ 33 h 41"/>
                <a:gd name="T60" fmla="*/ 36 w 51"/>
                <a:gd name="T61" fmla="*/ 38 h 41"/>
                <a:gd name="T62" fmla="*/ 45 w 51"/>
                <a:gd name="T63" fmla="*/ 40 h 41"/>
                <a:gd name="T64" fmla="*/ 48 w 51"/>
                <a:gd name="T65" fmla="*/ 40 h 41"/>
                <a:gd name="T66" fmla="*/ 50 w 51"/>
                <a:gd name="T67" fmla="*/ 39 h 41"/>
                <a:gd name="T68" fmla="*/ 50 w 51"/>
                <a:gd name="T69"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1">
                  <a:moveTo>
                    <a:pt x="50" y="39"/>
                  </a:moveTo>
                  <a:cubicBezTo>
                    <a:pt x="48" y="38"/>
                    <a:pt x="46" y="38"/>
                    <a:pt x="45" y="37"/>
                  </a:cubicBezTo>
                  <a:cubicBezTo>
                    <a:pt x="44" y="36"/>
                    <a:pt x="46" y="35"/>
                    <a:pt x="47" y="36"/>
                  </a:cubicBezTo>
                  <a:cubicBezTo>
                    <a:pt x="45" y="35"/>
                    <a:pt x="42" y="36"/>
                    <a:pt x="42" y="34"/>
                  </a:cubicBezTo>
                  <a:cubicBezTo>
                    <a:pt x="42" y="32"/>
                    <a:pt x="39" y="32"/>
                    <a:pt x="38" y="30"/>
                  </a:cubicBezTo>
                  <a:cubicBezTo>
                    <a:pt x="37" y="29"/>
                    <a:pt x="38" y="29"/>
                    <a:pt x="37" y="28"/>
                  </a:cubicBezTo>
                  <a:cubicBezTo>
                    <a:pt x="36" y="27"/>
                    <a:pt x="35" y="27"/>
                    <a:pt x="34" y="26"/>
                  </a:cubicBezTo>
                  <a:cubicBezTo>
                    <a:pt x="34" y="26"/>
                    <a:pt x="30" y="21"/>
                    <a:pt x="29" y="21"/>
                  </a:cubicBezTo>
                  <a:cubicBezTo>
                    <a:pt x="30" y="20"/>
                    <a:pt x="33" y="21"/>
                    <a:pt x="34" y="21"/>
                  </a:cubicBezTo>
                  <a:cubicBezTo>
                    <a:pt x="36" y="21"/>
                    <a:pt x="35" y="20"/>
                    <a:pt x="34" y="18"/>
                  </a:cubicBezTo>
                  <a:cubicBezTo>
                    <a:pt x="34" y="17"/>
                    <a:pt x="32" y="17"/>
                    <a:pt x="31" y="17"/>
                  </a:cubicBezTo>
                  <a:cubicBezTo>
                    <a:pt x="28" y="15"/>
                    <a:pt x="26" y="14"/>
                    <a:pt x="25" y="12"/>
                  </a:cubicBezTo>
                  <a:cubicBezTo>
                    <a:pt x="24" y="10"/>
                    <a:pt x="21" y="8"/>
                    <a:pt x="19" y="7"/>
                  </a:cubicBezTo>
                  <a:cubicBezTo>
                    <a:pt x="18" y="6"/>
                    <a:pt x="17" y="6"/>
                    <a:pt x="16" y="6"/>
                  </a:cubicBezTo>
                  <a:cubicBezTo>
                    <a:pt x="15" y="6"/>
                    <a:pt x="14" y="4"/>
                    <a:pt x="13" y="4"/>
                  </a:cubicBezTo>
                  <a:cubicBezTo>
                    <a:pt x="12" y="3"/>
                    <a:pt x="10" y="3"/>
                    <a:pt x="8" y="2"/>
                  </a:cubicBezTo>
                  <a:cubicBezTo>
                    <a:pt x="6" y="2"/>
                    <a:pt x="4" y="0"/>
                    <a:pt x="1" y="0"/>
                  </a:cubicBezTo>
                  <a:cubicBezTo>
                    <a:pt x="1" y="3"/>
                    <a:pt x="1" y="7"/>
                    <a:pt x="1" y="10"/>
                  </a:cubicBezTo>
                  <a:cubicBezTo>
                    <a:pt x="1" y="13"/>
                    <a:pt x="2" y="17"/>
                    <a:pt x="1" y="20"/>
                  </a:cubicBezTo>
                  <a:cubicBezTo>
                    <a:pt x="0" y="21"/>
                    <a:pt x="1" y="23"/>
                    <a:pt x="1" y="25"/>
                  </a:cubicBezTo>
                  <a:cubicBezTo>
                    <a:pt x="1" y="27"/>
                    <a:pt x="1" y="28"/>
                    <a:pt x="1" y="30"/>
                  </a:cubicBezTo>
                  <a:cubicBezTo>
                    <a:pt x="1" y="33"/>
                    <a:pt x="2" y="33"/>
                    <a:pt x="4" y="33"/>
                  </a:cubicBezTo>
                  <a:cubicBezTo>
                    <a:pt x="7" y="33"/>
                    <a:pt x="10" y="33"/>
                    <a:pt x="13" y="31"/>
                  </a:cubicBezTo>
                  <a:cubicBezTo>
                    <a:pt x="14" y="31"/>
                    <a:pt x="9" y="28"/>
                    <a:pt x="9" y="28"/>
                  </a:cubicBezTo>
                  <a:cubicBezTo>
                    <a:pt x="10" y="28"/>
                    <a:pt x="14" y="31"/>
                    <a:pt x="14" y="30"/>
                  </a:cubicBezTo>
                  <a:cubicBezTo>
                    <a:pt x="14" y="29"/>
                    <a:pt x="13" y="28"/>
                    <a:pt x="13" y="26"/>
                  </a:cubicBezTo>
                  <a:cubicBezTo>
                    <a:pt x="13" y="26"/>
                    <a:pt x="16" y="28"/>
                    <a:pt x="15" y="27"/>
                  </a:cubicBezTo>
                  <a:cubicBezTo>
                    <a:pt x="15" y="25"/>
                    <a:pt x="17" y="25"/>
                    <a:pt x="18" y="25"/>
                  </a:cubicBezTo>
                  <a:cubicBezTo>
                    <a:pt x="19" y="25"/>
                    <a:pt x="26" y="28"/>
                    <a:pt x="26" y="27"/>
                  </a:cubicBezTo>
                  <a:cubicBezTo>
                    <a:pt x="26" y="29"/>
                    <a:pt x="30" y="31"/>
                    <a:pt x="31" y="33"/>
                  </a:cubicBezTo>
                  <a:cubicBezTo>
                    <a:pt x="32" y="35"/>
                    <a:pt x="34" y="38"/>
                    <a:pt x="36" y="38"/>
                  </a:cubicBezTo>
                  <a:cubicBezTo>
                    <a:pt x="39" y="38"/>
                    <a:pt x="42" y="39"/>
                    <a:pt x="45" y="40"/>
                  </a:cubicBezTo>
                  <a:cubicBezTo>
                    <a:pt x="46" y="40"/>
                    <a:pt x="48" y="41"/>
                    <a:pt x="48" y="40"/>
                  </a:cubicBezTo>
                  <a:cubicBezTo>
                    <a:pt x="48" y="39"/>
                    <a:pt x="51" y="39"/>
                    <a:pt x="50" y="39"/>
                  </a:cubicBezTo>
                  <a:cubicBezTo>
                    <a:pt x="49" y="38"/>
                    <a:pt x="51" y="39"/>
                    <a:pt x="50" y="39"/>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14" name="Freeform 709"/>
            <p:cNvSpPr>
              <a:spLocks/>
            </p:cNvSpPr>
            <p:nvPr/>
          </p:nvSpPr>
          <p:spPr bwMode="auto">
            <a:xfrm>
              <a:off x="16681009" y="8829231"/>
              <a:ext cx="477705" cy="420493"/>
            </a:xfrm>
            <a:custGeom>
              <a:avLst/>
              <a:gdLst>
                <a:gd name="T0" fmla="*/ 33 w 51"/>
                <a:gd name="T1" fmla="*/ 5 h 45"/>
                <a:gd name="T2" fmla="*/ 29 w 51"/>
                <a:gd name="T3" fmla="*/ 13 h 45"/>
                <a:gd name="T4" fmla="*/ 20 w 51"/>
                <a:gd name="T5" fmla="*/ 16 h 45"/>
                <a:gd name="T6" fmla="*/ 15 w 51"/>
                <a:gd name="T7" fmla="*/ 18 h 45"/>
                <a:gd name="T8" fmla="*/ 10 w 51"/>
                <a:gd name="T9" fmla="*/ 19 h 45"/>
                <a:gd name="T10" fmla="*/ 7 w 51"/>
                <a:gd name="T11" fmla="*/ 18 h 45"/>
                <a:gd name="T12" fmla="*/ 3 w 51"/>
                <a:gd name="T13" fmla="*/ 14 h 45"/>
                <a:gd name="T14" fmla="*/ 0 w 51"/>
                <a:gd name="T15" fmla="*/ 20 h 45"/>
                <a:gd name="T16" fmla="*/ 4 w 51"/>
                <a:gd name="T17" fmla="*/ 29 h 45"/>
                <a:gd name="T18" fmla="*/ 8 w 51"/>
                <a:gd name="T19" fmla="*/ 37 h 45"/>
                <a:gd name="T20" fmla="*/ 13 w 51"/>
                <a:gd name="T21" fmla="*/ 39 h 45"/>
                <a:gd name="T22" fmla="*/ 14 w 51"/>
                <a:gd name="T23" fmla="*/ 41 h 45"/>
                <a:gd name="T24" fmla="*/ 19 w 51"/>
                <a:gd name="T25" fmla="*/ 41 h 45"/>
                <a:gd name="T26" fmla="*/ 21 w 51"/>
                <a:gd name="T27" fmla="*/ 39 h 45"/>
                <a:gd name="T28" fmla="*/ 25 w 51"/>
                <a:gd name="T29" fmla="*/ 40 h 45"/>
                <a:gd name="T30" fmla="*/ 28 w 51"/>
                <a:gd name="T31" fmla="*/ 40 h 45"/>
                <a:gd name="T32" fmla="*/ 31 w 51"/>
                <a:gd name="T33" fmla="*/ 43 h 45"/>
                <a:gd name="T34" fmla="*/ 34 w 51"/>
                <a:gd name="T35" fmla="*/ 42 h 45"/>
                <a:gd name="T36" fmla="*/ 36 w 51"/>
                <a:gd name="T37" fmla="*/ 43 h 45"/>
                <a:gd name="T38" fmla="*/ 37 w 51"/>
                <a:gd name="T39" fmla="*/ 37 h 45"/>
                <a:gd name="T40" fmla="*/ 37 w 51"/>
                <a:gd name="T41" fmla="*/ 33 h 45"/>
                <a:gd name="T42" fmla="*/ 39 w 51"/>
                <a:gd name="T43" fmla="*/ 30 h 45"/>
                <a:gd name="T44" fmla="*/ 42 w 51"/>
                <a:gd name="T45" fmla="*/ 24 h 45"/>
                <a:gd name="T46" fmla="*/ 47 w 51"/>
                <a:gd name="T47" fmla="*/ 19 h 45"/>
                <a:gd name="T48" fmla="*/ 49 w 51"/>
                <a:gd name="T49" fmla="*/ 18 h 45"/>
                <a:gd name="T50" fmla="*/ 45 w 51"/>
                <a:gd name="T51" fmla="*/ 13 h 45"/>
                <a:gd name="T52" fmla="*/ 42 w 51"/>
                <a:gd name="T53" fmla="*/ 7 h 45"/>
                <a:gd name="T54" fmla="*/ 44 w 51"/>
                <a:gd name="T55" fmla="*/ 6 h 45"/>
                <a:gd name="T56" fmla="*/ 44 w 51"/>
                <a:gd name="T57" fmla="*/ 3 h 45"/>
                <a:gd name="T58" fmla="*/ 33 w 51"/>
                <a:gd name="T59" fmla="*/ 5 h 45"/>
                <a:gd name="T60" fmla="*/ 33 w 51"/>
                <a:gd name="T6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5">
                  <a:moveTo>
                    <a:pt x="33" y="5"/>
                  </a:moveTo>
                  <a:cubicBezTo>
                    <a:pt x="32" y="8"/>
                    <a:pt x="31" y="10"/>
                    <a:pt x="29" y="13"/>
                  </a:cubicBezTo>
                  <a:cubicBezTo>
                    <a:pt x="28" y="17"/>
                    <a:pt x="23" y="17"/>
                    <a:pt x="20" y="16"/>
                  </a:cubicBezTo>
                  <a:cubicBezTo>
                    <a:pt x="18" y="15"/>
                    <a:pt x="16" y="17"/>
                    <a:pt x="15" y="18"/>
                  </a:cubicBezTo>
                  <a:cubicBezTo>
                    <a:pt x="14" y="19"/>
                    <a:pt x="11" y="18"/>
                    <a:pt x="10" y="19"/>
                  </a:cubicBezTo>
                  <a:cubicBezTo>
                    <a:pt x="8" y="20"/>
                    <a:pt x="8" y="20"/>
                    <a:pt x="7" y="18"/>
                  </a:cubicBezTo>
                  <a:cubicBezTo>
                    <a:pt x="5" y="17"/>
                    <a:pt x="4" y="16"/>
                    <a:pt x="3" y="14"/>
                  </a:cubicBezTo>
                  <a:cubicBezTo>
                    <a:pt x="2" y="13"/>
                    <a:pt x="0" y="19"/>
                    <a:pt x="0" y="20"/>
                  </a:cubicBezTo>
                  <a:cubicBezTo>
                    <a:pt x="0" y="23"/>
                    <a:pt x="3" y="26"/>
                    <a:pt x="4" y="29"/>
                  </a:cubicBezTo>
                  <a:cubicBezTo>
                    <a:pt x="6" y="32"/>
                    <a:pt x="5" y="35"/>
                    <a:pt x="8" y="37"/>
                  </a:cubicBezTo>
                  <a:cubicBezTo>
                    <a:pt x="10" y="38"/>
                    <a:pt x="12" y="39"/>
                    <a:pt x="13" y="39"/>
                  </a:cubicBezTo>
                  <a:cubicBezTo>
                    <a:pt x="16" y="38"/>
                    <a:pt x="13" y="40"/>
                    <a:pt x="14" y="41"/>
                  </a:cubicBezTo>
                  <a:cubicBezTo>
                    <a:pt x="15" y="41"/>
                    <a:pt x="18" y="41"/>
                    <a:pt x="19" y="41"/>
                  </a:cubicBezTo>
                  <a:cubicBezTo>
                    <a:pt x="20" y="40"/>
                    <a:pt x="20" y="38"/>
                    <a:pt x="21" y="39"/>
                  </a:cubicBezTo>
                  <a:cubicBezTo>
                    <a:pt x="22" y="40"/>
                    <a:pt x="24" y="41"/>
                    <a:pt x="25" y="40"/>
                  </a:cubicBezTo>
                  <a:cubicBezTo>
                    <a:pt x="26" y="40"/>
                    <a:pt x="28" y="39"/>
                    <a:pt x="28" y="40"/>
                  </a:cubicBezTo>
                  <a:cubicBezTo>
                    <a:pt x="29" y="43"/>
                    <a:pt x="27" y="45"/>
                    <a:pt x="31" y="43"/>
                  </a:cubicBezTo>
                  <a:cubicBezTo>
                    <a:pt x="32" y="43"/>
                    <a:pt x="33" y="42"/>
                    <a:pt x="34" y="42"/>
                  </a:cubicBezTo>
                  <a:cubicBezTo>
                    <a:pt x="35" y="42"/>
                    <a:pt x="36" y="43"/>
                    <a:pt x="36" y="43"/>
                  </a:cubicBezTo>
                  <a:cubicBezTo>
                    <a:pt x="37" y="41"/>
                    <a:pt x="35" y="39"/>
                    <a:pt x="37" y="37"/>
                  </a:cubicBezTo>
                  <a:cubicBezTo>
                    <a:pt x="38" y="36"/>
                    <a:pt x="37" y="35"/>
                    <a:pt x="37" y="33"/>
                  </a:cubicBezTo>
                  <a:cubicBezTo>
                    <a:pt x="37" y="32"/>
                    <a:pt x="38" y="31"/>
                    <a:pt x="39" y="30"/>
                  </a:cubicBezTo>
                  <a:cubicBezTo>
                    <a:pt x="41" y="28"/>
                    <a:pt x="43" y="27"/>
                    <a:pt x="42" y="24"/>
                  </a:cubicBezTo>
                  <a:cubicBezTo>
                    <a:pt x="42" y="22"/>
                    <a:pt x="45" y="18"/>
                    <a:pt x="47" y="19"/>
                  </a:cubicBezTo>
                  <a:cubicBezTo>
                    <a:pt x="48" y="20"/>
                    <a:pt x="51" y="19"/>
                    <a:pt x="49" y="18"/>
                  </a:cubicBezTo>
                  <a:cubicBezTo>
                    <a:pt x="48" y="16"/>
                    <a:pt x="45" y="15"/>
                    <a:pt x="45" y="13"/>
                  </a:cubicBezTo>
                  <a:cubicBezTo>
                    <a:pt x="45" y="11"/>
                    <a:pt x="43" y="9"/>
                    <a:pt x="42" y="7"/>
                  </a:cubicBezTo>
                  <a:cubicBezTo>
                    <a:pt x="41" y="4"/>
                    <a:pt x="44" y="7"/>
                    <a:pt x="44" y="6"/>
                  </a:cubicBezTo>
                  <a:cubicBezTo>
                    <a:pt x="45" y="5"/>
                    <a:pt x="41" y="4"/>
                    <a:pt x="44" y="3"/>
                  </a:cubicBezTo>
                  <a:cubicBezTo>
                    <a:pt x="40" y="2"/>
                    <a:pt x="34" y="0"/>
                    <a:pt x="33" y="5"/>
                  </a:cubicBezTo>
                  <a:cubicBezTo>
                    <a:pt x="32" y="7"/>
                    <a:pt x="34" y="3"/>
                    <a:pt x="33" y="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15" name="Freeform 710"/>
            <p:cNvSpPr>
              <a:spLocks/>
            </p:cNvSpPr>
            <p:nvPr/>
          </p:nvSpPr>
          <p:spPr bwMode="auto">
            <a:xfrm>
              <a:off x="16709668" y="8717733"/>
              <a:ext cx="458599" cy="299443"/>
            </a:xfrm>
            <a:custGeom>
              <a:avLst/>
              <a:gdLst>
                <a:gd name="T0" fmla="*/ 45 w 49"/>
                <a:gd name="T1" fmla="*/ 10 h 32"/>
                <a:gd name="T2" fmla="*/ 47 w 49"/>
                <a:gd name="T3" fmla="*/ 8 h 32"/>
                <a:gd name="T4" fmla="*/ 43 w 49"/>
                <a:gd name="T5" fmla="*/ 7 h 32"/>
                <a:gd name="T6" fmla="*/ 42 w 49"/>
                <a:gd name="T7" fmla="*/ 6 h 32"/>
                <a:gd name="T8" fmla="*/ 41 w 49"/>
                <a:gd name="T9" fmla="*/ 6 h 32"/>
                <a:gd name="T10" fmla="*/ 41 w 49"/>
                <a:gd name="T11" fmla="*/ 4 h 32"/>
                <a:gd name="T12" fmla="*/ 39 w 49"/>
                <a:gd name="T13" fmla="*/ 2 h 32"/>
                <a:gd name="T14" fmla="*/ 37 w 49"/>
                <a:gd name="T15" fmla="*/ 2 h 32"/>
                <a:gd name="T16" fmla="*/ 36 w 49"/>
                <a:gd name="T17" fmla="*/ 1 h 32"/>
                <a:gd name="T18" fmla="*/ 32 w 49"/>
                <a:gd name="T19" fmla="*/ 6 h 32"/>
                <a:gd name="T20" fmla="*/ 30 w 49"/>
                <a:gd name="T21" fmla="*/ 8 h 32"/>
                <a:gd name="T22" fmla="*/ 29 w 49"/>
                <a:gd name="T23" fmla="*/ 9 h 32"/>
                <a:gd name="T24" fmla="*/ 29 w 49"/>
                <a:gd name="T25" fmla="*/ 10 h 32"/>
                <a:gd name="T26" fmla="*/ 25 w 49"/>
                <a:gd name="T27" fmla="*/ 12 h 32"/>
                <a:gd name="T28" fmla="*/ 25 w 49"/>
                <a:gd name="T29" fmla="*/ 15 h 32"/>
                <a:gd name="T30" fmla="*/ 27 w 49"/>
                <a:gd name="T31" fmla="*/ 14 h 32"/>
                <a:gd name="T32" fmla="*/ 29 w 49"/>
                <a:gd name="T33" fmla="*/ 13 h 32"/>
                <a:gd name="T34" fmla="*/ 28 w 49"/>
                <a:gd name="T35" fmla="*/ 11 h 32"/>
                <a:gd name="T36" fmla="*/ 29 w 49"/>
                <a:gd name="T37" fmla="*/ 13 h 32"/>
                <a:gd name="T38" fmla="*/ 26 w 49"/>
                <a:gd name="T39" fmla="*/ 14 h 32"/>
                <a:gd name="T40" fmla="*/ 23 w 49"/>
                <a:gd name="T41" fmla="*/ 13 h 32"/>
                <a:gd name="T42" fmla="*/ 14 w 49"/>
                <a:gd name="T43" fmla="*/ 20 h 32"/>
                <a:gd name="T44" fmla="*/ 9 w 49"/>
                <a:gd name="T45" fmla="*/ 23 h 32"/>
                <a:gd name="T46" fmla="*/ 7 w 49"/>
                <a:gd name="T47" fmla="*/ 26 h 32"/>
                <a:gd name="T48" fmla="*/ 9 w 49"/>
                <a:gd name="T49" fmla="*/ 28 h 32"/>
                <a:gd name="T50" fmla="*/ 0 w 49"/>
                <a:gd name="T51" fmla="*/ 26 h 32"/>
                <a:gd name="T52" fmla="*/ 5 w 49"/>
                <a:gd name="T53" fmla="*/ 32 h 32"/>
                <a:gd name="T54" fmla="*/ 7 w 49"/>
                <a:gd name="T55" fmla="*/ 31 h 32"/>
                <a:gd name="T56" fmla="*/ 12 w 49"/>
                <a:gd name="T57" fmla="*/ 30 h 32"/>
                <a:gd name="T58" fmla="*/ 20 w 49"/>
                <a:gd name="T59" fmla="*/ 29 h 32"/>
                <a:gd name="T60" fmla="*/ 27 w 49"/>
                <a:gd name="T61" fmla="*/ 24 h 32"/>
                <a:gd name="T62" fmla="*/ 30 w 49"/>
                <a:gd name="T63" fmla="*/ 18 h 32"/>
                <a:gd name="T64" fmla="*/ 34 w 49"/>
                <a:gd name="T65" fmla="*/ 14 h 32"/>
                <a:gd name="T66" fmla="*/ 43 w 49"/>
                <a:gd name="T67" fmla="*/ 14 h 32"/>
                <a:gd name="T68" fmla="*/ 45 w 49"/>
                <a:gd name="T6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2">
                  <a:moveTo>
                    <a:pt x="45" y="10"/>
                  </a:moveTo>
                  <a:cubicBezTo>
                    <a:pt x="48" y="10"/>
                    <a:pt x="49" y="9"/>
                    <a:pt x="47" y="8"/>
                  </a:cubicBezTo>
                  <a:cubicBezTo>
                    <a:pt x="45" y="7"/>
                    <a:pt x="45" y="6"/>
                    <a:pt x="43" y="7"/>
                  </a:cubicBezTo>
                  <a:cubicBezTo>
                    <a:pt x="42" y="8"/>
                    <a:pt x="43" y="7"/>
                    <a:pt x="42" y="6"/>
                  </a:cubicBezTo>
                  <a:cubicBezTo>
                    <a:pt x="42" y="6"/>
                    <a:pt x="41" y="6"/>
                    <a:pt x="41" y="6"/>
                  </a:cubicBezTo>
                  <a:cubicBezTo>
                    <a:pt x="41" y="6"/>
                    <a:pt x="41" y="4"/>
                    <a:pt x="41" y="4"/>
                  </a:cubicBezTo>
                  <a:cubicBezTo>
                    <a:pt x="40" y="3"/>
                    <a:pt x="39" y="2"/>
                    <a:pt x="39" y="2"/>
                  </a:cubicBezTo>
                  <a:cubicBezTo>
                    <a:pt x="37" y="0"/>
                    <a:pt x="38" y="1"/>
                    <a:pt x="37" y="2"/>
                  </a:cubicBezTo>
                  <a:cubicBezTo>
                    <a:pt x="36" y="3"/>
                    <a:pt x="36" y="1"/>
                    <a:pt x="36" y="1"/>
                  </a:cubicBezTo>
                  <a:cubicBezTo>
                    <a:pt x="35" y="1"/>
                    <a:pt x="32" y="5"/>
                    <a:pt x="32" y="6"/>
                  </a:cubicBezTo>
                  <a:cubicBezTo>
                    <a:pt x="31" y="6"/>
                    <a:pt x="30" y="7"/>
                    <a:pt x="30" y="8"/>
                  </a:cubicBezTo>
                  <a:cubicBezTo>
                    <a:pt x="29" y="8"/>
                    <a:pt x="29" y="9"/>
                    <a:pt x="29" y="9"/>
                  </a:cubicBezTo>
                  <a:cubicBezTo>
                    <a:pt x="29" y="10"/>
                    <a:pt x="29" y="10"/>
                    <a:pt x="29" y="10"/>
                  </a:cubicBezTo>
                  <a:cubicBezTo>
                    <a:pt x="29" y="11"/>
                    <a:pt x="26" y="11"/>
                    <a:pt x="25" y="12"/>
                  </a:cubicBezTo>
                  <a:cubicBezTo>
                    <a:pt x="22" y="12"/>
                    <a:pt x="23" y="14"/>
                    <a:pt x="25" y="15"/>
                  </a:cubicBezTo>
                  <a:cubicBezTo>
                    <a:pt x="27" y="17"/>
                    <a:pt x="26" y="15"/>
                    <a:pt x="27" y="14"/>
                  </a:cubicBezTo>
                  <a:cubicBezTo>
                    <a:pt x="27" y="13"/>
                    <a:pt x="29" y="13"/>
                    <a:pt x="29" y="13"/>
                  </a:cubicBezTo>
                  <a:cubicBezTo>
                    <a:pt x="29" y="13"/>
                    <a:pt x="28" y="12"/>
                    <a:pt x="28" y="11"/>
                  </a:cubicBezTo>
                  <a:cubicBezTo>
                    <a:pt x="28" y="12"/>
                    <a:pt x="29" y="13"/>
                    <a:pt x="29" y="13"/>
                  </a:cubicBezTo>
                  <a:cubicBezTo>
                    <a:pt x="29" y="13"/>
                    <a:pt x="27" y="13"/>
                    <a:pt x="26" y="14"/>
                  </a:cubicBezTo>
                  <a:cubicBezTo>
                    <a:pt x="26" y="17"/>
                    <a:pt x="24" y="14"/>
                    <a:pt x="23" y="13"/>
                  </a:cubicBezTo>
                  <a:cubicBezTo>
                    <a:pt x="20" y="16"/>
                    <a:pt x="18" y="19"/>
                    <a:pt x="14" y="20"/>
                  </a:cubicBezTo>
                  <a:cubicBezTo>
                    <a:pt x="12" y="21"/>
                    <a:pt x="10" y="21"/>
                    <a:pt x="9" y="23"/>
                  </a:cubicBezTo>
                  <a:cubicBezTo>
                    <a:pt x="8" y="24"/>
                    <a:pt x="8" y="25"/>
                    <a:pt x="7" y="26"/>
                  </a:cubicBezTo>
                  <a:cubicBezTo>
                    <a:pt x="7" y="27"/>
                    <a:pt x="9" y="28"/>
                    <a:pt x="9" y="28"/>
                  </a:cubicBezTo>
                  <a:cubicBezTo>
                    <a:pt x="8" y="29"/>
                    <a:pt x="1" y="26"/>
                    <a:pt x="0" y="26"/>
                  </a:cubicBezTo>
                  <a:cubicBezTo>
                    <a:pt x="1" y="28"/>
                    <a:pt x="3" y="31"/>
                    <a:pt x="5" y="32"/>
                  </a:cubicBezTo>
                  <a:cubicBezTo>
                    <a:pt x="6" y="32"/>
                    <a:pt x="7" y="31"/>
                    <a:pt x="7" y="31"/>
                  </a:cubicBezTo>
                  <a:cubicBezTo>
                    <a:pt x="9" y="30"/>
                    <a:pt x="12" y="31"/>
                    <a:pt x="12" y="30"/>
                  </a:cubicBezTo>
                  <a:cubicBezTo>
                    <a:pt x="15" y="27"/>
                    <a:pt x="17" y="28"/>
                    <a:pt x="20" y="29"/>
                  </a:cubicBezTo>
                  <a:cubicBezTo>
                    <a:pt x="23" y="29"/>
                    <a:pt x="26" y="27"/>
                    <a:pt x="27" y="24"/>
                  </a:cubicBezTo>
                  <a:cubicBezTo>
                    <a:pt x="28" y="22"/>
                    <a:pt x="29" y="20"/>
                    <a:pt x="30" y="18"/>
                  </a:cubicBezTo>
                  <a:cubicBezTo>
                    <a:pt x="30" y="15"/>
                    <a:pt x="31" y="14"/>
                    <a:pt x="34" y="14"/>
                  </a:cubicBezTo>
                  <a:cubicBezTo>
                    <a:pt x="37" y="14"/>
                    <a:pt x="40" y="15"/>
                    <a:pt x="43" y="14"/>
                  </a:cubicBezTo>
                  <a:cubicBezTo>
                    <a:pt x="47" y="13"/>
                    <a:pt x="40" y="10"/>
                    <a:pt x="45" y="1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16" name="Freeform 711"/>
            <p:cNvSpPr>
              <a:spLocks/>
            </p:cNvSpPr>
            <p:nvPr/>
          </p:nvSpPr>
          <p:spPr bwMode="auto">
            <a:xfrm>
              <a:off x="15776555" y="7679241"/>
              <a:ext cx="159234" cy="92380"/>
            </a:xfrm>
            <a:custGeom>
              <a:avLst/>
              <a:gdLst>
                <a:gd name="T0" fmla="*/ 2 w 17"/>
                <a:gd name="T1" fmla="*/ 8 h 10"/>
                <a:gd name="T2" fmla="*/ 7 w 17"/>
                <a:gd name="T3" fmla="*/ 9 h 10"/>
                <a:gd name="T4" fmla="*/ 12 w 17"/>
                <a:gd name="T5" fmla="*/ 9 h 10"/>
                <a:gd name="T6" fmla="*/ 16 w 17"/>
                <a:gd name="T7" fmla="*/ 8 h 10"/>
                <a:gd name="T8" fmla="*/ 15 w 17"/>
                <a:gd name="T9" fmla="*/ 3 h 10"/>
                <a:gd name="T10" fmla="*/ 10 w 17"/>
                <a:gd name="T11" fmla="*/ 3 h 10"/>
                <a:gd name="T12" fmla="*/ 6 w 17"/>
                <a:gd name="T13" fmla="*/ 1 h 10"/>
                <a:gd name="T14" fmla="*/ 2 w 17"/>
                <a:gd name="T15" fmla="*/ 8 h 10"/>
                <a:gd name="T16" fmla="*/ 2 w 1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2" y="8"/>
                  </a:moveTo>
                  <a:cubicBezTo>
                    <a:pt x="3" y="9"/>
                    <a:pt x="6" y="10"/>
                    <a:pt x="7" y="9"/>
                  </a:cubicBezTo>
                  <a:cubicBezTo>
                    <a:pt x="9" y="8"/>
                    <a:pt x="10" y="10"/>
                    <a:pt x="12" y="9"/>
                  </a:cubicBezTo>
                  <a:cubicBezTo>
                    <a:pt x="13" y="9"/>
                    <a:pt x="17" y="9"/>
                    <a:pt x="16" y="8"/>
                  </a:cubicBezTo>
                  <a:cubicBezTo>
                    <a:pt x="15" y="6"/>
                    <a:pt x="14" y="5"/>
                    <a:pt x="15" y="3"/>
                  </a:cubicBezTo>
                  <a:cubicBezTo>
                    <a:pt x="13" y="2"/>
                    <a:pt x="11" y="4"/>
                    <a:pt x="10" y="3"/>
                  </a:cubicBezTo>
                  <a:cubicBezTo>
                    <a:pt x="9" y="2"/>
                    <a:pt x="7" y="0"/>
                    <a:pt x="6" y="1"/>
                  </a:cubicBezTo>
                  <a:cubicBezTo>
                    <a:pt x="4" y="3"/>
                    <a:pt x="0" y="6"/>
                    <a:pt x="2" y="8"/>
                  </a:cubicBezTo>
                  <a:cubicBezTo>
                    <a:pt x="3" y="9"/>
                    <a:pt x="1" y="7"/>
                    <a:pt x="2" y="8"/>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17" name="Freeform 712"/>
            <p:cNvSpPr>
              <a:spLocks/>
            </p:cNvSpPr>
            <p:nvPr/>
          </p:nvSpPr>
          <p:spPr bwMode="auto">
            <a:xfrm>
              <a:off x="15410314" y="7574119"/>
              <a:ext cx="347131" cy="216615"/>
            </a:xfrm>
            <a:custGeom>
              <a:avLst/>
              <a:gdLst>
                <a:gd name="T0" fmla="*/ 1 w 37"/>
                <a:gd name="T1" fmla="*/ 3 h 23"/>
                <a:gd name="T2" fmla="*/ 0 w 37"/>
                <a:gd name="T3" fmla="*/ 9 h 23"/>
                <a:gd name="T4" fmla="*/ 5 w 37"/>
                <a:gd name="T5" fmla="*/ 13 h 23"/>
                <a:gd name="T6" fmla="*/ 7 w 37"/>
                <a:gd name="T7" fmla="*/ 14 h 23"/>
                <a:gd name="T8" fmla="*/ 12 w 37"/>
                <a:gd name="T9" fmla="*/ 15 h 23"/>
                <a:gd name="T10" fmla="*/ 15 w 37"/>
                <a:gd name="T11" fmla="*/ 16 h 23"/>
                <a:gd name="T12" fmla="*/ 19 w 37"/>
                <a:gd name="T13" fmla="*/ 16 h 23"/>
                <a:gd name="T14" fmla="*/ 22 w 37"/>
                <a:gd name="T15" fmla="*/ 19 h 23"/>
                <a:gd name="T16" fmla="*/ 26 w 37"/>
                <a:gd name="T17" fmla="*/ 20 h 23"/>
                <a:gd name="T18" fmla="*/ 29 w 37"/>
                <a:gd name="T19" fmla="*/ 22 h 23"/>
                <a:gd name="T20" fmla="*/ 32 w 37"/>
                <a:gd name="T21" fmla="*/ 20 h 23"/>
                <a:gd name="T22" fmla="*/ 35 w 37"/>
                <a:gd name="T23" fmla="*/ 22 h 23"/>
                <a:gd name="T24" fmla="*/ 37 w 37"/>
                <a:gd name="T25" fmla="*/ 21 h 23"/>
                <a:gd name="T26" fmla="*/ 37 w 37"/>
                <a:gd name="T27" fmla="*/ 18 h 23"/>
                <a:gd name="T28" fmla="*/ 37 w 37"/>
                <a:gd name="T29" fmla="*/ 14 h 23"/>
                <a:gd name="T30" fmla="*/ 32 w 37"/>
                <a:gd name="T31" fmla="*/ 14 h 23"/>
                <a:gd name="T32" fmla="*/ 31 w 37"/>
                <a:gd name="T33" fmla="*/ 13 h 23"/>
                <a:gd name="T34" fmla="*/ 28 w 37"/>
                <a:gd name="T35" fmla="*/ 13 h 23"/>
                <a:gd name="T36" fmla="*/ 26 w 37"/>
                <a:gd name="T37" fmla="*/ 12 h 23"/>
                <a:gd name="T38" fmla="*/ 24 w 37"/>
                <a:gd name="T39" fmla="*/ 12 h 23"/>
                <a:gd name="T40" fmla="*/ 20 w 37"/>
                <a:gd name="T41" fmla="*/ 10 h 23"/>
                <a:gd name="T42" fmla="*/ 18 w 37"/>
                <a:gd name="T43" fmla="*/ 8 h 23"/>
                <a:gd name="T44" fmla="*/ 16 w 37"/>
                <a:gd name="T45" fmla="*/ 7 h 23"/>
                <a:gd name="T46" fmla="*/ 10 w 37"/>
                <a:gd name="T47" fmla="*/ 2 h 23"/>
                <a:gd name="T48" fmla="*/ 8 w 37"/>
                <a:gd name="T49" fmla="*/ 0 h 23"/>
                <a:gd name="T50" fmla="*/ 5 w 37"/>
                <a:gd name="T51" fmla="*/ 2 h 23"/>
                <a:gd name="T52" fmla="*/ 4 w 37"/>
                <a:gd name="T53" fmla="*/ 2 h 23"/>
                <a:gd name="T54" fmla="*/ 1 w 37"/>
                <a:gd name="T55" fmla="*/ 3 h 23"/>
                <a:gd name="T56" fmla="*/ 1 w 37"/>
                <a:gd name="T5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3">
                  <a:moveTo>
                    <a:pt x="1" y="3"/>
                  </a:moveTo>
                  <a:cubicBezTo>
                    <a:pt x="0" y="4"/>
                    <a:pt x="0" y="8"/>
                    <a:pt x="0" y="9"/>
                  </a:cubicBezTo>
                  <a:cubicBezTo>
                    <a:pt x="1" y="10"/>
                    <a:pt x="4" y="11"/>
                    <a:pt x="5" y="13"/>
                  </a:cubicBezTo>
                  <a:cubicBezTo>
                    <a:pt x="6" y="13"/>
                    <a:pt x="7" y="14"/>
                    <a:pt x="7" y="14"/>
                  </a:cubicBezTo>
                  <a:cubicBezTo>
                    <a:pt x="9" y="15"/>
                    <a:pt x="10" y="14"/>
                    <a:pt x="12" y="15"/>
                  </a:cubicBezTo>
                  <a:cubicBezTo>
                    <a:pt x="13" y="15"/>
                    <a:pt x="14" y="16"/>
                    <a:pt x="15" y="16"/>
                  </a:cubicBezTo>
                  <a:cubicBezTo>
                    <a:pt x="16" y="16"/>
                    <a:pt x="18" y="16"/>
                    <a:pt x="19" y="16"/>
                  </a:cubicBezTo>
                  <a:cubicBezTo>
                    <a:pt x="20" y="17"/>
                    <a:pt x="21" y="18"/>
                    <a:pt x="22" y="19"/>
                  </a:cubicBezTo>
                  <a:cubicBezTo>
                    <a:pt x="23" y="19"/>
                    <a:pt x="25" y="19"/>
                    <a:pt x="26" y="20"/>
                  </a:cubicBezTo>
                  <a:cubicBezTo>
                    <a:pt x="27" y="20"/>
                    <a:pt x="28" y="22"/>
                    <a:pt x="29" y="22"/>
                  </a:cubicBezTo>
                  <a:cubicBezTo>
                    <a:pt x="30" y="22"/>
                    <a:pt x="31" y="20"/>
                    <a:pt x="32" y="20"/>
                  </a:cubicBezTo>
                  <a:cubicBezTo>
                    <a:pt x="33" y="21"/>
                    <a:pt x="33" y="23"/>
                    <a:pt x="35" y="22"/>
                  </a:cubicBezTo>
                  <a:cubicBezTo>
                    <a:pt x="35" y="22"/>
                    <a:pt x="37" y="21"/>
                    <a:pt x="37" y="21"/>
                  </a:cubicBezTo>
                  <a:cubicBezTo>
                    <a:pt x="37" y="20"/>
                    <a:pt x="37" y="19"/>
                    <a:pt x="37" y="18"/>
                  </a:cubicBezTo>
                  <a:cubicBezTo>
                    <a:pt x="36" y="17"/>
                    <a:pt x="37" y="16"/>
                    <a:pt x="37" y="14"/>
                  </a:cubicBezTo>
                  <a:cubicBezTo>
                    <a:pt x="35" y="14"/>
                    <a:pt x="34" y="15"/>
                    <a:pt x="32" y="14"/>
                  </a:cubicBezTo>
                  <a:cubicBezTo>
                    <a:pt x="32" y="14"/>
                    <a:pt x="31" y="13"/>
                    <a:pt x="31" y="13"/>
                  </a:cubicBezTo>
                  <a:cubicBezTo>
                    <a:pt x="30" y="13"/>
                    <a:pt x="29" y="14"/>
                    <a:pt x="28" y="13"/>
                  </a:cubicBezTo>
                  <a:cubicBezTo>
                    <a:pt x="28" y="13"/>
                    <a:pt x="27" y="12"/>
                    <a:pt x="26" y="12"/>
                  </a:cubicBezTo>
                  <a:cubicBezTo>
                    <a:pt x="25" y="12"/>
                    <a:pt x="24" y="14"/>
                    <a:pt x="24" y="12"/>
                  </a:cubicBezTo>
                  <a:cubicBezTo>
                    <a:pt x="22" y="10"/>
                    <a:pt x="21" y="11"/>
                    <a:pt x="20" y="10"/>
                  </a:cubicBezTo>
                  <a:cubicBezTo>
                    <a:pt x="19" y="9"/>
                    <a:pt x="19" y="8"/>
                    <a:pt x="18" y="8"/>
                  </a:cubicBezTo>
                  <a:cubicBezTo>
                    <a:pt x="17" y="7"/>
                    <a:pt x="16" y="7"/>
                    <a:pt x="16" y="7"/>
                  </a:cubicBezTo>
                  <a:cubicBezTo>
                    <a:pt x="14" y="6"/>
                    <a:pt x="11" y="4"/>
                    <a:pt x="10" y="2"/>
                  </a:cubicBezTo>
                  <a:cubicBezTo>
                    <a:pt x="10" y="1"/>
                    <a:pt x="9" y="0"/>
                    <a:pt x="8" y="0"/>
                  </a:cubicBezTo>
                  <a:cubicBezTo>
                    <a:pt x="6" y="0"/>
                    <a:pt x="6" y="1"/>
                    <a:pt x="5" y="2"/>
                  </a:cubicBezTo>
                  <a:cubicBezTo>
                    <a:pt x="5" y="3"/>
                    <a:pt x="4" y="2"/>
                    <a:pt x="4" y="2"/>
                  </a:cubicBezTo>
                  <a:cubicBezTo>
                    <a:pt x="3" y="3"/>
                    <a:pt x="2" y="3"/>
                    <a:pt x="1" y="3"/>
                  </a:cubicBezTo>
                  <a:cubicBezTo>
                    <a:pt x="0" y="4"/>
                    <a:pt x="2" y="3"/>
                    <a:pt x="1"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18" name="Freeform 713"/>
            <p:cNvSpPr>
              <a:spLocks/>
            </p:cNvSpPr>
            <p:nvPr/>
          </p:nvSpPr>
          <p:spPr bwMode="auto">
            <a:xfrm>
              <a:off x="16372091" y="8360950"/>
              <a:ext cx="261144" cy="216615"/>
            </a:xfrm>
            <a:custGeom>
              <a:avLst/>
              <a:gdLst>
                <a:gd name="T0" fmla="*/ 14 w 28"/>
                <a:gd name="T1" fmla="*/ 19 h 23"/>
                <a:gd name="T2" fmla="*/ 19 w 28"/>
                <a:gd name="T3" fmla="*/ 18 h 23"/>
                <a:gd name="T4" fmla="*/ 19 w 28"/>
                <a:gd name="T5" fmla="*/ 15 h 23"/>
                <a:gd name="T6" fmla="*/ 21 w 28"/>
                <a:gd name="T7" fmla="*/ 14 h 23"/>
                <a:gd name="T8" fmla="*/ 24 w 28"/>
                <a:gd name="T9" fmla="*/ 12 h 23"/>
                <a:gd name="T10" fmla="*/ 27 w 28"/>
                <a:gd name="T11" fmla="*/ 9 h 23"/>
                <a:gd name="T12" fmla="*/ 26 w 28"/>
                <a:gd name="T13" fmla="*/ 1 h 23"/>
                <a:gd name="T14" fmla="*/ 22 w 28"/>
                <a:gd name="T15" fmla="*/ 1 h 23"/>
                <a:gd name="T16" fmla="*/ 19 w 28"/>
                <a:gd name="T17" fmla="*/ 2 h 23"/>
                <a:gd name="T18" fmla="*/ 17 w 28"/>
                <a:gd name="T19" fmla="*/ 2 h 23"/>
                <a:gd name="T20" fmla="*/ 3 w 28"/>
                <a:gd name="T21" fmla="*/ 3 h 23"/>
                <a:gd name="T22" fmla="*/ 0 w 28"/>
                <a:gd name="T23" fmla="*/ 7 h 23"/>
                <a:gd name="T24" fmla="*/ 1 w 28"/>
                <a:gd name="T25" fmla="*/ 10 h 23"/>
                <a:gd name="T26" fmla="*/ 3 w 28"/>
                <a:gd name="T27" fmla="*/ 14 h 23"/>
                <a:gd name="T28" fmla="*/ 5 w 28"/>
                <a:gd name="T29" fmla="*/ 18 h 23"/>
                <a:gd name="T30" fmla="*/ 6 w 28"/>
                <a:gd name="T31" fmla="*/ 19 h 23"/>
                <a:gd name="T32" fmla="*/ 7 w 28"/>
                <a:gd name="T33" fmla="*/ 21 h 23"/>
                <a:gd name="T34" fmla="*/ 8 w 28"/>
                <a:gd name="T35" fmla="*/ 23 h 23"/>
                <a:gd name="T36" fmla="*/ 14 w 28"/>
                <a:gd name="T37" fmla="*/ 19 h 23"/>
                <a:gd name="T38" fmla="*/ 14 w 28"/>
                <a:gd name="T3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3">
                  <a:moveTo>
                    <a:pt x="14" y="19"/>
                  </a:moveTo>
                  <a:cubicBezTo>
                    <a:pt x="14" y="18"/>
                    <a:pt x="20" y="20"/>
                    <a:pt x="19" y="18"/>
                  </a:cubicBezTo>
                  <a:cubicBezTo>
                    <a:pt x="19" y="18"/>
                    <a:pt x="18" y="15"/>
                    <a:pt x="19" y="15"/>
                  </a:cubicBezTo>
                  <a:cubicBezTo>
                    <a:pt x="20" y="15"/>
                    <a:pt x="21" y="16"/>
                    <a:pt x="21" y="14"/>
                  </a:cubicBezTo>
                  <a:cubicBezTo>
                    <a:pt x="21" y="12"/>
                    <a:pt x="23" y="13"/>
                    <a:pt x="24" y="12"/>
                  </a:cubicBezTo>
                  <a:cubicBezTo>
                    <a:pt x="26" y="12"/>
                    <a:pt x="26" y="10"/>
                    <a:pt x="27" y="9"/>
                  </a:cubicBezTo>
                  <a:cubicBezTo>
                    <a:pt x="28" y="7"/>
                    <a:pt x="25" y="2"/>
                    <a:pt x="26" y="1"/>
                  </a:cubicBezTo>
                  <a:cubicBezTo>
                    <a:pt x="24" y="2"/>
                    <a:pt x="24" y="2"/>
                    <a:pt x="22" y="1"/>
                  </a:cubicBezTo>
                  <a:cubicBezTo>
                    <a:pt x="21" y="0"/>
                    <a:pt x="19" y="2"/>
                    <a:pt x="19" y="2"/>
                  </a:cubicBezTo>
                  <a:cubicBezTo>
                    <a:pt x="19" y="4"/>
                    <a:pt x="17" y="2"/>
                    <a:pt x="17" y="2"/>
                  </a:cubicBezTo>
                  <a:cubicBezTo>
                    <a:pt x="13" y="1"/>
                    <a:pt x="6" y="0"/>
                    <a:pt x="3" y="3"/>
                  </a:cubicBezTo>
                  <a:cubicBezTo>
                    <a:pt x="2" y="4"/>
                    <a:pt x="0" y="5"/>
                    <a:pt x="0" y="7"/>
                  </a:cubicBezTo>
                  <a:cubicBezTo>
                    <a:pt x="0" y="8"/>
                    <a:pt x="1" y="9"/>
                    <a:pt x="1" y="10"/>
                  </a:cubicBezTo>
                  <a:cubicBezTo>
                    <a:pt x="3" y="11"/>
                    <a:pt x="3" y="13"/>
                    <a:pt x="3" y="14"/>
                  </a:cubicBezTo>
                  <a:cubicBezTo>
                    <a:pt x="4" y="16"/>
                    <a:pt x="4" y="17"/>
                    <a:pt x="5" y="18"/>
                  </a:cubicBezTo>
                  <a:cubicBezTo>
                    <a:pt x="5" y="19"/>
                    <a:pt x="6" y="18"/>
                    <a:pt x="6" y="19"/>
                  </a:cubicBezTo>
                  <a:cubicBezTo>
                    <a:pt x="7" y="19"/>
                    <a:pt x="6" y="20"/>
                    <a:pt x="7" y="21"/>
                  </a:cubicBezTo>
                  <a:cubicBezTo>
                    <a:pt x="9" y="21"/>
                    <a:pt x="8" y="22"/>
                    <a:pt x="8" y="23"/>
                  </a:cubicBezTo>
                  <a:cubicBezTo>
                    <a:pt x="8" y="22"/>
                    <a:pt x="14" y="20"/>
                    <a:pt x="14" y="19"/>
                  </a:cubicBezTo>
                  <a:cubicBezTo>
                    <a:pt x="14" y="19"/>
                    <a:pt x="14" y="20"/>
                    <a:pt x="14" y="19"/>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19" name="Freeform 714"/>
            <p:cNvSpPr>
              <a:spLocks/>
            </p:cNvSpPr>
            <p:nvPr/>
          </p:nvSpPr>
          <p:spPr bwMode="auto">
            <a:xfrm>
              <a:off x="16270180" y="8743216"/>
              <a:ext cx="207005" cy="245291"/>
            </a:xfrm>
            <a:custGeom>
              <a:avLst/>
              <a:gdLst>
                <a:gd name="T0" fmla="*/ 10 w 22"/>
                <a:gd name="T1" fmla="*/ 3 h 26"/>
                <a:gd name="T2" fmla="*/ 7 w 22"/>
                <a:gd name="T3" fmla="*/ 4 h 26"/>
                <a:gd name="T4" fmla="*/ 6 w 22"/>
                <a:gd name="T5" fmla="*/ 4 h 26"/>
                <a:gd name="T6" fmla="*/ 5 w 22"/>
                <a:gd name="T7" fmla="*/ 1 h 26"/>
                <a:gd name="T8" fmla="*/ 0 w 22"/>
                <a:gd name="T9" fmla="*/ 0 h 26"/>
                <a:gd name="T10" fmla="*/ 1 w 22"/>
                <a:gd name="T11" fmla="*/ 6 h 26"/>
                <a:gd name="T12" fmla="*/ 4 w 22"/>
                <a:gd name="T13" fmla="*/ 14 h 26"/>
                <a:gd name="T14" fmla="*/ 9 w 22"/>
                <a:gd name="T15" fmla="*/ 21 h 26"/>
                <a:gd name="T16" fmla="*/ 19 w 22"/>
                <a:gd name="T17" fmla="*/ 26 h 26"/>
                <a:gd name="T18" fmla="*/ 20 w 22"/>
                <a:gd name="T19" fmla="*/ 23 h 26"/>
                <a:gd name="T20" fmla="*/ 16 w 22"/>
                <a:gd name="T21" fmla="*/ 14 h 26"/>
                <a:gd name="T22" fmla="*/ 16 w 22"/>
                <a:gd name="T23" fmla="*/ 6 h 26"/>
                <a:gd name="T24" fmla="*/ 10 w 22"/>
                <a:gd name="T25" fmla="*/ 3 h 26"/>
                <a:gd name="T26" fmla="*/ 10 w 22"/>
                <a:gd name="T2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6">
                  <a:moveTo>
                    <a:pt x="10" y="3"/>
                  </a:moveTo>
                  <a:cubicBezTo>
                    <a:pt x="9" y="3"/>
                    <a:pt x="8" y="4"/>
                    <a:pt x="7" y="4"/>
                  </a:cubicBezTo>
                  <a:cubicBezTo>
                    <a:pt x="7" y="3"/>
                    <a:pt x="6" y="4"/>
                    <a:pt x="6" y="4"/>
                  </a:cubicBezTo>
                  <a:cubicBezTo>
                    <a:pt x="5" y="4"/>
                    <a:pt x="5" y="2"/>
                    <a:pt x="5" y="1"/>
                  </a:cubicBezTo>
                  <a:cubicBezTo>
                    <a:pt x="4" y="0"/>
                    <a:pt x="2" y="0"/>
                    <a:pt x="0" y="0"/>
                  </a:cubicBezTo>
                  <a:cubicBezTo>
                    <a:pt x="1" y="1"/>
                    <a:pt x="1" y="4"/>
                    <a:pt x="1" y="6"/>
                  </a:cubicBezTo>
                  <a:cubicBezTo>
                    <a:pt x="2" y="8"/>
                    <a:pt x="3" y="11"/>
                    <a:pt x="4" y="14"/>
                  </a:cubicBezTo>
                  <a:cubicBezTo>
                    <a:pt x="6" y="16"/>
                    <a:pt x="7" y="19"/>
                    <a:pt x="9" y="21"/>
                  </a:cubicBezTo>
                  <a:cubicBezTo>
                    <a:pt x="12" y="22"/>
                    <a:pt x="15" y="26"/>
                    <a:pt x="19" y="26"/>
                  </a:cubicBezTo>
                  <a:cubicBezTo>
                    <a:pt x="22" y="26"/>
                    <a:pt x="21" y="25"/>
                    <a:pt x="20" y="23"/>
                  </a:cubicBezTo>
                  <a:cubicBezTo>
                    <a:pt x="18" y="20"/>
                    <a:pt x="16" y="18"/>
                    <a:pt x="16" y="14"/>
                  </a:cubicBezTo>
                  <a:cubicBezTo>
                    <a:pt x="16" y="11"/>
                    <a:pt x="18" y="9"/>
                    <a:pt x="16" y="6"/>
                  </a:cubicBezTo>
                  <a:cubicBezTo>
                    <a:pt x="15" y="5"/>
                    <a:pt x="11" y="0"/>
                    <a:pt x="10" y="3"/>
                  </a:cubicBezTo>
                  <a:cubicBezTo>
                    <a:pt x="9" y="4"/>
                    <a:pt x="10" y="2"/>
                    <a:pt x="10"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20" name="Freeform 715"/>
            <p:cNvSpPr>
              <a:spLocks/>
            </p:cNvSpPr>
            <p:nvPr/>
          </p:nvSpPr>
          <p:spPr bwMode="auto">
            <a:xfrm>
              <a:off x="15104582" y="6264853"/>
              <a:ext cx="2799355" cy="1825325"/>
            </a:xfrm>
            <a:custGeom>
              <a:avLst/>
              <a:gdLst>
                <a:gd name="T0" fmla="*/ 279 w 300"/>
                <a:gd name="T1" fmla="*/ 37 h 195"/>
                <a:gd name="T2" fmla="*/ 244 w 300"/>
                <a:gd name="T3" fmla="*/ 1 h 195"/>
                <a:gd name="T4" fmla="*/ 223 w 300"/>
                <a:gd name="T5" fmla="*/ 18 h 195"/>
                <a:gd name="T6" fmla="*/ 214 w 300"/>
                <a:gd name="T7" fmla="*/ 27 h 195"/>
                <a:gd name="T8" fmla="*/ 205 w 300"/>
                <a:gd name="T9" fmla="*/ 39 h 195"/>
                <a:gd name="T10" fmla="*/ 224 w 300"/>
                <a:gd name="T11" fmla="*/ 46 h 195"/>
                <a:gd name="T12" fmla="*/ 197 w 300"/>
                <a:gd name="T13" fmla="*/ 55 h 195"/>
                <a:gd name="T14" fmla="*/ 180 w 300"/>
                <a:gd name="T15" fmla="*/ 66 h 195"/>
                <a:gd name="T16" fmla="*/ 146 w 300"/>
                <a:gd name="T17" fmla="*/ 75 h 195"/>
                <a:gd name="T18" fmla="*/ 121 w 300"/>
                <a:gd name="T19" fmla="*/ 70 h 195"/>
                <a:gd name="T20" fmla="*/ 94 w 300"/>
                <a:gd name="T21" fmla="*/ 56 h 195"/>
                <a:gd name="T22" fmla="*/ 66 w 300"/>
                <a:gd name="T23" fmla="*/ 30 h 195"/>
                <a:gd name="T24" fmla="*/ 56 w 300"/>
                <a:gd name="T25" fmla="*/ 44 h 195"/>
                <a:gd name="T26" fmla="*/ 44 w 300"/>
                <a:gd name="T27" fmla="*/ 51 h 195"/>
                <a:gd name="T28" fmla="*/ 34 w 300"/>
                <a:gd name="T29" fmla="*/ 63 h 195"/>
                <a:gd name="T30" fmla="*/ 28 w 300"/>
                <a:gd name="T31" fmla="*/ 76 h 195"/>
                <a:gd name="T32" fmla="*/ 11 w 300"/>
                <a:gd name="T33" fmla="*/ 84 h 195"/>
                <a:gd name="T34" fmla="*/ 1 w 300"/>
                <a:gd name="T35" fmla="*/ 91 h 195"/>
                <a:gd name="T36" fmla="*/ 7 w 300"/>
                <a:gd name="T37" fmla="*/ 103 h 195"/>
                <a:gd name="T38" fmla="*/ 23 w 300"/>
                <a:gd name="T39" fmla="*/ 111 h 195"/>
                <a:gd name="T40" fmla="*/ 27 w 300"/>
                <a:gd name="T41" fmla="*/ 121 h 195"/>
                <a:gd name="T42" fmla="*/ 27 w 300"/>
                <a:gd name="T43" fmla="*/ 135 h 195"/>
                <a:gd name="T44" fmla="*/ 40 w 300"/>
                <a:gd name="T45" fmla="*/ 140 h 195"/>
                <a:gd name="T46" fmla="*/ 62 w 300"/>
                <a:gd name="T47" fmla="*/ 154 h 195"/>
                <a:gd name="T48" fmla="*/ 74 w 300"/>
                <a:gd name="T49" fmla="*/ 156 h 195"/>
                <a:gd name="T50" fmla="*/ 92 w 300"/>
                <a:gd name="T51" fmla="*/ 151 h 195"/>
                <a:gd name="T52" fmla="*/ 106 w 300"/>
                <a:gd name="T53" fmla="*/ 146 h 195"/>
                <a:gd name="T54" fmla="*/ 116 w 300"/>
                <a:gd name="T55" fmla="*/ 155 h 195"/>
                <a:gd name="T56" fmla="*/ 117 w 300"/>
                <a:gd name="T57" fmla="*/ 166 h 195"/>
                <a:gd name="T58" fmla="*/ 119 w 300"/>
                <a:gd name="T59" fmla="*/ 178 h 195"/>
                <a:gd name="T60" fmla="*/ 125 w 300"/>
                <a:gd name="T61" fmla="*/ 187 h 195"/>
                <a:gd name="T62" fmla="*/ 134 w 300"/>
                <a:gd name="T63" fmla="*/ 186 h 195"/>
                <a:gd name="T64" fmla="*/ 143 w 300"/>
                <a:gd name="T65" fmla="*/ 182 h 195"/>
                <a:gd name="T66" fmla="*/ 155 w 300"/>
                <a:gd name="T67" fmla="*/ 180 h 195"/>
                <a:gd name="T68" fmla="*/ 168 w 300"/>
                <a:gd name="T69" fmla="*/ 186 h 195"/>
                <a:gd name="T70" fmla="*/ 175 w 300"/>
                <a:gd name="T71" fmla="*/ 195 h 195"/>
                <a:gd name="T72" fmla="*/ 189 w 300"/>
                <a:gd name="T73" fmla="*/ 186 h 195"/>
                <a:gd name="T74" fmla="*/ 202 w 300"/>
                <a:gd name="T75" fmla="*/ 182 h 195"/>
                <a:gd name="T76" fmla="*/ 215 w 300"/>
                <a:gd name="T77" fmla="*/ 173 h 195"/>
                <a:gd name="T78" fmla="*/ 221 w 300"/>
                <a:gd name="T79" fmla="*/ 164 h 195"/>
                <a:gd name="T80" fmla="*/ 228 w 300"/>
                <a:gd name="T81" fmla="*/ 156 h 195"/>
                <a:gd name="T82" fmla="*/ 232 w 300"/>
                <a:gd name="T83" fmla="*/ 149 h 195"/>
                <a:gd name="T84" fmla="*/ 236 w 300"/>
                <a:gd name="T85" fmla="*/ 143 h 195"/>
                <a:gd name="T86" fmla="*/ 231 w 300"/>
                <a:gd name="T87" fmla="*/ 139 h 195"/>
                <a:gd name="T88" fmla="*/ 229 w 300"/>
                <a:gd name="T89" fmla="*/ 132 h 195"/>
                <a:gd name="T90" fmla="*/ 221 w 300"/>
                <a:gd name="T91" fmla="*/ 115 h 195"/>
                <a:gd name="T92" fmla="*/ 229 w 300"/>
                <a:gd name="T93" fmla="*/ 106 h 195"/>
                <a:gd name="T94" fmla="*/ 238 w 300"/>
                <a:gd name="T95" fmla="*/ 102 h 195"/>
                <a:gd name="T96" fmla="*/ 220 w 300"/>
                <a:gd name="T97" fmla="*/ 102 h 195"/>
                <a:gd name="T98" fmla="*/ 221 w 300"/>
                <a:gd name="T99" fmla="*/ 90 h 195"/>
                <a:gd name="T100" fmla="*/ 234 w 300"/>
                <a:gd name="T101" fmla="*/ 87 h 195"/>
                <a:gd name="T102" fmla="*/ 238 w 300"/>
                <a:gd name="T103" fmla="*/ 89 h 195"/>
                <a:gd name="T104" fmla="*/ 259 w 300"/>
                <a:gd name="T105" fmla="*/ 77 h 195"/>
                <a:gd name="T106" fmla="*/ 271 w 300"/>
                <a:gd name="T107" fmla="*/ 72 h 195"/>
                <a:gd name="T108" fmla="*/ 281 w 300"/>
                <a:gd name="T109" fmla="*/ 60 h 195"/>
                <a:gd name="T110" fmla="*/ 295 w 300"/>
                <a:gd name="T111" fmla="*/ 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195">
                  <a:moveTo>
                    <a:pt x="298" y="37"/>
                  </a:moveTo>
                  <a:cubicBezTo>
                    <a:pt x="298" y="35"/>
                    <a:pt x="294" y="36"/>
                    <a:pt x="293" y="37"/>
                  </a:cubicBezTo>
                  <a:cubicBezTo>
                    <a:pt x="291" y="37"/>
                    <a:pt x="290" y="38"/>
                    <a:pt x="288" y="39"/>
                  </a:cubicBezTo>
                  <a:cubicBezTo>
                    <a:pt x="286" y="40"/>
                    <a:pt x="279" y="40"/>
                    <a:pt x="279" y="37"/>
                  </a:cubicBezTo>
                  <a:cubicBezTo>
                    <a:pt x="277" y="33"/>
                    <a:pt x="276" y="31"/>
                    <a:pt x="272" y="29"/>
                  </a:cubicBezTo>
                  <a:cubicBezTo>
                    <a:pt x="269" y="28"/>
                    <a:pt x="263" y="28"/>
                    <a:pt x="262" y="24"/>
                  </a:cubicBezTo>
                  <a:cubicBezTo>
                    <a:pt x="261" y="18"/>
                    <a:pt x="259" y="11"/>
                    <a:pt x="255" y="6"/>
                  </a:cubicBezTo>
                  <a:cubicBezTo>
                    <a:pt x="252" y="3"/>
                    <a:pt x="248" y="3"/>
                    <a:pt x="244" y="1"/>
                  </a:cubicBezTo>
                  <a:cubicBezTo>
                    <a:pt x="240" y="0"/>
                    <a:pt x="233" y="1"/>
                    <a:pt x="229" y="3"/>
                  </a:cubicBezTo>
                  <a:cubicBezTo>
                    <a:pt x="228" y="4"/>
                    <a:pt x="226" y="5"/>
                    <a:pt x="225" y="6"/>
                  </a:cubicBezTo>
                  <a:cubicBezTo>
                    <a:pt x="225" y="7"/>
                    <a:pt x="228" y="7"/>
                    <a:pt x="228" y="8"/>
                  </a:cubicBezTo>
                  <a:cubicBezTo>
                    <a:pt x="229" y="12"/>
                    <a:pt x="224" y="15"/>
                    <a:pt x="223" y="18"/>
                  </a:cubicBezTo>
                  <a:cubicBezTo>
                    <a:pt x="222" y="19"/>
                    <a:pt x="222" y="20"/>
                    <a:pt x="222" y="21"/>
                  </a:cubicBezTo>
                  <a:cubicBezTo>
                    <a:pt x="222" y="22"/>
                    <a:pt x="222" y="22"/>
                    <a:pt x="222" y="23"/>
                  </a:cubicBezTo>
                  <a:cubicBezTo>
                    <a:pt x="222" y="25"/>
                    <a:pt x="219" y="25"/>
                    <a:pt x="217" y="26"/>
                  </a:cubicBezTo>
                  <a:cubicBezTo>
                    <a:pt x="216" y="26"/>
                    <a:pt x="215" y="27"/>
                    <a:pt x="214" y="27"/>
                  </a:cubicBezTo>
                  <a:cubicBezTo>
                    <a:pt x="213" y="27"/>
                    <a:pt x="208" y="25"/>
                    <a:pt x="208" y="25"/>
                  </a:cubicBezTo>
                  <a:cubicBezTo>
                    <a:pt x="207" y="27"/>
                    <a:pt x="206" y="30"/>
                    <a:pt x="205" y="32"/>
                  </a:cubicBezTo>
                  <a:cubicBezTo>
                    <a:pt x="205" y="33"/>
                    <a:pt x="204" y="34"/>
                    <a:pt x="204" y="35"/>
                  </a:cubicBezTo>
                  <a:cubicBezTo>
                    <a:pt x="204" y="35"/>
                    <a:pt x="202" y="41"/>
                    <a:pt x="205" y="39"/>
                  </a:cubicBezTo>
                  <a:cubicBezTo>
                    <a:pt x="206" y="38"/>
                    <a:pt x="206" y="38"/>
                    <a:pt x="208" y="38"/>
                  </a:cubicBezTo>
                  <a:cubicBezTo>
                    <a:pt x="209" y="38"/>
                    <a:pt x="211" y="40"/>
                    <a:pt x="212" y="39"/>
                  </a:cubicBezTo>
                  <a:cubicBezTo>
                    <a:pt x="216" y="36"/>
                    <a:pt x="219" y="38"/>
                    <a:pt x="222" y="42"/>
                  </a:cubicBezTo>
                  <a:cubicBezTo>
                    <a:pt x="223" y="43"/>
                    <a:pt x="225" y="45"/>
                    <a:pt x="224" y="46"/>
                  </a:cubicBezTo>
                  <a:cubicBezTo>
                    <a:pt x="224" y="46"/>
                    <a:pt x="220" y="45"/>
                    <a:pt x="219" y="45"/>
                  </a:cubicBezTo>
                  <a:cubicBezTo>
                    <a:pt x="216" y="46"/>
                    <a:pt x="212" y="46"/>
                    <a:pt x="209" y="47"/>
                  </a:cubicBezTo>
                  <a:cubicBezTo>
                    <a:pt x="206" y="48"/>
                    <a:pt x="206" y="54"/>
                    <a:pt x="202" y="54"/>
                  </a:cubicBezTo>
                  <a:cubicBezTo>
                    <a:pt x="200" y="54"/>
                    <a:pt x="198" y="53"/>
                    <a:pt x="197" y="55"/>
                  </a:cubicBezTo>
                  <a:cubicBezTo>
                    <a:pt x="196" y="56"/>
                    <a:pt x="194" y="58"/>
                    <a:pt x="192" y="58"/>
                  </a:cubicBezTo>
                  <a:cubicBezTo>
                    <a:pt x="189" y="57"/>
                    <a:pt x="183" y="53"/>
                    <a:pt x="182" y="59"/>
                  </a:cubicBezTo>
                  <a:cubicBezTo>
                    <a:pt x="182" y="61"/>
                    <a:pt x="184" y="62"/>
                    <a:pt x="184" y="63"/>
                  </a:cubicBezTo>
                  <a:cubicBezTo>
                    <a:pt x="184" y="65"/>
                    <a:pt x="181" y="65"/>
                    <a:pt x="180" y="66"/>
                  </a:cubicBezTo>
                  <a:cubicBezTo>
                    <a:pt x="177" y="69"/>
                    <a:pt x="176" y="72"/>
                    <a:pt x="172" y="72"/>
                  </a:cubicBezTo>
                  <a:cubicBezTo>
                    <a:pt x="167" y="72"/>
                    <a:pt x="162" y="72"/>
                    <a:pt x="157" y="73"/>
                  </a:cubicBezTo>
                  <a:cubicBezTo>
                    <a:pt x="155" y="74"/>
                    <a:pt x="151" y="78"/>
                    <a:pt x="150" y="77"/>
                  </a:cubicBezTo>
                  <a:cubicBezTo>
                    <a:pt x="148" y="77"/>
                    <a:pt x="147" y="75"/>
                    <a:pt x="146" y="75"/>
                  </a:cubicBezTo>
                  <a:cubicBezTo>
                    <a:pt x="144" y="75"/>
                    <a:pt x="143" y="75"/>
                    <a:pt x="141" y="75"/>
                  </a:cubicBezTo>
                  <a:cubicBezTo>
                    <a:pt x="139" y="74"/>
                    <a:pt x="137" y="74"/>
                    <a:pt x="135" y="72"/>
                  </a:cubicBezTo>
                  <a:cubicBezTo>
                    <a:pt x="133" y="71"/>
                    <a:pt x="132" y="71"/>
                    <a:pt x="131" y="70"/>
                  </a:cubicBezTo>
                  <a:cubicBezTo>
                    <a:pt x="127" y="70"/>
                    <a:pt x="125" y="70"/>
                    <a:pt x="121" y="70"/>
                  </a:cubicBezTo>
                  <a:cubicBezTo>
                    <a:pt x="118" y="70"/>
                    <a:pt x="113" y="71"/>
                    <a:pt x="109" y="70"/>
                  </a:cubicBezTo>
                  <a:cubicBezTo>
                    <a:pt x="108" y="70"/>
                    <a:pt x="107" y="68"/>
                    <a:pt x="107" y="67"/>
                  </a:cubicBezTo>
                  <a:cubicBezTo>
                    <a:pt x="105" y="65"/>
                    <a:pt x="104" y="63"/>
                    <a:pt x="102" y="61"/>
                  </a:cubicBezTo>
                  <a:cubicBezTo>
                    <a:pt x="99" y="59"/>
                    <a:pt x="97" y="56"/>
                    <a:pt x="94" y="56"/>
                  </a:cubicBezTo>
                  <a:cubicBezTo>
                    <a:pt x="92" y="56"/>
                    <a:pt x="81" y="56"/>
                    <a:pt x="83" y="52"/>
                  </a:cubicBezTo>
                  <a:cubicBezTo>
                    <a:pt x="85" y="48"/>
                    <a:pt x="84" y="41"/>
                    <a:pt x="79" y="38"/>
                  </a:cubicBezTo>
                  <a:cubicBezTo>
                    <a:pt x="75" y="35"/>
                    <a:pt x="70" y="35"/>
                    <a:pt x="69" y="29"/>
                  </a:cubicBezTo>
                  <a:cubicBezTo>
                    <a:pt x="68" y="30"/>
                    <a:pt x="67" y="29"/>
                    <a:pt x="66" y="30"/>
                  </a:cubicBezTo>
                  <a:cubicBezTo>
                    <a:pt x="65" y="31"/>
                    <a:pt x="65" y="31"/>
                    <a:pt x="65" y="32"/>
                  </a:cubicBezTo>
                  <a:cubicBezTo>
                    <a:pt x="63" y="35"/>
                    <a:pt x="60" y="34"/>
                    <a:pt x="59" y="37"/>
                  </a:cubicBezTo>
                  <a:cubicBezTo>
                    <a:pt x="59" y="39"/>
                    <a:pt x="61" y="41"/>
                    <a:pt x="60" y="42"/>
                  </a:cubicBezTo>
                  <a:cubicBezTo>
                    <a:pt x="59" y="43"/>
                    <a:pt x="57" y="44"/>
                    <a:pt x="56" y="44"/>
                  </a:cubicBezTo>
                  <a:cubicBezTo>
                    <a:pt x="55" y="45"/>
                    <a:pt x="54" y="43"/>
                    <a:pt x="53" y="44"/>
                  </a:cubicBezTo>
                  <a:cubicBezTo>
                    <a:pt x="51" y="44"/>
                    <a:pt x="50" y="43"/>
                    <a:pt x="48" y="42"/>
                  </a:cubicBezTo>
                  <a:cubicBezTo>
                    <a:pt x="47" y="41"/>
                    <a:pt x="46" y="46"/>
                    <a:pt x="45" y="47"/>
                  </a:cubicBezTo>
                  <a:cubicBezTo>
                    <a:pt x="45" y="48"/>
                    <a:pt x="44" y="50"/>
                    <a:pt x="44" y="51"/>
                  </a:cubicBezTo>
                  <a:cubicBezTo>
                    <a:pt x="44" y="53"/>
                    <a:pt x="45" y="53"/>
                    <a:pt x="45" y="54"/>
                  </a:cubicBezTo>
                  <a:cubicBezTo>
                    <a:pt x="45" y="56"/>
                    <a:pt x="39" y="54"/>
                    <a:pt x="39" y="54"/>
                  </a:cubicBezTo>
                  <a:cubicBezTo>
                    <a:pt x="37" y="55"/>
                    <a:pt x="33" y="55"/>
                    <a:pt x="32" y="56"/>
                  </a:cubicBezTo>
                  <a:cubicBezTo>
                    <a:pt x="33" y="55"/>
                    <a:pt x="34" y="62"/>
                    <a:pt x="34" y="63"/>
                  </a:cubicBezTo>
                  <a:cubicBezTo>
                    <a:pt x="35" y="64"/>
                    <a:pt x="36" y="65"/>
                    <a:pt x="37" y="66"/>
                  </a:cubicBezTo>
                  <a:cubicBezTo>
                    <a:pt x="37" y="67"/>
                    <a:pt x="34" y="69"/>
                    <a:pt x="33" y="70"/>
                  </a:cubicBezTo>
                  <a:cubicBezTo>
                    <a:pt x="32" y="71"/>
                    <a:pt x="33" y="74"/>
                    <a:pt x="32" y="74"/>
                  </a:cubicBezTo>
                  <a:cubicBezTo>
                    <a:pt x="31" y="75"/>
                    <a:pt x="29" y="75"/>
                    <a:pt x="28" y="76"/>
                  </a:cubicBezTo>
                  <a:cubicBezTo>
                    <a:pt x="26" y="77"/>
                    <a:pt x="25" y="78"/>
                    <a:pt x="24" y="79"/>
                  </a:cubicBezTo>
                  <a:cubicBezTo>
                    <a:pt x="22" y="79"/>
                    <a:pt x="21" y="79"/>
                    <a:pt x="19" y="80"/>
                  </a:cubicBezTo>
                  <a:cubicBezTo>
                    <a:pt x="17" y="80"/>
                    <a:pt x="16" y="81"/>
                    <a:pt x="15" y="83"/>
                  </a:cubicBezTo>
                  <a:cubicBezTo>
                    <a:pt x="15" y="83"/>
                    <a:pt x="11" y="84"/>
                    <a:pt x="11" y="84"/>
                  </a:cubicBezTo>
                  <a:cubicBezTo>
                    <a:pt x="11" y="84"/>
                    <a:pt x="11" y="83"/>
                    <a:pt x="11" y="83"/>
                  </a:cubicBezTo>
                  <a:cubicBezTo>
                    <a:pt x="10" y="83"/>
                    <a:pt x="9" y="83"/>
                    <a:pt x="7" y="83"/>
                  </a:cubicBezTo>
                  <a:cubicBezTo>
                    <a:pt x="6" y="83"/>
                    <a:pt x="3" y="85"/>
                    <a:pt x="3" y="86"/>
                  </a:cubicBezTo>
                  <a:cubicBezTo>
                    <a:pt x="2" y="88"/>
                    <a:pt x="1" y="90"/>
                    <a:pt x="1" y="91"/>
                  </a:cubicBezTo>
                  <a:cubicBezTo>
                    <a:pt x="0" y="93"/>
                    <a:pt x="3" y="95"/>
                    <a:pt x="4" y="95"/>
                  </a:cubicBezTo>
                  <a:cubicBezTo>
                    <a:pt x="7" y="95"/>
                    <a:pt x="6" y="95"/>
                    <a:pt x="7" y="98"/>
                  </a:cubicBezTo>
                  <a:cubicBezTo>
                    <a:pt x="7" y="99"/>
                    <a:pt x="8" y="99"/>
                    <a:pt x="8" y="101"/>
                  </a:cubicBezTo>
                  <a:cubicBezTo>
                    <a:pt x="8" y="101"/>
                    <a:pt x="7" y="103"/>
                    <a:pt x="7" y="103"/>
                  </a:cubicBezTo>
                  <a:cubicBezTo>
                    <a:pt x="9" y="104"/>
                    <a:pt x="10" y="104"/>
                    <a:pt x="11" y="105"/>
                  </a:cubicBezTo>
                  <a:cubicBezTo>
                    <a:pt x="13" y="107"/>
                    <a:pt x="12" y="109"/>
                    <a:pt x="14" y="110"/>
                  </a:cubicBezTo>
                  <a:cubicBezTo>
                    <a:pt x="16" y="111"/>
                    <a:pt x="18" y="112"/>
                    <a:pt x="20" y="113"/>
                  </a:cubicBezTo>
                  <a:cubicBezTo>
                    <a:pt x="21" y="113"/>
                    <a:pt x="22" y="112"/>
                    <a:pt x="23" y="111"/>
                  </a:cubicBezTo>
                  <a:cubicBezTo>
                    <a:pt x="26" y="109"/>
                    <a:pt x="31" y="110"/>
                    <a:pt x="33" y="113"/>
                  </a:cubicBezTo>
                  <a:cubicBezTo>
                    <a:pt x="34" y="115"/>
                    <a:pt x="32" y="116"/>
                    <a:pt x="31" y="117"/>
                  </a:cubicBezTo>
                  <a:cubicBezTo>
                    <a:pt x="30" y="118"/>
                    <a:pt x="30" y="118"/>
                    <a:pt x="30" y="119"/>
                  </a:cubicBezTo>
                  <a:cubicBezTo>
                    <a:pt x="29" y="121"/>
                    <a:pt x="28" y="121"/>
                    <a:pt x="27" y="121"/>
                  </a:cubicBezTo>
                  <a:cubicBezTo>
                    <a:pt x="24" y="123"/>
                    <a:pt x="32" y="126"/>
                    <a:pt x="29" y="128"/>
                  </a:cubicBezTo>
                  <a:cubicBezTo>
                    <a:pt x="28" y="130"/>
                    <a:pt x="27" y="129"/>
                    <a:pt x="25" y="129"/>
                  </a:cubicBezTo>
                  <a:cubicBezTo>
                    <a:pt x="21" y="128"/>
                    <a:pt x="26" y="132"/>
                    <a:pt x="26" y="132"/>
                  </a:cubicBezTo>
                  <a:cubicBezTo>
                    <a:pt x="26" y="134"/>
                    <a:pt x="25" y="135"/>
                    <a:pt x="27" y="135"/>
                  </a:cubicBezTo>
                  <a:cubicBezTo>
                    <a:pt x="29" y="136"/>
                    <a:pt x="29" y="137"/>
                    <a:pt x="31" y="138"/>
                  </a:cubicBezTo>
                  <a:cubicBezTo>
                    <a:pt x="33" y="138"/>
                    <a:pt x="34" y="140"/>
                    <a:pt x="36" y="141"/>
                  </a:cubicBezTo>
                  <a:cubicBezTo>
                    <a:pt x="36" y="141"/>
                    <a:pt x="37" y="142"/>
                    <a:pt x="38" y="142"/>
                  </a:cubicBezTo>
                  <a:cubicBezTo>
                    <a:pt x="39" y="142"/>
                    <a:pt x="38" y="140"/>
                    <a:pt x="40" y="140"/>
                  </a:cubicBezTo>
                  <a:cubicBezTo>
                    <a:pt x="44" y="140"/>
                    <a:pt x="46" y="147"/>
                    <a:pt x="50" y="147"/>
                  </a:cubicBezTo>
                  <a:cubicBezTo>
                    <a:pt x="52" y="147"/>
                    <a:pt x="52" y="150"/>
                    <a:pt x="54" y="150"/>
                  </a:cubicBezTo>
                  <a:cubicBezTo>
                    <a:pt x="56" y="151"/>
                    <a:pt x="57" y="153"/>
                    <a:pt x="58" y="153"/>
                  </a:cubicBezTo>
                  <a:cubicBezTo>
                    <a:pt x="60" y="151"/>
                    <a:pt x="60" y="154"/>
                    <a:pt x="62" y="154"/>
                  </a:cubicBezTo>
                  <a:cubicBezTo>
                    <a:pt x="63" y="154"/>
                    <a:pt x="63" y="153"/>
                    <a:pt x="64" y="153"/>
                  </a:cubicBezTo>
                  <a:cubicBezTo>
                    <a:pt x="65" y="153"/>
                    <a:pt x="65" y="154"/>
                    <a:pt x="66" y="155"/>
                  </a:cubicBezTo>
                  <a:cubicBezTo>
                    <a:pt x="68" y="155"/>
                    <a:pt x="70" y="155"/>
                    <a:pt x="72" y="154"/>
                  </a:cubicBezTo>
                  <a:cubicBezTo>
                    <a:pt x="75" y="153"/>
                    <a:pt x="73" y="155"/>
                    <a:pt x="74" y="156"/>
                  </a:cubicBezTo>
                  <a:cubicBezTo>
                    <a:pt x="74" y="156"/>
                    <a:pt x="76" y="153"/>
                    <a:pt x="77" y="153"/>
                  </a:cubicBezTo>
                  <a:cubicBezTo>
                    <a:pt x="78" y="152"/>
                    <a:pt x="80" y="152"/>
                    <a:pt x="81" y="153"/>
                  </a:cubicBezTo>
                  <a:cubicBezTo>
                    <a:pt x="83" y="155"/>
                    <a:pt x="85" y="153"/>
                    <a:pt x="87" y="154"/>
                  </a:cubicBezTo>
                  <a:cubicBezTo>
                    <a:pt x="89" y="155"/>
                    <a:pt x="91" y="153"/>
                    <a:pt x="92" y="151"/>
                  </a:cubicBezTo>
                  <a:cubicBezTo>
                    <a:pt x="93" y="151"/>
                    <a:pt x="93" y="150"/>
                    <a:pt x="94" y="150"/>
                  </a:cubicBezTo>
                  <a:cubicBezTo>
                    <a:pt x="95" y="149"/>
                    <a:pt x="96" y="150"/>
                    <a:pt x="97" y="149"/>
                  </a:cubicBezTo>
                  <a:cubicBezTo>
                    <a:pt x="98" y="148"/>
                    <a:pt x="99" y="146"/>
                    <a:pt x="101" y="147"/>
                  </a:cubicBezTo>
                  <a:cubicBezTo>
                    <a:pt x="103" y="148"/>
                    <a:pt x="103" y="148"/>
                    <a:pt x="106" y="146"/>
                  </a:cubicBezTo>
                  <a:cubicBezTo>
                    <a:pt x="107" y="145"/>
                    <a:pt x="109" y="148"/>
                    <a:pt x="109" y="149"/>
                  </a:cubicBezTo>
                  <a:cubicBezTo>
                    <a:pt x="108" y="151"/>
                    <a:pt x="106" y="152"/>
                    <a:pt x="108" y="152"/>
                  </a:cubicBezTo>
                  <a:cubicBezTo>
                    <a:pt x="111" y="152"/>
                    <a:pt x="111" y="152"/>
                    <a:pt x="114" y="151"/>
                  </a:cubicBezTo>
                  <a:cubicBezTo>
                    <a:pt x="115" y="151"/>
                    <a:pt x="116" y="154"/>
                    <a:pt x="116" y="155"/>
                  </a:cubicBezTo>
                  <a:cubicBezTo>
                    <a:pt x="116" y="155"/>
                    <a:pt x="116" y="157"/>
                    <a:pt x="117" y="156"/>
                  </a:cubicBezTo>
                  <a:cubicBezTo>
                    <a:pt x="117" y="156"/>
                    <a:pt x="119" y="156"/>
                    <a:pt x="119" y="157"/>
                  </a:cubicBezTo>
                  <a:cubicBezTo>
                    <a:pt x="119" y="158"/>
                    <a:pt x="117" y="159"/>
                    <a:pt x="118" y="160"/>
                  </a:cubicBezTo>
                  <a:cubicBezTo>
                    <a:pt x="119" y="162"/>
                    <a:pt x="118" y="165"/>
                    <a:pt x="117" y="166"/>
                  </a:cubicBezTo>
                  <a:cubicBezTo>
                    <a:pt x="116" y="168"/>
                    <a:pt x="114" y="169"/>
                    <a:pt x="113" y="170"/>
                  </a:cubicBezTo>
                  <a:cubicBezTo>
                    <a:pt x="113" y="171"/>
                    <a:pt x="113" y="176"/>
                    <a:pt x="112" y="175"/>
                  </a:cubicBezTo>
                  <a:cubicBezTo>
                    <a:pt x="113" y="176"/>
                    <a:pt x="119" y="173"/>
                    <a:pt x="120" y="175"/>
                  </a:cubicBezTo>
                  <a:cubicBezTo>
                    <a:pt x="120" y="175"/>
                    <a:pt x="118" y="176"/>
                    <a:pt x="119" y="178"/>
                  </a:cubicBezTo>
                  <a:cubicBezTo>
                    <a:pt x="120" y="180"/>
                    <a:pt x="123" y="180"/>
                    <a:pt x="122" y="181"/>
                  </a:cubicBezTo>
                  <a:cubicBezTo>
                    <a:pt x="122" y="182"/>
                    <a:pt x="121" y="184"/>
                    <a:pt x="121" y="185"/>
                  </a:cubicBezTo>
                  <a:cubicBezTo>
                    <a:pt x="122" y="186"/>
                    <a:pt x="125" y="185"/>
                    <a:pt x="125" y="186"/>
                  </a:cubicBezTo>
                  <a:cubicBezTo>
                    <a:pt x="125" y="186"/>
                    <a:pt x="125" y="187"/>
                    <a:pt x="125" y="187"/>
                  </a:cubicBezTo>
                  <a:cubicBezTo>
                    <a:pt x="125" y="189"/>
                    <a:pt x="126" y="188"/>
                    <a:pt x="127" y="188"/>
                  </a:cubicBezTo>
                  <a:cubicBezTo>
                    <a:pt x="128" y="188"/>
                    <a:pt x="129" y="187"/>
                    <a:pt x="130" y="188"/>
                  </a:cubicBezTo>
                  <a:cubicBezTo>
                    <a:pt x="131" y="188"/>
                    <a:pt x="132" y="189"/>
                    <a:pt x="133" y="190"/>
                  </a:cubicBezTo>
                  <a:cubicBezTo>
                    <a:pt x="135" y="191"/>
                    <a:pt x="134" y="187"/>
                    <a:pt x="134" y="186"/>
                  </a:cubicBezTo>
                  <a:cubicBezTo>
                    <a:pt x="132" y="182"/>
                    <a:pt x="134" y="184"/>
                    <a:pt x="136" y="182"/>
                  </a:cubicBezTo>
                  <a:cubicBezTo>
                    <a:pt x="138" y="181"/>
                    <a:pt x="137" y="182"/>
                    <a:pt x="139" y="183"/>
                  </a:cubicBezTo>
                  <a:cubicBezTo>
                    <a:pt x="139" y="183"/>
                    <a:pt x="141" y="182"/>
                    <a:pt x="141" y="182"/>
                  </a:cubicBezTo>
                  <a:cubicBezTo>
                    <a:pt x="141" y="183"/>
                    <a:pt x="143" y="181"/>
                    <a:pt x="143" y="182"/>
                  </a:cubicBezTo>
                  <a:cubicBezTo>
                    <a:pt x="144" y="183"/>
                    <a:pt x="144" y="184"/>
                    <a:pt x="146" y="182"/>
                  </a:cubicBezTo>
                  <a:cubicBezTo>
                    <a:pt x="147" y="181"/>
                    <a:pt x="147" y="182"/>
                    <a:pt x="148" y="181"/>
                  </a:cubicBezTo>
                  <a:cubicBezTo>
                    <a:pt x="149" y="180"/>
                    <a:pt x="149" y="178"/>
                    <a:pt x="151" y="178"/>
                  </a:cubicBezTo>
                  <a:cubicBezTo>
                    <a:pt x="152" y="178"/>
                    <a:pt x="153" y="180"/>
                    <a:pt x="155" y="180"/>
                  </a:cubicBezTo>
                  <a:cubicBezTo>
                    <a:pt x="155" y="180"/>
                    <a:pt x="159" y="181"/>
                    <a:pt x="159" y="181"/>
                  </a:cubicBezTo>
                  <a:cubicBezTo>
                    <a:pt x="159" y="182"/>
                    <a:pt x="157" y="183"/>
                    <a:pt x="157" y="184"/>
                  </a:cubicBezTo>
                  <a:cubicBezTo>
                    <a:pt x="158" y="185"/>
                    <a:pt x="160" y="186"/>
                    <a:pt x="161" y="187"/>
                  </a:cubicBezTo>
                  <a:cubicBezTo>
                    <a:pt x="163" y="188"/>
                    <a:pt x="167" y="189"/>
                    <a:pt x="168" y="186"/>
                  </a:cubicBezTo>
                  <a:cubicBezTo>
                    <a:pt x="168" y="186"/>
                    <a:pt x="170" y="188"/>
                    <a:pt x="170" y="188"/>
                  </a:cubicBezTo>
                  <a:cubicBezTo>
                    <a:pt x="171" y="189"/>
                    <a:pt x="172" y="187"/>
                    <a:pt x="174" y="188"/>
                  </a:cubicBezTo>
                  <a:cubicBezTo>
                    <a:pt x="175" y="189"/>
                    <a:pt x="173" y="190"/>
                    <a:pt x="173" y="191"/>
                  </a:cubicBezTo>
                  <a:cubicBezTo>
                    <a:pt x="173" y="192"/>
                    <a:pt x="175" y="194"/>
                    <a:pt x="175" y="195"/>
                  </a:cubicBezTo>
                  <a:cubicBezTo>
                    <a:pt x="176" y="195"/>
                    <a:pt x="177" y="194"/>
                    <a:pt x="178" y="194"/>
                  </a:cubicBezTo>
                  <a:cubicBezTo>
                    <a:pt x="178" y="193"/>
                    <a:pt x="175" y="192"/>
                    <a:pt x="176" y="191"/>
                  </a:cubicBezTo>
                  <a:cubicBezTo>
                    <a:pt x="178" y="188"/>
                    <a:pt x="180" y="188"/>
                    <a:pt x="183" y="187"/>
                  </a:cubicBezTo>
                  <a:cubicBezTo>
                    <a:pt x="185" y="186"/>
                    <a:pt x="187" y="186"/>
                    <a:pt x="189" y="186"/>
                  </a:cubicBezTo>
                  <a:cubicBezTo>
                    <a:pt x="190" y="186"/>
                    <a:pt x="190" y="184"/>
                    <a:pt x="191" y="184"/>
                  </a:cubicBezTo>
                  <a:cubicBezTo>
                    <a:pt x="193" y="184"/>
                    <a:pt x="192" y="183"/>
                    <a:pt x="192" y="182"/>
                  </a:cubicBezTo>
                  <a:cubicBezTo>
                    <a:pt x="192" y="183"/>
                    <a:pt x="196" y="182"/>
                    <a:pt x="196" y="182"/>
                  </a:cubicBezTo>
                  <a:cubicBezTo>
                    <a:pt x="198" y="181"/>
                    <a:pt x="200" y="182"/>
                    <a:pt x="202" y="182"/>
                  </a:cubicBezTo>
                  <a:cubicBezTo>
                    <a:pt x="204" y="182"/>
                    <a:pt x="205" y="181"/>
                    <a:pt x="207" y="180"/>
                  </a:cubicBezTo>
                  <a:cubicBezTo>
                    <a:pt x="208" y="180"/>
                    <a:pt x="208" y="177"/>
                    <a:pt x="209" y="177"/>
                  </a:cubicBezTo>
                  <a:cubicBezTo>
                    <a:pt x="211" y="177"/>
                    <a:pt x="212" y="176"/>
                    <a:pt x="213" y="175"/>
                  </a:cubicBezTo>
                  <a:cubicBezTo>
                    <a:pt x="214" y="175"/>
                    <a:pt x="215" y="174"/>
                    <a:pt x="215" y="173"/>
                  </a:cubicBezTo>
                  <a:cubicBezTo>
                    <a:pt x="214" y="173"/>
                    <a:pt x="218" y="172"/>
                    <a:pt x="218" y="172"/>
                  </a:cubicBezTo>
                  <a:cubicBezTo>
                    <a:pt x="219" y="171"/>
                    <a:pt x="220" y="169"/>
                    <a:pt x="221" y="168"/>
                  </a:cubicBezTo>
                  <a:cubicBezTo>
                    <a:pt x="222" y="167"/>
                    <a:pt x="222" y="167"/>
                    <a:pt x="222" y="166"/>
                  </a:cubicBezTo>
                  <a:cubicBezTo>
                    <a:pt x="223" y="164"/>
                    <a:pt x="221" y="165"/>
                    <a:pt x="221" y="164"/>
                  </a:cubicBezTo>
                  <a:cubicBezTo>
                    <a:pt x="221" y="164"/>
                    <a:pt x="226" y="164"/>
                    <a:pt x="223" y="162"/>
                  </a:cubicBezTo>
                  <a:cubicBezTo>
                    <a:pt x="222" y="161"/>
                    <a:pt x="223" y="161"/>
                    <a:pt x="224" y="161"/>
                  </a:cubicBezTo>
                  <a:cubicBezTo>
                    <a:pt x="225" y="161"/>
                    <a:pt x="225" y="160"/>
                    <a:pt x="226" y="159"/>
                  </a:cubicBezTo>
                  <a:cubicBezTo>
                    <a:pt x="227" y="158"/>
                    <a:pt x="227" y="157"/>
                    <a:pt x="228" y="156"/>
                  </a:cubicBezTo>
                  <a:cubicBezTo>
                    <a:pt x="228" y="156"/>
                    <a:pt x="228" y="154"/>
                    <a:pt x="228" y="154"/>
                  </a:cubicBezTo>
                  <a:cubicBezTo>
                    <a:pt x="229" y="153"/>
                    <a:pt x="230" y="153"/>
                    <a:pt x="231" y="152"/>
                  </a:cubicBezTo>
                  <a:cubicBezTo>
                    <a:pt x="232" y="151"/>
                    <a:pt x="231" y="150"/>
                    <a:pt x="231" y="150"/>
                  </a:cubicBezTo>
                  <a:cubicBezTo>
                    <a:pt x="231" y="149"/>
                    <a:pt x="232" y="149"/>
                    <a:pt x="232" y="149"/>
                  </a:cubicBezTo>
                  <a:cubicBezTo>
                    <a:pt x="233" y="149"/>
                    <a:pt x="232" y="147"/>
                    <a:pt x="232" y="147"/>
                  </a:cubicBezTo>
                  <a:cubicBezTo>
                    <a:pt x="232" y="147"/>
                    <a:pt x="234" y="148"/>
                    <a:pt x="234" y="147"/>
                  </a:cubicBezTo>
                  <a:cubicBezTo>
                    <a:pt x="236" y="146"/>
                    <a:pt x="234" y="146"/>
                    <a:pt x="233" y="145"/>
                  </a:cubicBezTo>
                  <a:cubicBezTo>
                    <a:pt x="233" y="145"/>
                    <a:pt x="236" y="143"/>
                    <a:pt x="236" y="143"/>
                  </a:cubicBezTo>
                  <a:cubicBezTo>
                    <a:pt x="235" y="145"/>
                    <a:pt x="232" y="142"/>
                    <a:pt x="231" y="141"/>
                  </a:cubicBezTo>
                  <a:cubicBezTo>
                    <a:pt x="231" y="141"/>
                    <a:pt x="230" y="142"/>
                    <a:pt x="229" y="142"/>
                  </a:cubicBezTo>
                  <a:cubicBezTo>
                    <a:pt x="228" y="143"/>
                    <a:pt x="227" y="141"/>
                    <a:pt x="226" y="142"/>
                  </a:cubicBezTo>
                  <a:cubicBezTo>
                    <a:pt x="228" y="141"/>
                    <a:pt x="230" y="140"/>
                    <a:pt x="231" y="139"/>
                  </a:cubicBezTo>
                  <a:cubicBezTo>
                    <a:pt x="232" y="138"/>
                    <a:pt x="235" y="138"/>
                    <a:pt x="233" y="136"/>
                  </a:cubicBezTo>
                  <a:cubicBezTo>
                    <a:pt x="231" y="135"/>
                    <a:pt x="230" y="134"/>
                    <a:pt x="228" y="132"/>
                  </a:cubicBezTo>
                  <a:cubicBezTo>
                    <a:pt x="228" y="131"/>
                    <a:pt x="223" y="133"/>
                    <a:pt x="223" y="130"/>
                  </a:cubicBezTo>
                  <a:cubicBezTo>
                    <a:pt x="223" y="132"/>
                    <a:pt x="228" y="132"/>
                    <a:pt x="229" y="132"/>
                  </a:cubicBezTo>
                  <a:cubicBezTo>
                    <a:pt x="230" y="132"/>
                    <a:pt x="233" y="135"/>
                    <a:pt x="234" y="133"/>
                  </a:cubicBezTo>
                  <a:cubicBezTo>
                    <a:pt x="235" y="131"/>
                    <a:pt x="229" y="129"/>
                    <a:pt x="229" y="127"/>
                  </a:cubicBezTo>
                  <a:cubicBezTo>
                    <a:pt x="228" y="125"/>
                    <a:pt x="228" y="121"/>
                    <a:pt x="226" y="120"/>
                  </a:cubicBezTo>
                  <a:cubicBezTo>
                    <a:pt x="225" y="118"/>
                    <a:pt x="219" y="118"/>
                    <a:pt x="221" y="115"/>
                  </a:cubicBezTo>
                  <a:cubicBezTo>
                    <a:pt x="222" y="113"/>
                    <a:pt x="223" y="112"/>
                    <a:pt x="224" y="111"/>
                  </a:cubicBezTo>
                  <a:cubicBezTo>
                    <a:pt x="226" y="109"/>
                    <a:pt x="224" y="110"/>
                    <a:pt x="225" y="109"/>
                  </a:cubicBezTo>
                  <a:cubicBezTo>
                    <a:pt x="225" y="108"/>
                    <a:pt x="228" y="109"/>
                    <a:pt x="228" y="109"/>
                  </a:cubicBezTo>
                  <a:cubicBezTo>
                    <a:pt x="229" y="108"/>
                    <a:pt x="227" y="107"/>
                    <a:pt x="229" y="106"/>
                  </a:cubicBezTo>
                  <a:cubicBezTo>
                    <a:pt x="231" y="106"/>
                    <a:pt x="232" y="105"/>
                    <a:pt x="233" y="104"/>
                  </a:cubicBezTo>
                  <a:cubicBezTo>
                    <a:pt x="234" y="104"/>
                    <a:pt x="235" y="104"/>
                    <a:pt x="235" y="104"/>
                  </a:cubicBezTo>
                  <a:cubicBezTo>
                    <a:pt x="236" y="104"/>
                    <a:pt x="235" y="105"/>
                    <a:pt x="236" y="105"/>
                  </a:cubicBezTo>
                  <a:cubicBezTo>
                    <a:pt x="237" y="106"/>
                    <a:pt x="238" y="103"/>
                    <a:pt x="238" y="102"/>
                  </a:cubicBezTo>
                  <a:cubicBezTo>
                    <a:pt x="236" y="100"/>
                    <a:pt x="234" y="101"/>
                    <a:pt x="233" y="101"/>
                  </a:cubicBezTo>
                  <a:cubicBezTo>
                    <a:pt x="231" y="101"/>
                    <a:pt x="230" y="99"/>
                    <a:pt x="228" y="100"/>
                  </a:cubicBezTo>
                  <a:cubicBezTo>
                    <a:pt x="227" y="100"/>
                    <a:pt x="226" y="102"/>
                    <a:pt x="224" y="102"/>
                  </a:cubicBezTo>
                  <a:cubicBezTo>
                    <a:pt x="223" y="103"/>
                    <a:pt x="221" y="103"/>
                    <a:pt x="220" y="102"/>
                  </a:cubicBezTo>
                  <a:cubicBezTo>
                    <a:pt x="219" y="101"/>
                    <a:pt x="221" y="99"/>
                    <a:pt x="220" y="98"/>
                  </a:cubicBezTo>
                  <a:cubicBezTo>
                    <a:pt x="218" y="97"/>
                    <a:pt x="210" y="97"/>
                    <a:pt x="213" y="92"/>
                  </a:cubicBezTo>
                  <a:cubicBezTo>
                    <a:pt x="214" y="91"/>
                    <a:pt x="215" y="92"/>
                    <a:pt x="217" y="92"/>
                  </a:cubicBezTo>
                  <a:cubicBezTo>
                    <a:pt x="218" y="92"/>
                    <a:pt x="220" y="91"/>
                    <a:pt x="221" y="90"/>
                  </a:cubicBezTo>
                  <a:cubicBezTo>
                    <a:pt x="223" y="87"/>
                    <a:pt x="226" y="85"/>
                    <a:pt x="229" y="83"/>
                  </a:cubicBezTo>
                  <a:cubicBezTo>
                    <a:pt x="230" y="81"/>
                    <a:pt x="231" y="81"/>
                    <a:pt x="233" y="81"/>
                  </a:cubicBezTo>
                  <a:cubicBezTo>
                    <a:pt x="233" y="82"/>
                    <a:pt x="236" y="82"/>
                    <a:pt x="236" y="83"/>
                  </a:cubicBezTo>
                  <a:cubicBezTo>
                    <a:pt x="235" y="84"/>
                    <a:pt x="235" y="86"/>
                    <a:pt x="234" y="87"/>
                  </a:cubicBezTo>
                  <a:cubicBezTo>
                    <a:pt x="233" y="87"/>
                    <a:pt x="231" y="88"/>
                    <a:pt x="231" y="89"/>
                  </a:cubicBezTo>
                  <a:cubicBezTo>
                    <a:pt x="231" y="90"/>
                    <a:pt x="234" y="90"/>
                    <a:pt x="234" y="90"/>
                  </a:cubicBezTo>
                  <a:cubicBezTo>
                    <a:pt x="234" y="90"/>
                    <a:pt x="230" y="93"/>
                    <a:pt x="231" y="93"/>
                  </a:cubicBezTo>
                  <a:cubicBezTo>
                    <a:pt x="232" y="94"/>
                    <a:pt x="237" y="89"/>
                    <a:pt x="238" y="89"/>
                  </a:cubicBezTo>
                  <a:cubicBezTo>
                    <a:pt x="240" y="88"/>
                    <a:pt x="242" y="87"/>
                    <a:pt x="244" y="87"/>
                  </a:cubicBezTo>
                  <a:cubicBezTo>
                    <a:pt x="246" y="87"/>
                    <a:pt x="246" y="87"/>
                    <a:pt x="247" y="85"/>
                  </a:cubicBezTo>
                  <a:cubicBezTo>
                    <a:pt x="249" y="84"/>
                    <a:pt x="252" y="83"/>
                    <a:pt x="254" y="81"/>
                  </a:cubicBezTo>
                  <a:cubicBezTo>
                    <a:pt x="255" y="80"/>
                    <a:pt x="257" y="77"/>
                    <a:pt x="259" y="77"/>
                  </a:cubicBezTo>
                  <a:cubicBezTo>
                    <a:pt x="260" y="76"/>
                    <a:pt x="266" y="80"/>
                    <a:pt x="266" y="77"/>
                  </a:cubicBezTo>
                  <a:cubicBezTo>
                    <a:pt x="266" y="76"/>
                    <a:pt x="265" y="75"/>
                    <a:pt x="266" y="74"/>
                  </a:cubicBezTo>
                  <a:cubicBezTo>
                    <a:pt x="267" y="74"/>
                    <a:pt x="268" y="74"/>
                    <a:pt x="269" y="74"/>
                  </a:cubicBezTo>
                  <a:cubicBezTo>
                    <a:pt x="271" y="74"/>
                    <a:pt x="270" y="73"/>
                    <a:pt x="271" y="72"/>
                  </a:cubicBezTo>
                  <a:cubicBezTo>
                    <a:pt x="273" y="71"/>
                    <a:pt x="274" y="72"/>
                    <a:pt x="274" y="70"/>
                  </a:cubicBezTo>
                  <a:cubicBezTo>
                    <a:pt x="274" y="67"/>
                    <a:pt x="277" y="70"/>
                    <a:pt x="278" y="71"/>
                  </a:cubicBezTo>
                  <a:cubicBezTo>
                    <a:pt x="278" y="69"/>
                    <a:pt x="281" y="69"/>
                    <a:pt x="281" y="67"/>
                  </a:cubicBezTo>
                  <a:cubicBezTo>
                    <a:pt x="281" y="65"/>
                    <a:pt x="282" y="62"/>
                    <a:pt x="281" y="60"/>
                  </a:cubicBezTo>
                  <a:cubicBezTo>
                    <a:pt x="279" y="57"/>
                    <a:pt x="280" y="58"/>
                    <a:pt x="282" y="56"/>
                  </a:cubicBezTo>
                  <a:cubicBezTo>
                    <a:pt x="284" y="55"/>
                    <a:pt x="285" y="54"/>
                    <a:pt x="287" y="55"/>
                  </a:cubicBezTo>
                  <a:cubicBezTo>
                    <a:pt x="290" y="56"/>
                    <a:pt x="290" y="56"/>
                    <a:pt x="291" y="53"/>
                  </a:cubicBezTo>
                  <a:cubicBezTo>
                    <a:pt x="292" y="51"/>
                    <a:pt x="294" y="50"/>
                    <a:pt x="295" y="47"/>
                  </a:cubicBezTo>
                  <a:cubicBezTo>
                    <a:pt x="295" y="45"/>
                    <a:pt x="296" y="43"/>
                    <a:pt x="298" y="41"/>
                  </a:cubicBezTo>
                  <a:cubicBezTo>
                    <a:pt x="300" y="39"/>
                    <a:pt x="298" y="39"/>
                    <a:pt x="298" y="37"/>
                  </a:cubicBezTo>
                  <a:close/>
                </a:path>
              </a:pathLst>
            </a:custGeom>
            <a:grpFill/>
            <a:ln w="9525"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21" name="Freeform 716"/>
            <p:cNvSpPr>
              <a:spLocks/>
            </p:cNvSpPr>
            <p:nvPr/>
          </p:nvSpPr>
          <p:spPr bwMode="auto">
            <a:xfrm>
              <a:off x="15747891" y="6357237"/>
              <a:ext cx="1464962" cy="637110"/>
            </a:xfrm>
            <a:custGeom>
              <a:avLst/>
              <a:gdLst>
                <a:gd name="T0" fmla="*/ 0 w 157"/>
                <a:gd name="T1" fmla="*/ 19 h 68"/>
                <a:gd name="T2" fmla="*/ 7 w 157"/>
                <a:gd name="T3" fmla="*/ 26 h 68"/>
                <a:gd name="T4" fmla="*/ 12 w 157"/>
                <a:gd name="T5" fmla="*/ 29 h 68"/>
                <a:gd name="T6" fmla="*/ 15 w 157"/>
                <a:gd name="T7" fmla="*/ 36 h 68"/>
                <a:gd name="T8" fmla="*/ 15 w 157"/>
                <a:gd name="T9" fmla="*/ 38 h 68"/>
                <a:gd name="T10" fmla="*/ 15 w 157"/>
                <a:gd name="T11" fmla="*/ 40 h 68"/>
                <a:gd name="T12" fmla="*/ 16 w 157"/>
                <a:gd name="T13" fmla="*/ 45 h 68"/>
                <a:gd name="T14" fmla="*/ 28 w 157"/>
                <a:gd name="T15" fmla="*/ 47 h 68"/>
                <a:gd name="T16" fmla="*/ 36 w 157"/>
                <a:gd name="T17" fmla="*/ 54 h 68"/>
                <a:gd name="T18" fmla="*/ 39 w 157"/>
                <a:gd name="T19" fmla="*/ 59 h 68"/>
                <a:gd name="T20" fmla="*/ 44 w 157"/>
                <a:gd name="T21" fmla="*/ 60 h 68"/>
                <a:gd name="T22" fmla="*/ 56 w 157"/>
                <a:gd name="T23" fmla="*/ 60 h 68"/>
                <a:gd name="T24" fmla="*/ 64 w 157"/>
                <a:gd name="T25" fmla="*/ 61 h 68"/>
                <a:gd name="T26" fmla="*/ 69 w 157"/>
                <a:gd name="T27" fmla="*/ 64 h 68"/>
                <a:gd name="T28" fmla="*/ 76 w 157"/>
                <a:gd name="T29" fmla="*/ 66 h 68"/>
                <a:gd name="T30" fmla="*/ 81 w 157"/>
                <a:gd name="T31" fmla="*/ 67 h 68"/>
                <a:gd name="T32" fmla="*/ 93 w 157"/>
                <a:gd name="T33" fmla="*/ 62 h 68"/>
                <a:gd name="T34" fmla="*/ 106 w 157"/>
                <a:gd name="T35" fmla="*/ 61 h 68"/>
                <a:gd name="T36" fmla="*/ 113 w 157"/>
                <a:gd name="T37" fmla="*/ 55 h 68"/>
                <a:gd name="T38" fmla="*/ 114 w 157"/>
                <a:gd name="T39" fmla="*/ 51 h 68"/>
                <a:gd name="T40" fmla="*/ 115 w 157"/>
                <a:gd name="T41" fmla="*/ 47 h 68"/>
                <a:gd name="T42" fmla="*/ 126 w 157"/>
                <a:gd name="T43" fmla="*/ 46 h 68"/>
                <a:gd name="T44" fmla="*/ 130 w 157"/>
                <a:gd name="T45" fmla="*/ 44 h 68"/>
                <a:gd name="T46" fmla="*/ 137 w 157"/>
                <a:gd name="T47" fmla="*/ 42 h 68"/>
                <a:gd name="T48" fmla="*/ 139 w 157"/>
                <a:gd name="T49" fmla="*/ 38 h 68"/>
                <a:gd name="T50" fmla="*/ 143 w 157"/>
                <a:gd name="T51" fmla="*/ 37 h 68"/>
                <a:gd name="T52" fmla="*/ 154 w 157"/>
                <a:gd name="T53" fmla="*/ 36 h 68"/>
                <a:gd name="T54" fmla="*/ 150 w 157"/>
                <a:gd name="T55" fmla="*/ 29 h 68"/>
                <a:gd name="T56" fmla="*/ 145 w 157"/>
                <a:gd name="T57" fmla="*/ 28 h 68"/>
                <a:gd name="T58" fmla="*/ 141 w 157"/>
                <a:gd name="T59" fmla="*/ 29 h 68"/>
                <a:gd name="T60" fmla="*/ 136 w 157"/>
                <a:gd name="T61" fmla="*/ 28 h 68"/>
                <a:gd name="T62" fmla="*/ 134 w 157"/>
                <a:gd name="T63" fmla="*/ 27 h 68"/>
                <a:gd name="T64" fmla="*/ 137 w 157"/>
                <a:gd name="T65" fmla="*/ 19 h 68"/>
                <a:gd name="T66" fmla="*/ 137 w 157"/>
                <a:gd name="T67" fmla="*/ 14 h 68"/>
                <a:gd name="T68" fmla="*/ 131 w 157"/>
                <a:gd name="T69" fmla="*/ 14 h 68"/>
                <a:gd name="T70" fmla="*/ 124 w 157"/>
                <a:gd name="T71" fmla="*/ 15 h 68"/>
                <a:gd name="T72" fmla="*/ 114 w 157"/>
                <a:gd name="T73" fmla="*/ 19 h 68"/>
                <a:gd name="T74" fmla="*/ 103 w 157"/>
                <a:gd name="T75" fmla="*/ 19 h 68"/>
                <a:gd name="T76" fmla="*/ 98 w 157"/>
                <a:gd name="T77" fmla="*/ 17 h 68"/>
                <a:gd name="T78" fmla="*/ 94 w 157"/>
                <a:gd name="T79" fmla="*/ 15 h 68"/>
                <a:gd name="T80" fmla="*/ 83 w 157"/>
                <a:gd name="T81" fmla="*/ 11 h 68"/>
                <a:gd name="T82" fmla="*/ 77 w 157"/>
                <a:gd name="T83" fmla="*/ 13 h 68"/>
                <a:gd name="T84" fmla="*/ 71 w 157"/>
                <a:gd name="T85" fmla="*/ 12 h 68"/>
                <a:gd name="T86" fmla="*/ 68 w 157"/>
                <a:gd name="T87" fmla="*/ 8 h 68"/>
                <a:gd name="T88" fmla="*/ 64 w 157"/>
                <a:gd name="T89" fmla="*/ 5 h 68"/>
                <a:gd name="T90" fmla="*/ 58 w 157"/>
                <a:gd name="T91" fmla="*/ 3 h 68"/>
                <a:gd name="T92" fmla="*/ 52 w 157"/>
                <a:gd name="T93" fmla="*/ 1 h 68"/>
                <a:gd name="T94" fmla="*/ 45 w 157"/>
                <a:gd name="T95" fmla="*/ 7 h 68"/>
                <a:gd name="T96" fmla="*/ 47 w 157"/>
                <a:gd name="T97" fmla="*/ 13 h 68"/>
                <a:gd name="T98" fmla="*/ 41 w 157"/>
                <a:gd name="T99" fmla="*/ 15 h 68"/>
                <a:gd name="T100" fmla="*/ 37 w 157"/>
                <a:gd name="T101" fmla="*/ 14 h 68"/>
                <a:gd name="T102" fmla="*/ 34 w 157"/>
                <a:gd name="T103" fmla="*/ 14 h 68"/>
                <a:gd name="T104" fmla="*/ 28 w 157"/>
                <a:gd name="T105" fmla="*/ 10 h 68"/>
                <a:gd name="T106" fmla="*/ 21 w 157"/>
                <a:gd name="T107" fmla="*/ 9 h 68"/>
                <a:gd name="T108" fmla="*/ 13 w 157"/>
                <a:gd name="T109" fmla="*/ 13 h 68"/>
                <a:gd name="T110" fmla="*/ 7 w 157"/>
                <a:gd name="T111" fmla="*/ 17 h 68"/>
                <a:gd name="T112" fmla="*/ 0 w 157"/>
                <a:gd name="T113"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68">
                  <a:moveTo>
                    <a:pt x="0" y="19"/>
                  </a:moveTo>
                  <a:cubicBezTo>
                    <a:pt x="1" y="23"/>
                    <a:pt x="3" y="25"/>
                    <a:pt x="7" y="26"/>
                  </a:cubicBezTo>
                  <a:cubicBezTo>
                    <a:pt x="9" y="27"/>
                    <a:pt x="10" y="28"/>
                    <a:pt x="12" y="29"/>
                  </a:cubicBezTo>
                  <a:cubicBezTo>
                    <a:pt x="13" y="31"/>
                    <a:pt x="14" y="34"/>
                    <a:pt x="15" y="36"/>
                  </a:cubicBezTo>
                  <a:cubicBezTo>
                    <a:pt x="16" y="37"/>
                    <a:pt x="15" y="37"/>
                    <a:pt x="15" y="38"/>
                  </a:cubicBezTo>
                  <a:cubicBezTo>
                    <a:pt x="14" y="38"/>
                    <a:pt x="15" y="39"/>
                    <a:pt x="15" y="40"/>
                  </a:cubicBezTo>
                  <a:cubicBezTo>
                    <a:pt x="14" y="43"/>
                    <a:pt x="13" y="43"/>
                    <a:pt x="16" y="45"/>
                  </a:cubicBezTo>
                  <a:cubicBezTo>
                    <a:pt x="20" y="46"/>
                    <a:pt x="24" y="45"/>
                    <a:pt x="28" y="47"/>
                  </a:cubicBezTo>
                  <a:cubicBezTo>
                    <a:pt x="30" y="49"/>
                    <a:pt x="34" y="52"/>
                    <a:pt x="36" y="54"/>
                  </a:cubicBezTo>
                  <a:cubicBezTo>
                    <a:pt x="37" y="55"/>
                    <a:pt x="38" y="57"/>
                    <a:pt x="39" y="59"/>
                  </a:cubicBezTo>
                  <a:cubicBezTo>
                    <a:pt x="40" y="61"/>
                    <a:pt x="43" y="60"/>
                    <a:pt x="44" y="60"/>
                  </a:cubicBezTo>
                  <a:cubicBezTo>
                    <a:pt x="48" y="60"/>
                    <a:pt x="52" y="60"/>
                    <a:pt x="56" y="60"/>
                  </a:cubicBezTo>
                  <a:cubicBezTo>
                    <a:pt x="58" y="60"/>
                    <a:pt x="62" y="60"/>
                    <a:pt x="64" y="61"/>
                  </a:cubicBezTo>
                  <a:cubicBezTo>
                    <a:pt x="66" y="62"/>
                    <a:pt x="67" y="64"/>
                    <a:pt x="69" y="64"/>
                  </a:cubicBezTo>
                  <a:cubicBezTo>
                    <a:pt x="71" y="65"/>
                    <a:pt x="74" y="66"/>
                    <a:pt x="76" y="66"/>
                  </a:cubicBezTo>
                  <a:cubicBezTo>
                    <a:pt x="78" y="65"/>
                    <a:pt x="80" y="68"/>
                    <a:pt x="81" y="67"/>
                  </a:cubicBezTo>
                  <a:cubicBezTo>
                    <a:pt x="85" y="65"/>
                    <a:pt x="88" y="63"/>
                    <a:pt x="93" y="62"/>
                  </a:cubicBezTo>
                  <a:cubicBezTo>
                    <a:pt x="97" y="62"/>
                    <a:pt x="103" y="63"/>
                    <a:pt x="106" y="61"/>
                  </a:cubicBezTo>
                  <a:cubicBezTo>
                    <a:pt x="109" y="59"/>
                    <a:pt x="110" y="56"/>
                    <a:pt x="113" y="55"/>
                  </a:cubicBezTo>
                  <a:cubicBezTo>
                    <a:pt x="116" y="54"/>
                    <a:pt x="116" y="53"/>
                    <a:pt x="114" y="51"/>
                  </a:cubicBezTo>
                  <a:cubicBezTo>
                    <a:pt x="113" y="50"/>
                    <a:pt x="113" y="48"/>
                    <a:pt x="115" y="47"/>
                  </a:cubicBezTo>
                  <a:cubicBezTo>
                    <a:pt x="118" y="44"/>
                    <a:pt x="122" y="50"/>
                    <a:pt x="126" y="46"/>
                  </a:cubicBezTo>
                  <a:cubicBezTo>
                    <a:pt x="127" y="45"/>
                    <a:pt x="128" y="44"/>
                    <a:pt x="130" y="44"/>
                  </a:cubicBezTo>
                  <a:cubicBezTo>
                    <a:pt x="133" y="43"/>
                    <a:pt x="134" y="44"/>
                    <a:pt x="137" y="42"/>
                  </a:cubicBezTo>
                  <a:cubicBezTo>
                    <a:pt x="138" y="41"/>
                    <a:pt x="138" y="38"/>
                    <a:pt x="139" y="38"/>
                  </a:cubicBezTo>
                  <a:cubicBezTo>
                    <a:pt x="141" y="37"/>
                    <a:pt x="142" y="37"/>
                    <a:pt x="143" y="37"/>
                  </a:cubicBezTo>
                  <a:cubicBezTo>
                    <a:pt x="147" y="36"/>
                    <a:pt x="150" y="35"/>
                    <a:pt x="154" y="36"/>
                  </a:cubicBezTo>
                  <a:cubicBezTo>
                    <a:pt x="157" y="36"/>
                    <a:pt x="151" y="29"/>
                    <a:pt x="150" y="29"/>
                  </a:cubicBezTo>
                  <a:cubicBezTo>
                    <a:pt x="149" y="28"/>
                    <a:pt x="147" y="27"/>
                    <a:pt x="145" y="28"/>
                  </a:cubicBezTo>
                  <a:cubicBezTo>
                    <a:pt x="143" y="28"/>
                    <a:pt x="143" y="30"/>
                    <a:pt x="141" y="29"/>
                  </a:cubicBezTo>
                  <a:cubicBezTo>
                    <a:pt x="140" y="28"/>
                    <a:pt x="137" y="27"/>
                    <a:pt x="136" y="28"/>
                  </a:cubicBezTo>
                  <a:cubicBezTo>
                    <a:pt x="135" y="30"/>
                    <a:pt x="134" y="29"/>
                    <a:pt x="134" y="27"/>
                  </a:cubicBezTo>
                  <a:cubicBezTo>
                    <a:pt x="134" y="25"/>
                    <a:pt x="137" y="21"/>
                    <a:pt x="137" y="19"/>
                  </a:cubicBezTo>
                  <a:cubicBezTo>
                    <a:pt x="138" y="17"/>
                    <a:pt x="141" y="14"/>
                    <a:pt x="137" y="14"/>
                  </a:cubicBezTo>
                  <a:cubicBezTo>
                    <a:pt x="134" y="14"/>
                    <a:pt x="134" y="15"/>
                    <a:pt x="131" y="14"/>
                  </a:cubicBezTo>
                  <a:cubicBezTo>
                    <a:pt x="128" y="13"/>
                    <a:pt x="127" y="13"/>
                    <a:pt x="124" y="15"/>
                  </a:cubicBezTo>
                  <a:cubicBezTo>
                    <a:pt x="121" y="17"/>
                    <a:pt x="117" y="18"/>
                    <a:pt x="114" y="19"/>
                  </a:cubicBezTo>
                  <a:cubicBezTo>
                    <a:pt x="109" y="20"/>
                    <a:pt x="107" y="19"/>
                    <a:pt x="103" y="19"/>
                  </a:cubicBezTo>
                  <a:cubicBezTo>
                    <a:pt x="101" y="18"/>
                    <a:pt x="100" y="18"/>
                    <a:pt x="98" y="17"/>
                  </a:cubicBezTo>
                  <a:cubicBezTo>
                    <a:pt x="97" y="17"/>
                    <a:pt x="96" y="15"/>
                    <a:pt x="94" y="15"/>
                  </a:cubicBezTo>
                  <a:cubicBezTo>
                    <a:pt x="90" y="14"/>
                    <a:pt x="88" y="12"/>
                    <a:pt x="83" y="11"/>
                  </a:cubicBezTo>
                  <a:cubicBezTo>
                    <a:pt x="81" y="11"/>
                    <a:pt x="79" y="12"/>
                    <a:pt x="77" y="13"/>
                  </a:cubicBezTo>
                  <a:cubicBezTo>
                    <a:pt x="75" y="14"/>
                    <a:pt x="73" y="13"/>
                    <a:pt x="71" y="12"/>
                  </a:cubicBezTo>
                  <a:cubicBezTo>
                    <a:pt x="69" y="11"/>
                    <a:pt x="68" y="11"/>
                    <a:pt x="68" y="8"/>
                  </a:cubicBezTo>
                  <a:cubicBezTo>
                    <a:pt x="67" y="6"/>
                    <a:pt x="67" y="6"/>
                    <a:pt x="64" y="5"/>
                  </a:cubicBezTo>
                  <a:cubicBezTo>
                    <a:pt x="62" y="4"/>
                    <a:pt x="60" y="3"/>
                    <a:pt x="58" y="3"/>
                  </a:cubicBezTo>
                  <a:cubicBezTo>
                    <a:pt x="56" y="3"/>
                    <a:pt x="53" y="0"/>
                    <a:pt x="52" y="1"/>
                  </a:cubicBezTo>
                  <a:cubicBezTo>
                    <a:pt x="50" y="1"/>
                    <a:pt x="46" y="5"/>
                    <a:pt x="45" y="7"/>
                  </a:cubicBezTo>
                  <a:cubicBezTo>
                    <a:pt x="45" y="9"/>
                    <a:pt x="48" y="11"/>
                    <a:pt x="47" y="13"/>
                  </a:cubicBezTo>
                  <a:cubicBezTo>
                    <a:pt x="46" y="15"/>
                    <a:pt x="43" y="17"/>
                    <a:pt x="41" y="15"/>
                  </a:cubicBezTo>
                  <a:cubicBezTo>
                    <a:pt x="39" y="15"/>
                    <a:pt x="38" y="14"/>
                    <a:pt x="37" y="14"/>
                  </a:cubicBezTo>
                  <a:cubicBezTo>
                    <a:pt x="36" y="14"/>
                    <a:pt x="35" y="14"/>
                    <a:pt x="34" y="14"/>
                  </a:cubicBezTo>
                  <a:cubicBezTo>
                    <a:pt x="31" y="13"/>
                    <a:pt x="31" y="11"/>
                    <a:pt x="28" y="10"/>
                  </a:cubicBezTo>
                  <a:cubicBezTo>
                    <a:pt x="26" y="9"/>
                    <a:pt x="23" y="8"/>
                    <a:pt x="21" y="9"/>
                  </a:cubicBezTo>
                  <a:cubicBezTo>
                    <a:pt x="18" y="10"/>
                    <a:pt x="16" y="12"/>
                    <a:pt x="13" y="13"/>
                  </a:cubicBezTo>
                  <a:cubicBezTo>
                    <a:pt x="11" y="14"/>
                    <a:pt x="9" y="16"/>
                    <a:pt x="7" y="17"/>
                  </a:cubicBezTo>
                  <a:cubicBezTo>
                    <a:pt x="4" y="17"/>
                    <a:pt x="2" y="19"/>
                    <a:pt x="0" y="19"/>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22" name="Freeform 717"/>
            <p:cNvSpPr>
              <a:spLocks/>
            </p:cNvSpPr>
            <p:nvPr/>
          </p:nvSpPr>
          <p:spPr bwMode="auto">
            <a:xfrm>
              <a:off x="12219243" y="5133981"/>
              <a:ext cx="585985" cy="1009824"/>
            </a:xfrm>
            <a:custGeom>
              <a:avLst/>
              <a:gdLst>
                <a:gd name="T0" fmla="*/ 61 w 63"/>
                <a:gd name="T1" fmla="*/ 25 h 108"/>
                <a:gd name="T2" fmla="*/ 61 w 63"/>
                <a:gd name="T3" fmla="*/ 20 h 108"/>
                <a:gd name="T4" fmla="*/ 61 w 63"/>
                <a:gd name="T5" fmla="*/ 16 h 108"/>
                <a:gd name="T6" fmla="*/ 60 w 63"/>
                <a:gd name="T7" fmla="*/ 13 h 108"/>
                <a:gd name="T8" fmla="*/ 60 w 63"/>
                <a:gd name="T9" fmla="*/ 11 h 108"/>
                <a:gd name="T10" fmla="*/ 57 w 63"/>
                <a:gd name="T11" fmla="*/ 7 h 108"/>
                <a:gd name="T12" fmla="*/ 51 w 63"/>
                <a:gd name="T13" fmla="*/ 5 h 108"/>
                <a:gd name="T14" fmla="*/ 44 w 63"/>
                <a:gd name="T15" fmla="*/ 1 h 108"/>
                <a:gd name="T16" fmla="*/ 44 w 63"/>
                <a:gd name="T17" fmla="*/ 5 h 108"/>
                <a:gd name="T18" fmla="*/ 34 w 63"/>
                <a:gd name="T19" fmla="*/ 5 h 108"/>
                <a:gd name="T20" fmla="*/ 34 w 63"/>
                <a:gd name="T21" fmla="*/ 10 h 108"/>
                <a:gd name="T22" fmla="*/ 29 w 63"/>
                <a:gd name="T23" fmla="*/ 10 h 108"/>
                <a:gd name="T24" fmla="*/ 27 w 63"/>
                <a:gd name="T25" fmla="*/ 12 h 108"/>
                <a:gd name="T26" fmla="*/ 25 w 63"/>
                <a:gd name="T27" fmla="*/ 15 h 108"/>
                <a:gd name="T28" fmla="*/ 25 w 63"/>
                <a:gd name="T29" fmla="*/ 18 h 108"/>
                <a:gd name="T30" fmla="*/ 24 w 63"/>
                <a:gd name="T31" fmla="*/ 20 h 108"/>
                <a:gd name="T32" fmla="*/ 20 w 63"/>
                <a:gd name="T33" fmla="*/ 25 h 108"/>
                <a:gd name="T34" fmla="*/ 17 w 63"/>
                <a:gd name="T35" fmla="*/ 27 h 108"/>
                <a:gd name="T36" fmla="*/ 16 w 63"/>
                <a:gd name="T37" fmla="*/ 33 h 108"/>
                <a:gd name="T38" fmla="*/ 13 w 63"/>
                <a:gd name="T39" fmla="*/ 38 h 108"/>
                <a:gd name="T40" fmla="*/ 15 w 63"/>
                <a:gd name="T41" fmla="*/ 42 h 108"/>
                <a:gd name="T42" fmla="*/ 9 w 63"/>
                <a:gd name="T43" fmla="*/ 44 h 108"/>
                <a:gd name="T44" fmla="*/ 5 w 63"/>
                <a:gd name="T45" fmla="*/ 51 h 108"/>
                <a:gd name="T46" fmla="*/ 6 w 63"/>
                <a:gd name="T47" fmla="*/ 57 h 108"/>
                <a:gd name="T48" fmla="*/ 8 w 63"/>
                <a:gd name="T49" fmla="*/ 63 h 108"/>
                <a:gd name="T50" fmla="*/ 7 w 63"/>
                <a:gd name="T51" fmla="*/ 67 h 108"/>
                <a:gd name="T52" fmla="*/ 7 w 63"/>
                <a:gd name="T53" fmla="*/ 74 h 108"/>
                <a:gd name="T54" fmla="*/ 4 w 63"/>
                <a:gd name="T55" fmla="*/ 78 h 108"/>
                <a:gd name="T56" fmla="*/ 3 w 63"/>
                <a:gd name="T57" fmla="*/ 83 h 108"/>
                <a:gd name="T58" fmla="*/ 0 w 63"/>
                <a:gd name="T59" fmla="*/ 82 h 108"/>
                <a:gd name="T60" fmla="*/ 4 w 63"/>
                <a:gd name="T61" fmla="*/ 90 h 108"/>
                <a:gd name="T62" fmla="*/ 7 w 63"/>
                <a:gd name="T63" fmla="*/ 97 h 108"/>
                <a:gd name="T64" fmla="*/ 8 w 63"/>
                <a:gd name="T65" fmla="*/ 102 h 108"/>
                <a:gd name="T66" fmla="*/ 10 w 63"/>
                <a:gd name="T67" fmla="*/ 107 h 108"/>
                <a:gd name="T68" fmla="*/ 14 w 63"/>
                <a:gd name="T69" fmla="*/ 108 h 108"/>
                <a:gd name="T70" fmla="*/ 15 w 63"/>
                <a:gd name="T71" fmla="*/ 105 h 108"/>
                <a:gd name="T72" fmla="*/ 24 w 63"/>
                <a:gd name="T73" fmla="*/ 101 h 108"/>
                <a:gd name="T74" fmla="*/ 27 w 63"/>
                <a:gd name="T75" fmla="*/ 92 h 108"/>
                <a:gd name="T76" fmla="*/ 26 w 63"/>
                <a:gd name="T77" fmla="*/ 87 h 108"/>
                <a:gd name="T78" fmla="*/ 28 w 63"/>
                <a:gd name="T79" fmla="*/ 84 h 108"/>
                <a:gd name="T80" fmla="*/ 32 w 63"/>
                <a:gd name="T81" fmla="*/ 82 h 108"/>
                <a:gd name="T82" fmla="*/ 32 w 63"/>
                <a:gd name="T83" fmla="*/ 81 h 108"/>
                <a:gd name="T84" fmla="*/ 35 w 63"/>
                <a:gd name="T85" fmla="*/ 80 h 108"/>
                <a:gd name="T86" fmla="*/ 34 w 63"/>
                <a:gd name="T87" fmla="*/ 78 h 108"/>
                <a:gd name="T88" fmla="*/ 36 w 63"/>
                <a:gd name="T89" fmla="*/ 77 h 108"/>
                <a:gd name="T90" fmla="*/ 35 w 63"/>
                <a:gd name="T91" fmla="*/ 73 h 108"/>
                <a:gd name="T92" fmla="*/ 29 w 63"/>
                <a:gd name="T93" fmla="*/ 66 h 108"/>
                <a:gd name="T94" fmla="*/ 30 w 63"/>
                <a:gd name="T95" fmla="*/ 60 h 108"/>
                <a:gd name="T96" fmla="*/ 30 w 63"/>
                <a:gd name="T97" fmla="*/ 56 h 108"/>
                <a:gd name="T98" fmla="*/ 33 w 63"/>
                <a:gd name="T99" fmla="*/ 53 h 108"/>
                <a:gd name="T100" fmla="*/ 39 w 63"/>
                <a:gd name="T101" fmla="*/ 48 h 108"/>
                <a:gd name="T102" fmla="*/ 49 w 63"/>
                <a:gd name="T103" fmla="*/ 41 h 108"/>
                <a:gd name="T104" fmla="*/ 50 w 63"/>
                <a:gd name="T105" fmla="*/ 35 h 108"/>
                <a:gd name="T106" fmla="*/ 50 w 63"/>
                <a:gd name="T107" fmla="*/ 32 h 108"/>
                <a:gd name="T108" fmla="*/ 54 w 63"/>
                <a:gd name="T109" fmla="*/ 30 h 108"/>
                <a:gd name="T110" fmla="*/ 58 w 63"/>
                <a:gd name="T111" fmla="*/ 29 h 108"/>
                <a:gd name="T112" fmla="*/ 60 w 63"/>
                <a:gd name="T113" fmla="*/ 28 h 108"/>
                <a:gd name="T114" fmla="*/ 63 w 63"/>
                <a:gd name="T115" fmla="*/ 28 h 108"/>
                <a:gd name="T116" fmla="*/ 61 w 63"/>
                <a:gd name="T117" fmla="*/ 25 h 108"/>
                <a:gd name="T118" fmla="*/ 61 w 63"/>
                <a:gd name="T119" fmla="*/ 2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108">
                  <a:moveTo>
                    <a:pt x="61" y="25"/>
                  </a:moveTo>
                  <a:cubicBezTo>
                    <a:pt x="60" y="24"/>
                    <a:pt x="62" y="22"/>
                    <a:pt x="61" y="20"/>
                  </a:cubicBezTo>
                  <a:cubicBezTo>
                    <a:pt x="60" y="18"/>
                    <a:pt x="61" y="18"/>
                    <a:pt x="61" y="16"/>
                  </a:cubicBezTo>
                  <a:cubicBezTo>
                    <a:pt x="61" y="15"/>
                    <a:pt x="60" y="14"/>
                    <a:pt x="60" y="13"/>
                  </a:cubicBezTo>
                  <a:cubicBezTo>
                    <a:pt x="59" y="12"/>
                    <a:pt x="60" y="12"/>
                    <a:pt x="60" y="11"/>
                  </a:cubicBezTo>
                  <a:cubicBezTo>
                    <a:pt x="59" y="9"/>
                    <a:pt x="59" y="8"/>
                    <a:pt x="57" y="7"/>
                  </a:cubicBezTo>
                  <a:cubicBezTo>
                    <a:pt x="55" y="6"/>
                    <a:pt x="53" y="6"/>
                    <a:pt x="51" y="5"/>
                  </a:cubicBezTo>
                  <a:cubicBezTo>
                    <a:pt x="49" y="3"/>
                    <a:pt x="47" y="0"/>
                    <a:pt x="44" y="1"/>
                  </a:cubicBezTo>
                  <a:cubicBezTo>
                    <a:pt x="43" y="1"/>
                    <a:pt x="44" y="4"/>
                    <a:pt x="44" y="5"/>
                  </a:cubicBezTo>
                  <a:cubicBezTo>
                    <a:pt x="43" y="8"/>
                    <a:pt x="37" y="6"/>
                    <a:pt x="34" y="5"/>
                  </a:cubicBezTo>
                  <a:cubicBezTo>
                    <a:pt x="34" y="7"/>
                    <a:pt x="34" y="8"/>
                    <a:pt x="34" y="10"/>
                  </a:cubicBezTo>
                  <a:cubicBezTo>
                    <a:pt x="33" y="10"/>
                    <a:pt x="31" y="9"/>
                    <a:pt x="29" y="10"/>
                  </a:cubicBezTo>
                  <a:cubicBezTo>
                    <a:pt x="28" y="10"/>
                    <a:pt x="28" y="11"/>
                    <a:pt x="27" y="12"/>
                  </a:cubicBezTo>
                  <a:cubicBezTo>
                    <a:pt x="27" y="13"/>
                    <a:pt x="25" y="14"/>
                    <a:pt x="25" y="15"/>
                  </a:cubicBezTo>
                  <a:cubicBezTo>
                    <a:pt x="24" y="16"/>
                    <a:pt x="26" y="18"/>
                    <a:pt x="25" y="18"/>
                  </a:cubicBezTo>
                  <a:cubicBezTo>
                    <a:pt x="25" y="19"/>
                    <a:pt x="24" y="19"/>
                    <a:pt x="24" y="20"/>
                  </a:cubicBezTo>
                  <a:cubicBezTo>
                    <a:pt x="22" y="21"/>
                    <a:pt x="20" y="23"/>
                    <a:pt x="20" y="25"/>
                  </a:cubicBezTo>
                  <a:cubicBezTo>
                    <a:pt x="20" y="27"/>
                    <a:pt x="18" y="25"/>
                    <a:pt x="17" y="27"/>
                  </a:cubicBezTo>
                  <a:cubicBezTo>
                    <a:pt x="17" y="29"/>
                    <a:pt x="17" y="31"/>
                    <a:pt x="16" y="33"/>
                  </a:cubicBezTo>
                  <a:cubicBezTo>
                    <a:pt x="16" y="35"/>
                    <a:pt x="13" y="36"/>
                    <a:pt x="13" y="38"/>
                  </a:cubicBezTo>
                  <a:cubicBezTo>
                    <a:pt x="13" y="39"/>
                    <a:pt x="16" y="41"/>
                    <a:pt x="15" y="42"/>
                  </a:cubicBezTo>
                  <a:cubicBezTo>
                    <a:pt x="13" y="44"/>
                    <a:pt x="11" y="43"/>
                    <a:pt x="9" y="44"/>
                  </a:cubicBezTo>
                  <a:cubicBezTo>
                    <a:pt x="6" y="45"/>
                    <a:pt x="5" y="48"/>
                    <a:pt x="5" y="51"/>
                  </a:cubicBezTo>
                  <a:cubicBezTo>
                    <a:pt x="6" y="53"/>
                    <a:pt x="6" y="55"/>
                    <a:pt x="6" y="57"/>
                  </a:cubicBezTo>
                  <a:cubicBezTo>
                    <a:pt x="6" y="60"/>
                    <a:pt x="4" y="61"/>
                    <a:pt x="8" y="63"/>
                  </a:cubicBezTo>
                  <a:cubicBezTo>
                    <a:pt x="10" y="65"/>
                    <a:pt x="9" y="66"/>
                    <a:pt x="7" y="67"/>
                  </a:cubicBezTo>
                  <a:cubicBezTo>
                    <a:pt x="6" y="68"/>
                    <a:pt x="8" y="72"/>
                    <a:pt x="7" y="74"/>
                  </a:cubicBezTo>
                  <a:cubicBezTo>
                    <a:pt x="7" y="76"/>
                    <a:pt x="4" y="76"/>
                    <a:pt x="4" y="78"/>
                  </a:cubicBezTo>
                  <a:cubicBezTo>
                    <a:pt x="4" y="79"/>
                    <a:pt x="4" y="83"/>
                    <a:pt x="3" y="83"/>
                  </a:cubicBezTo>
                  <a:cubicBezTo>
                    <a:pt x="3" y="83"/>
                    <a:pt x="1" y="82"/>
                    <a:pt x="0" y="82"/>
                  </a:cubicBezTo>
                  <a:cubicBezTo>
                    <a:pt x="0" y="86"/>
                    <a:pt x="4" y="87"/>
                    <a:pt x="4" y="90"/>
                  </a:cubicBezTo>
                  <a:cubicBezTo>
                    <a:pt x="3" y="91"/>
                    <a:pt x="6" y="96"/>
                    <a:pt x="7" y="97"/>
                  </a:cubicBezTo>
                  <a:cubicBezTo>
                    <a:pt x="9" y="99"/>
                    <a:pt x="8" y="100"/>
                    <a:pt x="8" y="102"/>
                  </a:cubicBezTo>
                  <a:cubicBezTo>
                    <a:pt x="8" y="103"/>
                    <a:pt x="10" y="105"/>
                    <a:pt x="10" y="107"/>
                  </a:cubicBezTo>
                  <a:cubicBezTo>
                    <a:pt x="9" y="108"/>
                    <a:pt x="13" y="107"/>
                    <a:pt x="14" y="108"/>
                  </a:cubicBezTo>
                  <a:cubicBezTo>
                    <a:pt x="16" y="108"/>
                    <a:pt x="15" y="107"/>
                    <a:pt x="15" y="105"/>
                  </a:cubicBezTo>
                  <a:cubicBezTo>
                    <a:pt x="15" y="100"/>
                    <a:pt x="23" y="104"/>
                    <a:pt x="24" y="101"/>
                  </a:cubicBezTo>
                  <a:cubicBezTo>
                    <a:pt x="25" y="98"/>
                    <a:pt x="26" y="95"/>
                    <a:pt x="27" y="92"/>
                  </a:cubicBezTo>
                  <a:cubicBezTo>
                    <a:pt x="27" y="90"/>
                    <a:pt x="27" y="88"/>
                    <a:pt x="26" y="87"/>
                  </a:cubicBezTo>
                  <a:cubicBezTo>
                    <a:pt x="25" y="85"/>
                    <a:pt x="26" y="85"/>
                    <a:pt x="28" y="84"/>
                  </a:cubicBezTo>
                  <a:cubicBezTo>
                    <a:pt x="29" y="84"/>
                    <a:pt x="32" y="83"/>
                    <a:pt x="32" y="82"/>
                  </a:cubicBezTo>
                  <a:cubicBezTo>
                    <a:pt x="32" y="82"/>
                    <a:pt x="32" y="81"/>
                    <a:pt x="32" y="81"/>
                  </a:cubicBezTo>
                  <a:cubicBezTo>
                    <a:pt x="33" y="81"/>
                    <a:pt x="35" y="81"/>
                    <a:pt x="35" y="80"/>
                  </a:cubicBezTo>
                  <a:cubicBezTo>
                    <a:pt x="35" y="79"/>
                    <a:pt x="34" y="79"/>
                    <a:pt x="34" y="78"/>
                  </a:cubicBezTo>
                  <a:cubicBezTo>
                    <a:pt x="35" y="78"/>
                    <a:pt x="36" y="77"/>
                    <a:pt x="36" y="77"/>
                  </a:cubicBezTo>
                  <a:cubicBezTo>
                    <a:pt x="38" y="75"/>
                    <a:pt x="37" y="74"/>
                    <a:pt x="35" y="73"/>
                  </a:cubicBezTo>
                  <a:cubicBezTo>
                    <a:pt x="33" y="71"/>
                    <a:pt x="29" y="70"/>
                    <a:pt x="29" y="66"/>
                  </a:cubicBezTo>
                  <a:cubicBezTo>
                    <a:pt x="29" y="64"/>
                    <a:pt x="29" y="62"/>
                    <a:pt x="30" y="60"/>
                  </a:cubicBezTo>
                  <a:cubicBezTo>
                    <a:pt x="31" y="58"/>
                    <a:pt x="31" y="58"/>
                    <a:pt x="30" y="56"/>
                  </a:cubicBezTo>
                  <a:cubicBezTo>
                    <a:pt x="29" y="56"/>
                    <a:pt x="33" y="53"/>
                    <a:pt x="33" y="53"/>
                  </a:cubicBezTo>
                  <a:cubicBezTo>
                    <a:pt x="35" y="51"/>
                    <a:pt x="36" y="49"/>
                    <a:pt x="39" y="48"/>
                  </a:cubicBezTo>
                  <a:cubicBezTo>
                    <a:pt x="42" y="47"/>
                    <a:pt x="47" y="44"/>
                    <a:pt x="49" y="41"/>
                  </a:cubicBezTo>
                  <a:cubicBezTo>
                    <a:pt x="51" y="38"/>
                    <a:pt x="46" y="36"/>
                    <a:pt x="50" y="35"/>
                  </a:cubicBezTo>
                  <a:cubicBezTo>
                    <a:pt x="52" y="34"/>
                    <a:pt x="51" y="34"/>
                    <a:pt x="50" y="32"/>
                  </a:cubicBezTo>
                  <a:cubicBezTo>
                    <a:pt x="50" y="31"/>
                    <a:pt x="53" y="30"/>
                    <a:pt x="54" y="30"/>
                  </a:cubicBezTo>
                  <a:cubicBezTo>
                    <a:pt x="56" y="28"/>
                    <a:pt x="57" y="27"/>
                    <a:pt x="58" y="29"/>
                  </a:cubicBezTo>
                  <a:cubicBezTo>
                    <a:pt x="59" y="29"/>
                    <a:pt x="60" y="28"/>
                    <a:pt x="60" y="28"/>
                  </a:cubicBezTo>
                  <a:cubicBezTo>
                    <a:pt x="61" y="28"/>
                    <a:pt x="62" y="28"/>
                    <a:pt x="63" y="28"/>
                  </a:cubicBezTo>
                  <a:cubicBezTo>
                    <a:pt x="63" y="27"/>
                    <a:pt x="62" y="27"/>
                    <a:pt x="61" y="25"/>
                  </a:cubicBezTo>
                  <a:cubicBezTo>
                    <a:pt x="60" y="24"/>
                    <a:pt x="61" y="26"/>
                    <a:pt x="61" y="2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23" name="Freeform 718"/>
            <p:cNvSpPr>
              <a:spLocks/>
            </p:cNvSpPr>
            <p:nvPr/>
          </p:nvSpPr>
          <p:spPr bwMode="auto">
            <a:xfrm>
              <a:off x="12649178" y="5057530"/>
              <a:ext cx="503184" cy="786835"/>
            </a:xfrm>
            <a:custGeom>
              <a:avLst/>
              <a:gdLst>
                <a:gd name="T0" fmla="*/ 53 w 54"/>
                <a:gd name="T1" fmla="*/ 59 h 84"/>
                <a:gd name="T2" fmla="*/ 47 w 54"/>
                <a:gd name="T3" fmla="*/ 55 h 84"/>
                <a:gd name="T4" fmla="*/ 49 w 54"/>
                <a:gd name="T5" fmla="*/ 51 h 84"/>
                <a:gd name="T6" fmla="*/ 44 w 54"/>
                <a:gd name="T7" fmla="*/ 44 h 84"/>
                <a:gd name="T8" fmla="*/ 46 w 54"/>
                <a:gd name="T9" fmla="*/ 43 h 84"/>
                <a:gd name="T10" fmla="*/ 44 w 54"/>
                <a:gd name="T11" fmla="*/ 38 h 84"/>
                <a:gd name="T12" fmla="*/ 45 w 54"/>
                <a:gd name="T13" fmla="*/ 36 h 84"/>
                <a:gd name="T14" fmla="*/ 44 w 54"/>
                <a:gd name="T15" fmla="*/ 32 h 84"/>
                <a:gd name="T16" fmla="*/ 42 w 54"/>
                <a:gd name="T17" fmla="*/ 26 h 84"/>
                <a:gd name="T18" fmla="*/ 45 w 54"/>
                <a:gd name="T19" fmla="*/ 23 h 84"/>
                <a:gd name="T20" fmla="*/ 44 w 54"/>
                <a:gd name="T21" fmla="*/ 19 h 84"/>
                <a:gd name="T22" fmla="*/ 38 w 54"/>
                <a:gd name="T23" fmla="*/ 13 h 84"/>
                <a:gd name="T24" fmla="*/ 40 w 54"/>
                <a:gd name="T25" fmla="*/ 12 h 84"/>
                <a:gd name="T26" fmla="*/ 39 w 54"/>
                <a:gd name="T27" fmla="*/ 10 h 84"/>
                <a:gd name="T28" fmla="*/ 41 w 54"/>
                <a:gd name="T29" fmla="*/ 3 h 84"/>
                <a:gd name="T30" fmla="*/ 37 w 54"/>
                <a:gd name="T31" fmla="*/ 1 h 84"/>
                <a:gd name="T32" fmla="*/ 34 w 54"/>
                <a:gd name="T33" fmla="*/ 0 h 84"/>
                <a:gd name="T34" fmla="*/ 29 w 54"/>
                <a:gd name="T35" fmla="*/ 1 h 84"/>
                <a:gd name="T36" fmla="*/ 25 w 54"/>
                <a:gd name="T37" fmla="*/ 5 h 84"/>
                <a:gd name="T38" fmla="*/ 24 w 54"/>
                <a:gd name="T39" fmla="*/ 10 h 84"/>
                <a:gd name="T40" fmla="*/ 21 w 54"/>
                <a:gd name="T41" fmla="*/ 13 h 84"/>
                <a:gd name="T42" fmla="*/ 17 w 54"/>
                <a:gd name="T43" fmla="*/ 11 h 84"/>
                <a:gd name="T44" fmla="*/ 14 w 54"/>
                <a:gd name="T45" fmla="*/ 12 h 84"/>
                <a:gd name="T46" fmla="*/ 7 w 54"/>
                <a:gd name="T47" fmla="*/ 10 h 84"/>
                <a:gd name="T48" fmla="*/ 4 w 54"/>
                <a:gd name="T49" fmla="*/ 7 h 84"/>
                <a:gd name="T50" fmla="*/ 0 w 54"/>
                <a:gd name="T51" fmla="*/ 9 h 84"/>
                <a:gd name="T52" fmla="*/ 8 w 54"/>
                <a:gd name="T53" fmla="*/ 14 h 84"/>
                <a:gd name="T54" fmla="*/ 12 w 54"/>
                <a:gd name="T55" fmla="*/ 16 h 84"/>
                <a:gd name="T56" fmla="*/ 14 w 54"/>
                <a:gd name="T57" fmla="*/ 19 h 84"/>
                <a:gd name="T58" fmla="*/ 14 w 54"/>
                <a:gd name="T59" fmla="*/ 21 h 84"/>
                <a:gd name="T60" fmla="*/ 15 w 54"/>
                <a:gd name="T61" fmla="*/ 24 h 84"/>
                <a:gd name="T62" fmla="*/ 15 w 54"/>
                <a:gd name="T63" fmla="*/ 27 h 84"/>
                <a:gd name="T64" fmla="*/ 16 w 54"/>
                <a:gd name="T65" fmla="*/ 29 h 84"/>
                <a:gd name="T66" fmla="*/ 15 w 54"/>
                <a:gd name="T67" fmla="*/ 33 h 84"/>
                <a:gd name="T68" fmla="*/ 17 w 54"/>
                <a:gd name="T69" fmla="*/ 36 h 84"/>
                <a:gd name="T70" fmla="*/ 21 w 54"/>
                <a:gd name="T71" fmla="*/ 38 h 84"/>
                <a:gd name="T72" fmla="*/ 22 w 54"/>
                <a:gd name="T73" fmla="*/ 41 h 84"/>
                <a:gd name="T74" fmla="*/ 23 w 54"/>
                <a:gd name="T75" fmla="*/ 44 h 84"/>
                <a:gd name="T76" fmla="*/ 20 w 54"/>
                <a:gd name="T77" fmla="*/ 44 h 84"/>
                <a:gd name="T78" fmla="*/ 16 w 54"/>
                <a:gd name="T79" fmla="*/ 49 h 84"/>
                <a:gd name="T80" fmla="*/ 13 w 54"/>
                <a:gd name="T81" fmla="*/ 51 h 84"/>
                <a:gd name="T82" fmla="*/ 10 w 54"/>
                <a:gd name="T83" fmla="*/ 54 h 84"/>
                <a:gd name="T84" fmla="*/ 4 w 54"/>
                <a:gd name="T85" fmla="*/ 57 h 84"/>
                <a:gd name="T86" fmla="*/ 2 w 54"/>
                <a:gd name="T87" fmla="*/ 62 h 84"/>
                <a:gd name="T88" fmla="*/ 4 w 54"/>
                <a:gd name="T89" fmla="*/ 67 h 84"/>
                <a:gd name="T90" fmla="*/ 4 w 54"/>
                <a:gd name="T91" fmla="*/ 73 h 84"/>
                <a:gd name="T92" fmla="*/ 4 w 54"/>
                <a:gd name="T93" fmla="*/ 78 h 84"/>
                <a:gd name="T94" fmla="*/ 7 w 54"/>
                <a:gd name="T95" fmla="*/ 80 h 84"/>
                <a:gd name="T96" fmla="*/ 5 w 54"/>
                <a:gd name="T97" fmla="*/ 81 h 84"/>
                <a:gd name="T98" fmla="*/ 8 w 54"/>
                <a:gd name="T99" fmla="*/ 79 h 84"/>
                <a:gd name="T100" fmla="*/ 8 w 54"/>
                <a:gd name="T101" fmla="*/ 83 h 84"/>
                <a:gd name="T102" fmla="*/ 11 w 54"/>
                <a:gd name="T103" fmla="*/ 80 h 84"/>
                <a:gd name="T104" fmla="*/ 11 w 54"/>
                <a:gd name="T105" fmla="*/ 83 h 84"/>
                <a:gd name="T106" fmla="*/ 23 w 54"/>
                <a:gd name="T107" fmla="*/ 80 h 84"/>
                <a:gd name="T108" fmla="*/ 36 w 54"/>
                <a:gd name="T109" fmla="*/ 78 h 84"/>
                <a:gd name="T110" fmla="*/ 46 w 54"/>
                <a:gd name="T111" fmla="*/ 68 h 84"/>
                <a:gd name="T112" fmla="*/ 53 w 54"/>
                <a:gd name="T113" fmla="*/ 59 h 84"/>
                <a:gd name="T114" fmla="*/ 53 w 54"/>
                <a:gd name="T11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84">
                  <a:moveTo>
                    <a:pt x="53" y="59"/>
                  </a:moveTo>
                  <a:cubicBezTo>
                    <a:pt x="52" y="57"/>
                    <a:pt x="49" y="56"/>
                    <a:pt x="47" y="55"/>
                  </a:cubicBezTo>
                  <a:cubicBezTo>
                    <a:pt x="44" y="53"/>
                    <a:pt x="48" y="53"/>
                    <a:pt x="49" y="51"/>
                  </a:cubicBezTo>
                  <a:cubicBezTo>
                    <a:pt x="49" y="51"/>
                    <a:pt x="45" y="45"/>
                    <a:pt x="44" y="44"/>
                  </a:cubicBezTo>
                  <a:cubicBezTo>
                    <a:pt x="44" y="44"/>
                    <a:pt x="46" y="43"/>
                    <a:pt x="46" y="43"/>
                  </a:cubicBezTo>
                  <a:cubicBezTo>
                    <a:pt x="46" y="42"/>
                    <a:pt x="44" y="39"/>
                    <a:pt x="44" y="38"/>
                  </a:cubicBezTo>
                  <a:cubicBezTo>
                    <a:pt x="44" y="37"/>
                    <a:pt x="45" y="37"/>
                    <a:pt x="45" y="36"/>
                  </a:cubicBezTo>
                  <a:cubicBezTo>
                    <a:pt x="46" y="35"/>
                    <a:pt x="44" y="33"/>
                    <a:pt x="44" y="32"/>
                  </a:cubicBezTo>
                  <a:cubicBezTo>
                    <a:pt x="42" y="30"/>
                    <a:pt x="40" y="28"/>
                    <a:pt x="42" y="26"/>
                  </a:cubicBezTo>
                  <a:cubicBezTo>
                    <a:pt x="43" y="25"/>
                    <a:pt x="45" y="24"/>
                    <a:pt x="45" y="23"/>
                  </a:cubicBezTo>
                  <a:cubicBezTo>
                    <a:pt x="46" y="21"/>
                    <a:pt x="44" y="20"/>
                    <a:pt x="44" y="19"/>
                  </a:cubicBezTo>
                  <a:cubicBezTo>
                    <a:pt x="43" y="18"/>
                    <a:pt x="36" y="15"/>
                    <a:pt x="38" y="13"/>
                  </a:cubicBezTo>
                  <a:cubicBezTo>
                    <a:pt x="38" y="13"/>
                    <a:pt x="40" y="12"/>
                    <a:pt x="40" y="12"/>
                  </a:cubicBezTo>
                  <a:cubicBezTo>
                    <a:pt x="40" y="12"/>
                    <a:pt x="37" y="10"/>
                    <a:pt x="39" y="10"/>
                  </a:cubicBezTo>
                  <a:cubicBezTo>
                    <a:pt x="42" y="10"/>
                    <a:pt x="44" y="5"/>
                    <a:pt x="41" y="3"/>
                  </a:cubicBezTo>
                  <a:cubicBezTo>
                    <a:pt x="40" y="2"/>
                    <a:pt x="38" y="2"/>
                    <a:pt x="37" y="1"/>
                  </a:cubicBezTo>
                  <a:cubicBezTo>
                    <a:pt x="36" y="0"/>
                    <a:pt x="35" y="0"/>
                    <a:pt x="34" y="0"/>
                  </a:cubicBezTo>
                  <a:cubicBezTo>
                    <a:pt x="32" y="1"/>
                    <a:pt x="31" y="0"/>
                    <a:pt x="29" y="1"/>
                  </a:cubicBezTo>
                  <a:cubicBezTo>
                    <a:pt x="28" y="2"/>
                    <a:pt x="26" y="4"/>
                    <a:pt x="25" y="5"/>
                  </a:cubicBezTo>
                  <a:cubicBezTo>
                    <a:pt x="25" y="6"/>
                    <a:pt x="25" y="10"/>
                    <a:pt x="24" y="10"/>
                  </a:cubicBezTo>
                  <a:cubicBezTo>
                    <a:pt x="23" y="11"/>
                    <a:pt x="22" y="12"/>
                    <a:pt x="21" y="13"/>
                  </a:cubicBezTo>
                  <a:cubicBezTo>
                    <a:pt x="20" y="13"/>
                    <a:pt x="18" y="11"/>
                    <a:pt x="17" y="11"/>
                  </a:cubicBezTo>
                  <a:cubicBezTo>
                    <a:pt x="16" y="11"/>
                    <a:pt x="15" y="12"/>
                    <a:pt x="14" y="12"/>
                  </a:cubicBezTo>
                  <a:cubicBezTo>
                    <a:pt x="11" y="13"/>
                    <a:pt x="9" y="12"/>
                    <a:pt x="7" y="10"/>
                  </a:cubicBezTo>
                  <a:cubicBezTo>
                    <a:pt x="7" y="9"/>
                    <a:pt x="5" y="7"/>
                    <a:pt x="4" y="7"/>
                  </a:cubicBezTo>
                  <a:cubicBezTo>
                    <a:pt x="3" y="7"/>
                    <a:pt x="1" y="9"/>
                    <a:pt x="0" y="9"/>
                  </a:cubicBezTo>
                  <a:cubicBezTo>
                    <a:pt x="2" y="11"/>
                    <a:pt x="5" y="13"/>
                    <a:pt x="8" y="14"/>
                  </a:cubicBezTo>
                  <a:cubicBezTo>
                    <a:pt x="9" y="14"/>
                    <a:pt x="11" y="15"/>
                    <a:pt x="12" y="16"/>
                  </a:cubicBezTo>
                  <a:cubicBezTo>
                    <a:pt x="13" y="17"/>
                    <a:pt x="13" y="18"/>
                    <a:pt x="14" y="19"/>
                  </a:cubicBezTo>
                  <a:cubicBezTo>
                    <a:pt x="14" y="20"/>
                    <a:pt x="13" y="20"/>
                    <a:pt x="14" y="21"/>
                  </a:cubicBezTo>
                  <a:cubicBezTo>
                    <a:pt x="14" y="22"/>
                    <a:pt x="16" y="23"/>
                    <a:pt x="15" y="24"/>
                  </a:cubicBezTo>
                  <a:cubicBezTo>
                    <a:pt x="15" y="25"/>
                    <a:pt x="14" y="26"/>
                    <a:pt x="15" y="27"/>
                  </a:cubicBezTo>
                  <a:cubicBezTo>
                    <a:pt x="15" y="27"/>
                    <a:pt x="16" y="29"/>
                    <a:pt x="16" y="29"/>
                  </a:cubicBezTo>
                  <a:cubicBezTo>
                    <a:pt x="15" y="30"/>
                    <a:pt x="15" y="32"/>
                    <a:pt x="15" y="33"/>
                  </a:cubicBezTo>
                  <a:cubicBezTo>
                    <a:pt x="15" y="33"/>
                    <a:pt x="17" y="36"/>
                    <a:pt x="17" y="36"/>
                  </a:cubicBezTo>
                  <a:cubicBezTo>
                    <a:pt x="18" y="37"/>
                    <a:pt x="20" y="38"/>
                    <a:pt x="21" y="38"/>
                  </a:cubicBezTo>
                  <a:cubicBezTo>
                    <a:pt x="22" y="39"/>
                    <a:pt x="22" y="40"/>
                    <a:pt x="22" y="41"/>
                  </a:cubicBezTo>
                  <a:cubicBezTo>
                    <a:pt x="22" y="42"/>
                    <a:pt x="23" y="43"/>
                    <a:pt x="23" y="44"/>
                  </a:cubicBezTo>
                  <a:cubicBezTo>
                    <a:pt x="23" y="45"/>
                    <a:pt x="21" y="44"/>
                    <a:pt x="20" y="44"/>
                  </a:cubicBezTo>
                  <a:cubicBezTo>
                    <a:pt x="19" y="44"/>
                    <a:pt x="16" y="48"/>
                    <a:pt x="16" y="49"/>
                  </a:cubicBezTo>
                  <a:cubicBezTo>
                    <a:pt x="15" y="50"/>
                    <a:pt x="14" y="50"/>
                    <a:pt x="13" y="51"/>
                  </a:cubicBezTo>
                  <a:cubicBezTo>
                    <a:pt x="12" y="52"/>
                    <a:pt x="11" y="53"/>
                    <a:pt x="10" y="54"/>
                  </a:cubicBezTo>
                  <a:cubicBezTo>
                    <a:pt x="9" y="54"/>
                    <a:pt x="4" y="58"/>
                    <a:pt x="4" y="57"/>
                  </a:cubicBezTo>
                  <a:cubicBezTo>
                    <a:pt x="4" y="59"/>
                    <a:pt x="2" y="60"/>
                    <a:pt x="2" y="62"/>
                  </a:cubicBezTo>
                  <a:cubicBezTo>
                    <a:pt x="3" y="64"/>
                    <a:pt x="2" y="67"/>
                    <a:pt x="4" y="67"/>
                  </a:cubicBezTo>
                  <a:cubicBezTo>
                    <a:pt x="5" y="67"/>
                    <a:pt x="4" y="72"/>
                    <a:pt x="4" y="73"/>
                  </a:cubicBezTo>
                  <a:cubicBezTo>
                    <a:pt x="4" y="75"/>
                    <a:pt x="2" y="77"/>
                    <a:pt x="4" y="78"/>
                  </a:cubicBezTo>
                  <a:cubicBezTo>
                    <a:pt x="4" y="78"/>
                    <a:pt x="8" y="79"/>
                    <a:pt x="7" y="80"/>
                  </a:cubicBezTo>
                  <a:cubicBezTo>
                    <a:pt x="7" y="80"/>
                    <a:pt x="5" y="81"/>
                    <a:pt x="5" y="81"/>
                  </a:cubicBezTo>
                  <a:cubicBezTo>
                    <a:pt x="7" y="81"/>
                    <a:pt x="7" y="79"/>
                    <a:pt x="8" y="79"/>
                  </a:cubicBezTo>
                  <a:cubicBezTo>
                    <a:pt x="10" y="78"/>
                    <a:pt x="8" y="83"/>
                    <a:pt x="8" y="83"/>
                  </a:cubicBezTo>
                  <a:cubicBezTo>
                    <a:pt x="8" y="83"/>
                    <a:pt x="11" y="80"/>
                    <a:pt x="11" y="80"/>
                  </a:cubicBezTo>
                  <a:cubicBezTo>
                    <a:pt x="12" y="79"/>
                    <a:pt x="11" y="83"/>
                    <a:pt x="11" y="83"/>
                  </a:cubicBezTo>
                  <a:cubicBezTo>
                    <a:pt x="14" y="84"/>
                    <a:pt x="20" y="81"/>
                    <a:pt x="23" y="80"/>
                  </a:cubicBezTo>
                  <a:cubicBezTo>
                    <a:pt x="27" y="79"/>
                    <a:pt x="31" y="79"/>
                    <a:pt x="36" y="78"/>
                  </a:cubicBezTo>
                  <a:cubicBezTo>
                    <a:pt x="39" y="74"/>
                    <a:pt x="43" y="71"/>
                    <a:pt x="46" y="68"/>
                  </a:cubicBezTo>
                  <a:cubicBezTo>
                    <a:pt x="48" y="66"/>
                    <a:pt x="54" y="62"/>
                    <a:pt x="53" y="59"/>
                  </a:cubicBezTo>
                  <a:cubicBezTo>
                    <a:pt x="52" y="57"/>
                    <a:pt x="54" y="62"/>
                    <a:pt x="53" y="59"/>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24" name="Freeform 719"/>
            <p:cNvSpPr>
              <a:spLocks/>
            </p:cNvSpPr>
            <p:nvPr/>
          </p:nvSpPr>
          <p:spPr bwMode="auto">
            <a:xfrm>
              <a:off x="11929436" y="4965146"/>
              <a:ext cx="1194263" cy="1000267"/>
            </a:xfrm>
            <a:custGeom>
              <a:avLst/>
              <a:gdLst>
                <a:gd name="T0" fmla="*/ 38 w 128"/>
                <a:gd name="T1" fmla="*/ 87 h 107"/>
                <a:gd name="T2" fmla="*/ 38 w 128"/>
                <a:gd name="T3" fmla="*/ 63 h 107"/>
                <a:gd name="T4" fmla="*/ 47 w 128"/>
                <a:gd name="T5" fmla="*/ 52 h 107"/>
                <a:gd name="T6" fmla="*/ 56 w 128"/>
                <a:gd name="T7" fmla="*/ 34 h 107"/>
                <a:gd name="T8" fmla="*/ 72 w 128"/>
                <a:gd name="T9" fmla="*/ 25 h 107"/>
                <a:gd name="T10" fmla="*/ 86 w 128"/>
                <a:gd name="T11" fmla="*/ 22 h 107"/>
                <a:gd name="T12" fmla="*/ 102 w 128"/>
                <a:gd name="T13" fmla="*/ 20 h 107"/>
                <a:gd name="T14" fmla="*/ 112 w 128"/>
                <a:gd name="T15" fmla="*/ 10 h 107"/>
                <a:gd name="T16" fmla="*/ 120 w 128"/>
                <a:gd name="T17" fmla="*/ 13 h 107"/>
                <a:gd name="T18" fmla="*/ 127 w 128"/>
                <a:gd name="T19" fmla="*/ 6 h 107"/>
                <a:gd name="T20" fmla="*/ 114 w 128"/>
                <a:gd name="T21" fmla="*/ 5 h 107"/>
                <a:gd name="T22" fmla="*/ 116 w 128"/>
                <a:gd name="T23" fmla="*/ 2 h 107"/>
                <a:gd name="T24" fmla="*/ 106 w 128"/>
                <a:gd name="T25" fmla="*/ 3 h 107"/>
                <a:gd name="T26" fmla="*/ 100 w 128"/>
                <a:gd name="T27" fmla="*/ 1 h 107"/>
                <a:gd name="T28" fmla="*/ 95 w 128"/>
                <a:gd name="T29" fmla="*/ 3 h 107"/>
                <a:gd name="T30" fmla="*/ 91 w 128"/>
                <a:gd name="T31" fmla="*/ 6 h 107"/>
                <a:gd name="T32" fmla="*/ 90 w 128"/>
                <a:gd name="T33" fmla="*/ 11 h 107"/>
                <a:gd name="T34" fmla="*/ 84 w 128"/>
                <a:gd name="T35" fmla="*/ 10 h 107"/>
                <a:gd name="T36" fmla="*/ 80 w 128"/>
                <a:gd name="T37" fmla="*/ 13 h 107"/>
                <a:gd name="T38" fmla="*/ 76 w 128"/>
                <a:gd name="T39" fmla="*/ 15 h 107"/>
                <a:gd name="T40" fmla="*/ 72 w 128"/>
                <a:gd name="T41" fmla="*/ 16 h 107"/>
                <a:gd name="T42" fmla="*/ 68 w 128"/>
                <a:gd name="T43" fmla="*/ 10 h 107"/>
                <a:gd name="T44" fmla="*/ 67 w 128"/>
                <a:gd name="T45" fmla="*/ 14 h 107"/>
                <a:gd name="T46" fmla="*/ 65 w 128"/>
                <a:gd name="T47" fmla="*/ 14 h 107"/>
                <a:gd name="T48" fmla="*/ 62 w 128"/>
                <a:gd name="T49" fmla="*/ 18 h 107"/>
                <a:gd name="T50" fmla="*/ 61 w 128"/>
                <a:gd name="T51" fmla="*/ 21 h 107"/>
                <a:gd name="T52" fmla="*/ 57 w 128"/>
                <a:gd name="T53" fmla="*/ 20 h 107"/>
                <a:gd name="T54" fmla="*/ 54 w 128"/>
                <a:gd name="T55" fmla="*/ 20 h 107"/>
                <a:gd name="T56" fmla="*/ 51 w 128"/>
                <a:gd name="T57" fmla="*/ 22 h 107"/>
                <a:gd name="T58" fmla="*/ 49 w 128"/>
                <a:gd name="T59" fmla="*/ 23 h 107"/>
                <a:gd name="T60" fmla="*/ 54 w 128"/>
                <a:gd name="T61" fmla="*/ 25 h 107"/>
                <a:gd name="T62" fmla="*/ 56 w 128"/>
                <a:gd name="T63" fmla="*/ 25 h 107"/>
                <a:gd name="T64" fmla="*/ 57 w 128"/>
                <a:gd name="T65" fmla="*/ 28 h 107"/>
                <a:gd name="T66" fmla="*/ 49 w 128"/>
                <a:gd name="T67" fmla="*/ 31 h 107"/>
                <a:gd name="T68" fmla="*/ 53 w 128"/>
                <a:gd name="T69" fmla="*/ 33 h 107"/>
                <a:gd name="T70" fmla="*/ 49 w 128"/>
                <a:gd name="T71" fmla="*/ 35 h 107"/>
                <a:gd name="T72" fmla="*/ 43 w 128"/>
                <a:gd name="T73" fmla="*/ 40 h 107"/>
                <a:gd name="T74" fmla="*/ 42 w 128"/>
                <a:gd name="T75" fmla="*/ 43 h 107"/>
                <a:gd name="T76" fmla="*/ 39 w 128"/>
                <a:gd name="T77" fmla="*/ 45 h 107"/>
                <a:gd name="T78" fmla="*/ 39 w 128"/>
                <a:gd name="T79" fmla="*/ 49 h 107"/>
                <a:gd name="T80" fmla="*/ 39 w 128"/>
                <a:gd name="T81" fmla="*/ 52 h 107"/>
                <a:gd name="T82" fmla="*/ 35 w 128"/>
                <a:gd name="T83" fmla="*/ 56 h 107"/>
                <a:gd name="T84" fmla="*/ 27 w 128"/>
                <a:gd name="T85" fmla="*/ 62 h 107"/>
                <a:gd name="T86" fmla="*/ 31 w 128"/>
                <a:gd name="T87" fmla="*/ 64 h 107"/>
                <a:gd name="T88" fmla="*/ 28 w 128"/>
                <a:gd name="T89" fmla="*/ 66 h 107"/>
                <a:gd name="T90" fmla="*/ 19 w 128"/>
                <a:gd name="T91" fmla="*/ 68 h 107"/>
                <a:gd name="T92" fmla="*/ 16 w 128"/>
                <a:gd name="T93" fmla="*/ 72 h 107"/>
                <a:gd name="T94" fmla="*/ 10 w 128"/>
                <a:gd name="T95" fmla="*/ 73 h 107"/>
                <a:gd name="T96" fmla="*/ 10 w 128"/>
                <a:gd name="T97" fmla="*/ 74 h 107"/>
                <a:gd name="T98" fmla="*/ 5 w 128"/>
                <a:gd name="T99" fmla="*/ 75 h 107"/>
                <a:gd name="T100" fmla="*/ 4 w 128"/>
                <a:gd name="T101" fmla="*/ 81 h 107"/>
                <a:gd name="T102" fmla="*/ 1 w 128"/>
                <a:gd name="T103" fmla="*/ 86 h 107"/>
                <a:gd name="T104" fmla="*/ 6 w 128"/>
                <a:gd name="T105" fmla="*/ 92 h 107"/>
                <a:gd name="T106" fmla="*/ 7 w 128"/>
                <a:gd name="T107" fmla="*/ 94 h 107"/>
                <a:gd name="T108" fmla="*/ 3 w 128"/>
                <a:gd name="T109" fmla="*/ 93 h 107"/>
                <a:gd name="T110" fmla="*/ 5 w 128"/>
                <a:gd name="T111" fmla="*/ 97 h 107"/>
                <a:gd name="T112" fmla="*/ 5 w 128"/>
                <a:gd name="T113" fmla="*/ 103 h 107"/>
                <a:gd name="T114" fmla="*/ 27 w 128"/>
                <a:gd name="T115" fmla="*/ 99 h 107"/>
                <a:gd name="T116" fmla="*/ 34 w 128"/>
                <a:gd name="T117"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07">
                  <a:moveTo>
                    <a:pt x="34" y="101"/>
                  </a:moveTo>
                  <a:cubicBezTo>
                    <a:pt x="34" y="101"/>
                    <a:pt x="35" y="98"/>
                    <a:pt x="35" y="97"/>
                  </a:cubicBezTo>
                  <a:cubicBezTo>
                    <a:pt x="35" y="95"/>
                    <a:pt x="36" y="94"/>
                    <a:pt x="38" y="93"/>
                  </a:cubicBezTo>
                  <a:cubicBezTo>
                    <a:pt x="40" y="91"/>
                    <a:pt x="38" y="88"/>
                    <a:pt x="38" y="87"/>
                  </a:cubicBezTo>
                  <a:cubicBezTo>
                    <a:pt x="38" y="84"/>
                    <a:pt x="42" y="84"/>
                    <a:pt x="39" y="82"/>
                  </a:cubicBezTo>
                  <a:cubicBezTo>
                    <a:pt x="37" y="80"/>
                    <a:pt x="36" y="80"/>
                    <a:pt x="37" y="77"/>
                  </a:cubicBezTo>
                  <a:cubicBezTo>
                    <a:pt x="38" y="75"/>
                    <a:pt x="37" y="73"/>
                    <a:pt x="37" y="71"/>
                  </a:cubicBezTo>
                  <a:cubicBezTo>
                    <a:pt x="36" y="68"/>
                    <a:pt x="35" y="65"/>
                    <a:pt x="38" y="63"/>
                  </a:cubicBezTo>
                  <a:cubicBezTo>
                    <a:pt x="39" y="62"/>
                    <a:pt x="41" y="62"/>
                    <a:pt x="42" y="61"/>
                  </a:cubicBezTo>
                  <a:cubicBezTo>
                    <a:pt x="43" y="61"/>
                    <a:pt x="44" y="62"/>
                    <a:pt x="45" y="61"/>
                  </a:cubicBezTo>
                  <a:cubicBezTo>
                    <a:pt x="46" y="59"/>
                    <a:pt x="45" y="58"/>
                    <a:pt x="44" y="57"/>
                  </a:cubicBezTo>
                  <a:cubicBezTo>
                    <a:pt x="44" y="55"/>
                    <a:pt x="46" y="54"/>
                    <a:pt x="47" y="52"/>
                  </a:cubicBezTo>
                  <a:cubicBezTo>
                    <a:pt x="47" y="51"/>
                    <a:pt x="48" y="48"/>
                    <a:pt x="48" y="46"/>
                  </a:cubicBezTo>
                  <a:cubicBezTo>
                    <a:pt x="48" y="44"/>
                    <a:pt x="52" y="44"/>
                    <a:pt x="51" y="43"/>
                  </a:cubicBezTo>
                  <a:cubicBezTo>
                    <a:pt x="51" y="41"/>
                    <a:pt x="53" y="40"/>
                    <a:pt x="54" y="38"/>
                  </a:cubicBezTo>
                  <a:cubicBezTo>
                    <a:pt x="56" y="36"/>
                    <a:pt x="56" y="37"/>
                    <a:pt x="56" y="34"/>
                  </a:cubicBezTo>
                  <a:cubicBezTo>
                    <a:pt x="55" y="33"/>
                    <a:pt x="59" y="28"/>
                    <a:pt x="60" y="28"/>
                  </a:cubicBezTo>
                  <a:cubicBezTo>
                    <a:pt x="61" y="27"/>
                    <a:pt x="64" y="28"/>
                    <a:pt x="65" y="28"/>
                  </a:cubicBezTo>
                  <a:cubicBezTo>
                    <a:pt x="65" y="26"/>
                    <a:pt x="65" y="25"/>
                    <a:pt x="65" y="23"/>
                  </a:cubicBezTo>
                  <a:cubicBezTo>
                    <a:pt x="68" y="24"/>
                    <a:pt x="70" y="24"/>
                    <a:pt x="72" y="25"/>
                  </a:cubicBezTo>
                  <a:cubicBezTo>
                    <a:pt x="76" y="25"/>
                    <a:pt x="74" y="21"/>
                    <a:pt x="75" y="19"/>
                  </a:cubicBezTo>
                  <a:cubicBezTo>
                    <a:pt x="75" y="19"/>
                    <a:pt x="77" y="19"/>
                    <a:pt x="78" y="19"/>
                  </a:cubicBezTo>
                  <a:cubicBezTo>
                    <a:pt x="79" y="18"/>
                    <a:pt x="81" y="16"/>
                    <a:pt x="82" y="18"/>
                  </a:cubicBezTo>
                  <a:cubicBezTo>
                    <a:pt x="84" y="19"/>
                    <a:pt x="84" y="21"/>
                    <a:pt x="86" y="22"/>
                  </a:cubicBezTo>
                  <a:cubicBezTo>
                    <a:pt x="87" y="22"/>
                    <a:pt x="89" y="22"/>
                    <a:pt x="90" y="22"/>
                  </a:cubicBezTo>
                  <a:cubicBezTo>
                    <a:pt x="91" y="22"/>
                    <a:pt x="92" y="21"/>
                    <a:pt x="94" y="21"/>
                  </a:cubicBezTo>
                  <a:cubicBezTo>
                    <a:pt x="95" y="21"/>
                    <a:pt x="96" y="23"/>
                    <a:pt x="98" y="23"/>
                  </a:cubicBezTo>
                  <a:cubicBezTo>
                    <a:pt x="98" y="22"/>
                    <a:pt x="102" y="20"/>
                    <a:pt x="102" y="20"/>
                  </a:cubicBezTo>
                  <a:cubicBezTo>
                    <a:pt x="102" y="17"/>
                    <a:pt x="102" y="16"/>
                    <a:pt x="103" y="14"/>
                  </a:cubicBezTo>
                  <a:cubicBezTo>
                    <a:pt x="104" y="13"/>
                    <a:pt x="106" y="11"/>
                    <a:pt x="107" y="11"/>
                  </a:cubicBezTo>
                  <a:cubicBezTo>
                    <a:pt x="108" y="11"/>
                    <a:pt x="109" y="11"/>
                    <a:pt x="110" y="11"/>
                  </a:cubicBezTo>
                  <a:cubicBezTo>
                    <a:pt x="111" y="11"/>
                    <a:pt x="111" y="10"/>
                    <a:pt x="112" y="10"/>
                  </a:cubicBezTo>
                  <a:cubicBezTo>
                    <a:pt x="113" y="10"/>
                    <a:pt x="115" y="12"/>
                    <a:pt x="116" y="12"/>
                  </a:cubicBezTo>
                  <a:cubicBezTo>
                    <a:pt x="118" y="13"/>
                    <a:pt x="119" y="14"/>
                    <a:pt x="119" y="17"/>
                  </a:cubicBezTo>
                  <a:cubicBezTo>
                    <a:pt x="121" y="17"/>
                    <a:pt x="126" y="14"/>
                    <a:pt x="124" y="12"/>
                  </a:cubicBezTo>
                  <a:cubicBezTo>
                    <a:pt x="126" y="13"/>
                    <a:pt x="121" y="13"/>
                    <a:pt x="120" y="13"/>
                  </a:cubicBezTo>
                  <a:cubicBezTo>
                    <a:pt x="125" y="12"/>
                    <a:pt x="118" y="9"/>
                    <a:pt x="117" y="10"/>
                  </a:cubicBezTo>
                  <a:cubicBezTo>
                    <a:pt x="118" y="9"/>
                    <a:pt x="119" y="10"/>
                    <a:pt x="119" y="10"/>
                  </a:cubicBezTo>
                  <a:cubicBezTo>
                    <a:pt x="121" y="10"/>
                    <a:pt x="123" y="10"/>
                    <a:pt x="124" y="9"/>
                  </a:cubicBezTo>
                  <a:cubicBezTo>
                    <a:pt x="125" y="9"/>
                    <a:pt x="128" y="7"/>
                    <a:pt x="127" y="6"/>
                  </a:cubicBezTo>
                  <a:cubicBezTo>
                    <a:pt x="125" y="5"/>
                    <a:pt x="122" y="4"/>
                    <a:pt x="119" y="3"/>
                  </a:cubicBezTo>
                  <a:cubicBezTo>
                    <a:pt x="118" y="2"/>
                    <a:pt x="117" y="4"/>
                    <a:pt x="116" y="5"/>
                  </a:cubicBezTo>
                  <a:cubicBezTo>
                    <a:pt x="116" y="5"/>
                    <a:pt x="114" y="8"/>
                    <a:pt x="114" y="7"/>
                  </a:cubicBezTo>
                  <a:cubicBezTo>
                    <a:pt x="114" y="7"/>
                    <a:pt x="114" y="6"/>
                    <a:pt x="114" y="5"/>
                  </a:cubicBezTo>
                  <a:cubicBezTo>
                    <a:pt x="114" y="5"/>
                    <a:pt x="112" y="5"/>
                    <a:pt x="112" y="5"/>
                  </a:cubicBezTo>
                  <a:cubicBezTo>
                    <a:pt x="113" y="4"/>
                    <a:pt x="115" y="5"/>
                    <a:pt x="115" y="4"/>
                  </a:cubicBezTo>
                  <a:cubicBezTo>
                    <a:pt x="115" y="4"/>
                    <a:pt x="112" y="4"/>
                    <a:pt x="112" y="4"/>
                  </a:cubicBezTo>
                  <a:cubicBezTo>
                    <a:pt x="112" y="3"/>
                    <a:pt x="116" y="3"/>
                    <a:pt x="116" y="2"/>
                  </a:cubicBezTo>
                  <a:cubicBezTo>
                    <a:pt x="115" y="1"/>
                    <a:pt x="109" y="0"/>
                    <a:pt x="110" y="2"/>
                  </a:cubicBezTo>
                  <a:cubicBezTo>
                    <a:pt x="111" y="3"/>
                    <a:pt x="111" y="3"/>
                    <a:pt x="110" y="4"/>
                  </a:cubicBezTo>
                  <a:cubicBezTo>
                    <a:pt x="109" y="5"/>
                    <a:pt x="107" y="7"/>
                    <a:pt x="106" y="7"/>
                  </a:cubicBezTo>
                  <a:cubicBezTo>
                    <a:pt x="105" y="7"/>
                    <a:pt x="106" y="3"/>
                    <a:pt x="106" y="3"/>
                  </a:cubicBezTo>
                  <a:cubicBezTo>
                    <a:pt x="106" y="2"/>
                    <a:pt x="101" y="9"/>
                    <a:pt x="100" y="9"/>
                  </a:cubicBezTo>
                  <a:cubicBezTo>
                    <a:pt x="97" y="9"/>
                    <a:pt x="100" y="5"/>
                    <a:pt x="101" y="4"/>
                  </a:cubicBezTo>
                  <a:cubicBezTo>
                    <a:pt x="102" y="4"/>
                    <a:pt x="103" y="2"/>
                    <a:pt x="103" y="2"/>
                  </a:cubicBezTo>
                  <a:cubicBezTo>
                    <a:pt x="102" y="1"/>
                    <a:pt x="100" y="0"/>
                    <a:pt x="100" y="1"/>
                  </a:cubicBezTo>
                  <a:cubicBezTo>
                    <a:pt x="100" y="1"/>
                    <a:pt x="101" y="2"/>
                    <a:pt x="101" y="2"/>
                  </a:cubicBezTo>
                  <a:cubicBezTo>
                    <a:pt x="101" y="2"/>
                    <a:pt x="99" y="2"/>
                    <a:pt x="98" y="2"/>
                  </a:cubicBezTo>
                  <a:cubicBezTo>
                    <a:pt x="97" y="3"/>
                    <a:pt x="98" y="2"/>
                    <a:pt x="97" y="1"/>
                  </a:cubicBezTo>
                  <a:cubicBezTo>
                    <a:pt x="97" y="1"/>
                    <a:pt x="95" y="3"/>
                    <a:pt x="95" y="3"/>
                  </a:cubicBezTo>
                  <a:cubicBezTo>
                    <a:pt x="95" y="4"/>
                    <a:pt x="97" y="5"/>
                    <a:pt x="96" y="5"/>
                  </a:cubicBezTo>
                  <a:cubicBezTo>
                    <a:pt x="95" y="5"/>
                    <a:pt x="95" y="5"/>
                    <a:pt x="95" y="5"/>
                  </a:cubicBezTo>
                  <a:cubicBezTo>
                    <a:pt x="94" y="5"/>
                    <a:pt x="94" y="6"/>
                    <a:pt x="94" y="7"/>
                  </a:cubicBezTo>
                  <a:cubicBezTo>
                    <a:pt x="95" y="5"/>
                    <a:pt x="91" y="6"/>
                    <a:pt x="91" y="6"/>
                  </a:cubicBezTo>
                  <a:cubicBezTo>
                    <a:pt x="91" y="6"/>
                    <a:pt x="93" y="5"/>
                    <a:pt x="93" y="4"/>
                  </a:cubicBezTo>
                  <a:cubicBezTo>
                    <a:pt x="93" y="5"/>
                    <a:pt x="89" y="6"/>
                    <a:pt x="88" y="6"/>
                  </a:cubicBezTo>
                  <a:cubicBezTo>
                    <a:pt x="87" y="6"/>
                    <a:pt x="91" y="9"/>
                    <a:pt x="91" y="9"/>
                  </a:cubicBezTo>
                  <a:cubicBezTo>
                    <a:pt x="91" y="9"/>
                    <a:pt x="90" y="11"/>
                    <a:pt x="90" y="11"/>
                  </a:cubicBezTo>
                  <a:cubicBezTo>
                    <a:pt x="90" y="11"/>
                    <a:pt x="87" y="8"/>
                    <a:pt x="87" y="8"/>
                  </a:cubicBezTo>
                  <a:cubicBezTo>
                    <a:pt x="87" y="8"/>
                    <a:pt x="85" y="11"/>
                    <a:pt x="85" y="8"/>
                  </a:cubicBezTo>
                  <a:cubicBezTo>
                    <a:pt x="84" y="7"/>
                    <a:pt x="81" y="9"/>
                    <a:pt x="80" y="8"/>
                  </a:cubicBezTo>
                  <a:cubicBezTo>
                    <a:pt x="81" y="9"/>
                    <a:pt x="84" y="9"/>
                    <a:pt x="84" y="10"/>
                  </a:cubicBezTo>
                  <a:cubicBezTo>
                    <a:pt x="84" y="10"/>
                    <a:pt x="83" y="10"/>
                    <a:pt x="83" y="11"/>
                  </a:cubicBezTo>
                  <a:cubicBezTo>
                    <a:pt x="83" y="12"/>
                    <a:pt x="84" y="12"/>
                    <a:pt x="84" y="13"/>
                  </a:cubicBezTo>
                  <a:cubicBezTo>
                    <a:pt x="84" y="13"/>
                    <a:pt x="81" y="12"/>
                    <a:pt x="81" y="11"/>
                  </a:cubicBezTo>
                  <a:cubicBezTo>
                    <a:pt x="80" y="11"/>
                    <a:pt x="80" y="12"/>
                    <a:pt x="80" y="13"/>
                  </a:cubicBezTo>
                  <a:cubicBezTo>
                    <a:pt x="79" y="13"/>
                    <a:pt x="79" y="12"/>
                    <a:pt x="79" y="11"/>
                  </a:cubicBezTo>
                  <a:cubicBezTo>
                    <a:pt x="79" y="11"/>
                    <a:pt x="77" y="13"/>
                    <a:pt x="77" y="13"/>
                  </a:cubicBezTo>
                  <a:cubicBezTo>
                    <a:pt x="76" y="14"/>
                    <a:pt x="78" y="14"/>
                    <a:pt x="78" y="15"/>
                  </a:cubicBezTo>
                  <a:cubicBezTo>
                    <a:pt x="78" y="15"/>
                    <a:pt x="76" y="15"/>
                    <a:pt x="76" y="15"/>
                  </a:cubicBezTo>
                  <a:cubicBezTo>
                    <a:pt x="75" y="14"/>
                    <a:pt x="76" y="13"/>
                    <a:pt x="76" y="12"/>
                  </a:cubicBezTo>
                  <a:cubicBezTo>
                    <a:pt x="76" y="12"/>
                    <a:pt x="73" y="14"/>
                    <a:pt x="73" y="14"/>
                  </a:cubicBezTo>
                  <a:cubicBezTo>
                    <a:pt x="73" y="14"/>
                    <a:pt x="73" y="14"/>
                    <a:pt x="74" y="14"/>
                  </a:cubicBezTo>
                  <a:cubicBezTo>
                    <a:pt x="73" y="14"/>
                    <a:pt x="72" y="16"/>
                    <a:pt x="72" y="16"/>
                  </a:cubicBezTo>
                  <a:cubicBezTo>
                    <a:pt x="71" y="15"/>
                    <a:pt x="73" y="14"/>
                    <a:pt x="72" y="14"/>
                  </a:cubicBezTo>
                  <a:cubicBezTo>
                    <a:pt x="71" y="13"/>
                    <a:pt x="70" y="13"/>
                    <a:pt x="70" y="12"/>
                  </a:cubicBezTo>
                  <a:cubicBezTo>
                    <a:pt x="70" y="12"/>
                    <a:pt x="72" y="12"/>
                    <a:pt x="72" y="12"/>
                  </a:cubicBezTo>
                  <a:cubicBezTo>
                    <a:pt x="72" y="11"/>
                    <a:pt x="69" y="10"/>
                    <a:pt x="68" y="10"/>
                  </a:cubicBezTo>
                  <a:cubicBezTo>
                    <a:pt x="68" y="11"/>
                    <a:pt x="69" y="13"/>
                    <a:pt x="69" y="13"/>
                  </a:cubicBezTo>
                  <a:cubicBezTo>
                    <a:pt x="69" y="13"/>
                    <a:pt x="65" y="14"/>
                    <a:pt x="66" y="14"/>
                  </a:cubicBezTo>
                  <a:cubicBezTo>
                    <a:pt x="66" y="14"/>
                    <a:pt x="68" y="14"/>
                    <a:pt x="68" y="14"/>
                  </a:cubicBezTo>
                  <a:cubicBezTo>
                    <a:pt x="68" y="14"/>
                    <a:pt x="67" y="14"/>
                    <a:pt x="67" y="14"/>
                  </a:cubicBezTo>
                  <a:cubicBezTo>
                    <a:pt x="68" y="16"/>
                    <a:pt x="70" y="14"/>
                    <a:pt x="69" y="14"/>
                  </a:cubicBezTo>
                  <a:cubicBezTo>
                    <a:pt x="70" y="15"/>
                    <a:pt x="69" y="16"/>
                    <a:pt x="69" y="16"/>
                  </a:cubicBezTo>
                  <a:cubicBezTo>
                    <a:pt x="69" y="17"/>
                    <a:pt x="67" y="15"/>
                    <a:pt x="67" y="15"/>
                  </a:cubicBezTo>
                  <a:cubicBezTo>
                    <a:pt x="66" y="15"/>
                    <a:pt x="66" y="14"/>
                    <a:pt x="65" y="14"/>
                  </a:cubicBezTo>
                  <a:cubicBezTo>
                    <a:pt x="65" y="14"/>
                    <a:pt x="64" y="16"/>
                    <a:pt x="63" y="15"/>
                  </a:cubicBezTo>
                  <a:cubicBezTo>
                    <a:pt x="63" y="14"/>
                    <a:pt x="60" y="16"/>
                    <a:pt x="60" y="16"/>
                  </a:cubicBezTo>
                  <a:cubicBezTo>
                    <a:pt x="60" y="16"/>
                    <a:pt x="60" y="19"/>
                    <a:pt x="60" y="19"/>
                  </a:cubicBezTo>
                  <a:cubicBezTo>
                    <a:pt x="60" y="20"/>
                    <a:pt x="61" y="17"/>
                    <a:pt x="62" y="18"/>
                  </a:cubicBezTo>
                  <a:cubicBezTo>
                    <a:pt x="62" y="18"/>
                    <a:pt x="64" y="19"/>
                    <a:pt x="64" y="18"/>
                  </a:cubicBezTo>
                  <a:cubicBezTo>
                    <a:pt x="64" y="19"/>
                    <a:pt x="63" y="19"/>
                    <a:pt x="63" y="20"/>
                  </a:cubicBezTo>
                  <a:cubicBezTo>
                    <a:pt x="62" y="20"/>
                    <a:pt x="63" y="22"/>
                    <a:pt x="62" y="22"/>
                  </a:cubicBezTo>
                  <a:cubicBezTo>
                    <a:pt x="62" y="23"/>
                    <a:pt x="61" y="21"/>
                    <a:pt x="61" y="21"/>
                  </a:cubicBezTo>
                  <a:cubicBezTo>
                    <a:pt x="60" y="21"/>
                    <a:pt x="60" y="23"/>
                    <a:pt x="59" y="23"/>
                  </a:cubicBezTo>
                  <a:cubicBezTo>
                    <a:pt x="59" y="23"/>
                    <a:pt x="59" y="21"/>
                    <a:pt x="59" y="21"/>
                  </a:cubicBezTo>
                  <a:cubicBezTo>
                    <a:pt x="58" y="21"/>
                    <a:pt x="58" y="22"/>
                    <a:pt x="57" y="22"/>
                  </a:cubicBezTo>
                  <a:cubicBezTo>
                    <a:pt x="57" y="22"/>
                    <a:pt x="57" y="20"/>
                    <a:pt x="57" y="20"/>
                  </a:cubicBezTo>
                  <a:cubicBezTo>
                    <a:pt x="57" y="19"/>
                    <a:pt x="56" y="22"/>
                    <a:pt x="55" y="22"/>
                  </a:cubicBezTo>
                  <a:cubicBezTo>
                    <a:pt x="53" y="23"/>
                    <a:pt x="56" y="17"/>
                    <a:pt x="56" y="17"/>
                  </a:cubicBezTo>
                  <a:cubicBezTo>
                    <a:pt x="55" y="17"/>
                    <a:pt x="53" y="18"/>
                    <a:pt x="53" y="18"/>
                  </a:cubicBezTo>
                  <a:cubicBezTo>
                    <a:pt x="52" y="19"/>
                    <a:pt x="54" y="20"/>
                    <a:pt x="54" y="20"/>
                  </a:cubicBezTo>
                  <a:cubicBezTo>
                    <a:pt x="53" y="20"/>
                    <a:pt x="53" y="20"/>
                    <a:pt x="52" y="20"/>
                  </a:cubicBezTo>
                  <a:cubicBezTo>
                    <a:pt x="52" y="20"/>
                    <a:pt x="52" y="21"/>
                    <a:pt x="51" y="22"/>
                  </a:cubicBezTo>
                  <a:cubicBezTo>
                    <a:pt x="52" y="21"/>
                    <a:pt x="47" y="21"/>
                    <a:pt x="49" y="22"/>
                  </a:cubicBezTo>
                  <a:cubicBezTo>
                    <a:pt x="49" y="23"/>
                    <a:pt x="51" y="22"/>
                    <a:pt x="51" y="22"/>
                  </a:cubicBezTo>
                  <a:cubicBezTo>
                    <a:pt x="51" y="22"/>
                    <a:pt x="50" y="23"/>
                    <a:pt x="51" y="23"/>
                  </a:cubicBezTo>
                  <a:cubicBezTo>
                    <a:pt x="51" y="23"/>
                    <a:pt x="52" y="23"/>
                    <a:pt x="52" y="22"/>
                  </a:cubicBezTo>
                  <a:cubicBezTo>
                    <a:pt x="52" y="22"/>
                    <a:pt x="52" y="24"/>
                    <a:pt x="51" y="24"/>
                  </a:cubicBezTo>
                  <a:cubicBezTo>
                    <a:pt x="50" y="24"/>
                    <a:pt x="50" y="23"/>
                    <a:pt x="49" y="23"/>
                  </a:cubicBezTo>
                  <a:cubicBezTo>
                    <a:pt x="48" y="24"/>
                    <a:pt x="48" y="26"/>
                    <a:pt x="47" y="26"/>
                  </a:cubicBezTo>
                  <a:cubicBezTo>
                    <a:pt x="47" y="26"/>
                    <a:pt x="44" y="26"/>
                    <a:pt x="44" y="26"/>
                  </a:cubicBezTo>
                  <a:cubicBezTo>
                    <a:pt x="44" y="29"/>
                    <a:pt x="51" y="25"/>
                    <a:pt x="51" y="25"/>
                  </a:cubicBezTo>
                  <a:cubicBezTo>
                    <a:pt x="52" y="25"/>
                    <a:pt x="53" y="24"/>
                    <a:pt x="54" y="25"/>
                  </a:cubicBezTo>
                  <a:cubicBezTo>
                    <a:pt x="56" y="25"/>
                    <a:pt x="55" y="23"/>
                    <a:pt x="54" y="23"/>
                  </a:cubicBezTo>
                  <a:cubicBezTo>
                    <a:pt x="55" y="23"/>
                    <a:pt x="55" y="23"/>
                    <a:pt x="55" y="23"/>
                  </a:cubicBezTo>
                  <a:cubicBezTo>
                    <a:pt x="56" y="25"/>
                    <a:pt x="57" y="23"/>
                    <a:pt x="58" y="23"/>
                  </a:cubicBezTo>
                  <a:cubicBezTo>
                    <a:pt x="57" y="23"/>
                    <a:pt x="57" y="25"/>
                    <a:pt x="56" y="25"/>
                  </a:cubicBezTo>
                  <a:cubicBezTo>
                    <a:pt x="57" y="25"/>
                    <a:pt x="58" y="25"/>
                    <a:pt x="58" y="25"/>
                  </a:cubicBezTo>
                  <a:cubicBezTo>
                    <a:pt x="58" y="25"/>
                    <a:pt x="56" y="26"/>
                    <a:pt x="56" y="27"/>
                  </a:cubicBezTo>
                  <a:cubicBezTo>
                    <a:pt x="56" y="27"/>
                    <a:pt x="61" y="25"/>
                    <a:pt x="61" y="26"/>
                  </a:cubicBezTo>
                  <a:cubicBezTo>
                    <a:pt x="60" y="27"/>
                    <a:pt x="57" y="26"/>
                    <a:pt x="57" y="28"/>
                  </a:cubicBezTo>
                  <a:cubicBezTo>
                    <a:pt x="56" y="31"/>
                    <a:pt x="54" y="27"/>
                    <a:pt x="54" y="27"/>
                  </a:cubicBezTo>
                  <a:cubicBezTo>
                    <a:pt x="54" y="26"/>
                    <a:pt x="54" y="29"/>
                    <a:pt x="54" y="29"/>
                  </a:cubicBezTo>
                  <a:cubicBezTo>
                    <a:pt x="54" y="29"/>
                    <a:pt x="53" y="27"/>
                    <a:pt x="52" y="27"/>
                  </a:cubicBezTo>
                  <a:cubicBezTo>
                    <a:pt x="51" y="28"/>
                    <a:pt x="49" y="30"/>
                    <a:pt x="49" y="31"/>
                  </a:cubicBezTo>
                  <a:cubicBezTo>
                    <a:pt x="49" y="31"/>
                    <a:pt x="51" y="30"/>
                    <a:pt x="51" y="30"/>
                  </a:cubicBezTo>
                  <a:cubicBezTo>
                    <a:pt x="51" y="31"/>
                    <a:pt x="53" y="30"/>
                    <a:pt x="53" y="31"/>
                  </a:cubicBezTo>
                  <a:cubicBezTo>
                    <a:pt x="53" y="30"/>
                    <a:pt x="50" y="31"/>
                    <a:pt x="50" y="32"/>
                  </a:cubicBezTo>
                  <a:cubicBezTo>
                    <a:pt x="51" y="33"/>
                    <a:pt x="54" y="31"/>
                    <a:pt x="53" y="33"/>
                  </a:cubicBezTo>
                  <a:cubicBezTo>
                    <a:pt x="54" y="31"/>
                    <a:pt x="47" y="34"/>
                    <a:pt x="47" y="34"/>
                  </a:cubicBezTo>
                  <a:cubicBezTo>
                    <a:pt x="47" y="33"/>
                    <a:pt x="53" y="35"/>
                    <a:pt x="52" y="35"/>
                  </a:cubicBezTo>
                  <a:cubicBezTo>
                    <a:pt x="51" y="36"/>
                    <a:pt x="50" y="34"/>
                    <a:pt x="49" y="35"/>
                  </a:cubicBezTo>
                  <a:cubicBezTo>
                    <a:pt x="49" y="35"/>
                    <a:pt x="49" y="35"/>
                    <a:pt x="49" y="35"/>
                  </a:cubicBezTo>
                  <a:cubicBezTo>
                    <a:pt x="49" y="36"/>
                    <a:pt x="46" y="34"/>
                    <a:pt x="45" y="36"/>
                  </a:cubicBezTo>
                  <a:cubicBezTo>
                    <a:pt x="45" y="36"/>
                    <a:pt x="48" y="36"/>
                    <a:pt x="48" y="36"/>
                  </a:cubicBezTo>
                  <a:cubicBezTo>
                    <a:pt x="46" y="38"/>
                    <a:pt x="44" y="36"/>
                    <a:pt x="45" y="39"/>
                  </a:cubicBezTo>
                  <a:cubicBezTo>
                    <a:pt x="45" y="39"/>
                    <a:pt x="43" y="40"/>
                    <a:pt x="43" y="40"/>
                  </a:cubicBezTo>
                  <a:cubicBezTo>
                    <a:pt x="42" y="41"/>
                    <a:pt x="42" y="41"/>
                    <a:pt x="42" y="41"/>
                  </a:cubicBezTo>
                  <a:cubicBezTo>
                    <a:pt x="42" y="42"/>
                    <a:pt x="41" y="42"/>
                    <a:pt x="41" y="42"/>
                  </a:cubicBezTo>
                  <a:cubicBezTo>
                    <a:pt x="41" y="43"/>
                    <a:pt x="42" y="42"/>
                    <a:pt x="42" y="42"/>
                  </a:cubicBezTo>
                  <a:cubicBezTo>
                    <a:pt x="43" y="42"/>
                    <a:pt x="42" y="43"/>
                    <a:pt x="42" y="43"/>
                  </a:cubicBezTo>
                  <a:cubicBezTo>
                    <a:pt x="43" y="43"/>
                    <a:pt x="45" y="44"/>
                    <a:pt x="46" y="43"/>
                  </a:cubicBezTo>
                  <a:cubicBezTo>
                    <a:pt x="44" y="44"/>
                    <a:pt x="44" y="44"/>
                    <a:pt x="42" y="44"/>
                  </a:cubicBezTo>
                  <a:cubicBezTo>
                    <a:pt x="41" y="44"/>
                    <a:pt x="38" y="44"/>
                    <a:pt x="38" y="45"/>
                  </a:cubicBezTo>
                  <a:cubicBezTo>
                    <a:pt x="38" y="45"/>
                    <a:pt x="39" y="45"/>
                    <a:pt x="39" y="45"/>
                  </a:cubicBezTo>
                  <a:cubicBezTo>
                    <a:pt x="39" y="45"/>
                    <a:pt x="38" y="46"/>
                    <a:pt x="38" y="46"/>
                  </a:cubicBezTo>
                  <a:cubicBezTo>
                    <a:pt x="38" y="46"/>
                    <a:pt x="40" y="45"/>
                    <a:pt x="40" y="46"/>
                  </a:cubicBezTo>
                  <a:cubicBezTo>
                    <a:pt x="40" y="46"/>
                    <a:pt x="38" y="48"/>
                    <a:pt x="38" y="48"/>
                  </a:cubicBezTo>
                  <a:cubicBezTo>
                    <a:pt x="38" y="48"/>
                    <a:pt x="39" y="48"/>
                    <a:pt x="39" y="49"/>
                  </a:cubicBezTo>
                  <a:cubicBezTo>
                    <a:pt x="39" y="49"/>
                    <a:pt x="37" y="49"/>
                    <a:pt x="37" y="49"/>
                  </a:cubicBezTo>
                  <a:cubicBezTo>
                    <a:pt x="37" y="49"/>
                    <a:pt x="39" y="50"/>
                    <a:pt x="39" y="50"/>
                  </a:cubicBezTo>
                  <a:cubicBezTo>
                    <a:pt x="38" y="50"/>
                    <a:pt x="37" y="50"/>
                    <a:pt x="37" y="50"/>
                  </a:cubicBezTo>
                  <a:cubicBezTo>
                    <a:pt x="37" y="51"/>
                    <a:pt x="38" y="52"/>
                    <a:pt x="39" y="52"/>
                  </a:cubicBezTo>
                  <a:cubicBezTo>
                    <a:pt x="37" y="52"/>
                    <a:pt x="35" y="52"/>
                    <a:pt x="34" y="54"/>
                  </a:cubicBezTo>
                  <a:cubicBezTo>
                    <a:pt x="34" y="55"/>
                    <a:pt x="30" y="54"/>
                    <a:pt x="30" y="54"/>
                  </a:cubicBezTo>
                  <a:cubicBezTo>
                    <a:pt x="30" y="57"/>
                    <a:pt x="36" y="54"/>
                    <a:pt x="37" y="54"/>
                  </a:cubicBezTo>
                  <a:cubicBezTo>
                    <a:pt x="36" y="54"/>
                    <a:pt x="35" y="56"/>
                    <a:pt x="35" y="56"/>
                  </a:cubicBezTo>
                  <a:cubicBezTo>
                    <a:pt x="32" y="56"/>
                    <a:pt x="34" y="57"/>
                    <a:pt x="33" y="58"/>
                  </a:cubicBezTo>
                  <a:cubicBezTo>
                    <a:pt x="32" y="59"/>
                    <a:pt x="30" y="57"/>
                    <a:pt x="29" y="58"/>
                  </a:cubicBezTo>
                  <a:cubicBezTo>
                    <a:pt x="29" y="59"/>
                    <a:pt x="26" y="61"/>
                    <a:pt x="26" y="61"/>
                  </a:cubicBezTo>
                  <a:cubicBezTo>
                    <a:pt x="26" y="62"/>
                    <a:pt x="27" y="62"/>
                    <a:pt x="27" y="62"/>
                  </a:cubicBezTo>
                  <a:cubicBezTo>
                    <a:pt x="27" y="63"/>
                    <a:pt x="24" y="63"/>
                    <a:pt x="24" y="63"/>
                  </a:cubicBezTo>
                  <a:cubicBezTo>
                    <a:pt x="24" y="63"/>
                    <a:pt x="25" y="64"/>
                    <a:pt x="25" y="65"/>
                  </a:cubicBezTo>
                  <a:cubicBezTo>
                    <a:pt x="25" y="66"/>
                    <a:pt x="27" y="65"/>
                    <a:pt x="28" y="65"/>
                  </a:cubicBezTo>
                  <a:cubicBezTo>
                    <a:pt x="29" y="64"/>
                    <a:pt x="30" y="65"/>
                    <a:pt x="31" y="64"/>
                  </a:cubicBezTo>
                  <a:cubicBezTo>
                    <a:pt x="31" y="64"/>
                    <a:pt x="30" y="63"/>
                    <a:pt x="30" y="62"/>
                  </a:cubicBezTo>
                  <a:cubicBezTo>
                    <a:pt x="30" y="62"/>
                    <a:pt x="32" y="63"/>
                    <a:pt x="33" y="64"/>
                  </a:cubicBezTo>
                  <a:cubicBezTo>
                    <a:pt x="33" y="64"/>
                    <a:pt x="30" y="66"/>
                    <a:pt x="30" y="66"/>
                  </a:cubicBezTo>
                  <a:cubicBezTo>
                    <a:pt x="29" y="66"/>
                    <a:pt x="28" y="67"/>
                    <a:pt x="28" y="66"/>
                  </a:cubicBezTo>
                  <a:cubicBezTo>
                    <a:pt x="27" y="65"/>
                    <a:pt x="26" y="67"/>
                    <a:pt x="25" y="67"/>
                  </a:cubicBezTo>
                  <a:cubicBezTo>
                    <a:pt x="24" y="66"/>
                    <a:pt x="24" y="63"/>
                    <a:pt x="23" y="66"/>
                  </a:cubicBezTo>
                  <a:cubicBezTo>
                    <a:pt x="21" y="70"/>
                    <a:pt x="20" y="65"/>
                    <a:pt x="21" y="65"/>
                  </a:cubicBezTo>
                  <a:cubicBezTo>
                    <a:pt x="19" y="65"/>
                    <a:pt x="21" y="69"/>
                    <a:pt x="19" y="68"/>
                  </a:cubicBezTo>
                  <a:cubicBezTo>
                    <a:pt x="15" y="68"/>
                    <a:pt x="18" y="70"/>
                    <a:pt x="17" y="71"/>
                  </a:cubicBezTo>
                  <a:cubicBezTo>
                    <a:pt x="16" y="71"/>
                    <a:pt x="16" y="69"/>
                    <a:pt x="16" y="69"/>
                  </a:cubicBezTo>
                  <a:cubicBezTo>
                    <a:pt x="14" y="69"/>
                    <a:pt x="12" y="70"/>
                    <a:pt x="11" y="71"/>
                  </a:cubicBezTo>
                  <a:cubicBezTo>
                    <a:pt x="11" y="72"/>
                    <a:pt x="15" y="72"/>
                    <a:pt x="16" y="72"/>
                  </a:cubicBezTo>
                  <a:cubicBezTo>
                    <a:pt x="16" y="72"/>
                    <a:pt x="19" y="71"/>
                    <a:pt x="19" y="71"/>
                  </a:cubicBezTo>
                  <a:cubicBezTo>
                    <a:pt x="20" y="72"/>
                    <a:pt x="15" y="72"/>
                    <a:pt x="15" y="72"/>
                  </a:cubicBezTo>
                  <a:cubicBezTo>
                    <a:pt x="14" y="72"/>
                    <a:pt x="14" y="73"/>
                    <a:pt x="13" y="73"/>
                  </a:cubicBezTo>
                  <a:cubicBezTo>
                    <a:pt x="12" y="73"/>
                    <a:pt x="11" y="73"/>
                    <a:pt x="10" y="73"/>
                  </a:cubicBezTo>
                  <a:cubicBezTo>
                    <a:pt x="8" y="72"/>
                    <a:pt x="7" y="73"/>
                    <a:pt x="9" y="74"/>
                  </a:cubicBezTo>
                  <a:cubicBezTo>
                    <a:pt x="10" y="74"/>
                    <a:pt x="12" y="74"/>
                    <a:pt x="12" y="76"/>
                  </a:cubicBezTo>
                  <a:cubicBezTo>
                    <a:pt x="12" y="76"/>
                    <a:pt x="11" y="78"/>
                    <a:pt x="11" y="77"/>
                  </a:cubicBezTo>
                  <a:cubicBezTo>
                    <a:pt x="10" y="77"/>
                    <a:pt x="12" y="75"/>
                    <a:pt x="10" y="74"/>
                  </a:cubicBezTo>
                  <a:cubicBezTo>
                    <a:pt x="7" y="74"/>
                    <a:pt x="9" y="75"/>
                    <a:pt x="8" y="76"/>
                  </a:cubicBezTo>
                  <a:cubicBezTo>
                    <a:pt x="8" y="76"/>
                    <a:pt x="8" y="73"/>
                    <a:pt x="7" y="73"/>
                  </a:cubicBezTo>
                  <a:cubicBezTo>
                    <a:pt x="7" y="72"/>
                    <a:pt x="5" y="78"/>
                    <a:pt x="6" y="77"/>
                  </a:cubicBezTo>
                  <a:cubicBezTo>
                    <a:pt x="5" y="77"/>
                    <a:pt x="5" y="75"/>
                    <a:pt x="5" y="75"/>
                  </a:cubicBezTo>
                  <a:cubicBezTo>
                    <a:pt x="4" y="75"/>
                    <a:pt x="4" y="77"/>
                    <a:pt x="4" y="77"/>
                  </a:cubicBezTo>
                  <a:cubicBezTo>
                    <a:pt x="3" y="78"/>
                    <a:pt x="1" y="77"/>
                    <a:pt x="1" y="78"/>
                  </a:cubicBezTo>
                  <a:cubicBezTo>
                    <a:pt x="1" y="79"/>
                    <a:pt x="0" y="80"/>
                    <a:pt x="1" y="80"/>
                  </a:cubicBezTo>
                  <a:cubicBezTo>
                    <a:pt x="2" y="80"/>
                    <a:pt x="3" y="80"/>
                    <a:pt x="4" y="81"/>
                  </a:cubicBezTo>
                  <a:cubicBezTo>
                    <a:pt x="4" y="81"/>
                    <a:pt x="0" y="82"/>
                    <a:pt x="1" y="83"/>
                  </a:cubicBezTo>
                  <a:cubicBezTo>
                    <a:pt x="1" y="84"/>
                    <a:pt x="3" y="84"/>
                    <a:pt x="3" y="84"/>
                  </a:cubicBezTo>
                  <a:cubicBezTo>
                    <a:pt x="3" y="84"/>
                    <a:pt x="6" y="83"/>
                    <a:pt x="6" y="84"/>
                  </a:cubicBezTo>
                  <a:cubicBezTo>
                    <a:pt x="5" y="85"/>
                    <a:pt x="2" y="84"/>
                    <a:pt x="1" y="86"/>
                  </a:cubicBezTo>
                  <a:cubicBezTo>
                    <a:pt x="0" y="87"/>
                    <a:pt x="6" y="87"/>
                    <a:pt x="4" y="89"/>
                  </a:cubicBezTo>
                  <a:cubicBezTo>
                    <a:pt x="4" y="89"/>
                    <a:pt x="3" y="87"/>
                    <a:pt x="2" y="88"/>
                  </a:cubicBezTo>
                  <a:cubicBezTo>
                    <a:pt x="1" y="89"/>
                    <a:pt x="1" y="90"/>
                    <a:pt x="2" y="91"/>
                  </a:cubicBezTo>
                  <a:cubicBezTo>
                    <a:pt x="3" y="91"/>
                    <a:pt x="5" y="92"/>
                    <a:pt x="6" y="92"/>
                  </a:cubicBezTo>
                  <a:cubicBezTo>
                    <a:pt x="7" y="91"/>
                    <a:pt x="8" y="89"/>
                    <a:pt x="9" y="90"/>
                  </a:cubicBezTo>
                  <a:cubicBezTo>
                    <a:pt x="8" y="90"/>
                    <a:pt x="7" y="91"/>
                    <a:pt x="7" y="91"/>
                  </a:cubicBezTo>
                  <a:cubicBezTo>
                    <a:pt x="7" y="92"/>
                    <a:pt x="6" y="92"/>
                    <a:pt x="5" y="92"/>
                  </a:cubicBezTo>
                  <a:cubicBezTo>
                    <a:pt x="5" y="92"/>
                    <a:pt x="7" y="93"/>
                    <a:pt x="7" y="94"/>
                  </a:cubicBezTo>
                  <a:cubicBezTo>
                    <a:pt x="7" y="94"/>
                    <a:pt x="4" y="92"/>
                    <a:pt x="5" y="94"/>
                  </a:cubicBezTo>
                  <a:cubicBezTo>
                    <a:pt x="5" y="95"/>
                    <a:pt x="8" y="96"/>
                    <a:pt x="8" y="96"/>
                  </a:cubicBezTo>
                  <a:cubicBezTo>
                    <a:pt x="8" y="97"/>
                    <a:pt x="5" y="95"/>
                    <a:pt x="4" y="96"/>
                  </a:cubicBezTo>
                  <a:cubicBezTo>
                    <a:pt x="2" y="96"/>
                    <a:pt x="4" y="93"/>
                    <a:pt x="3" y="93"/>
                  </a:cubicBezTo>
                  <a:cubicBezTo>
                    <a:pt x="3" y="93"/>
                    <a:pt x="1" y="95"/>
                    <a:pt x="2" y="96"/>
                  </a:cubicBezTo>
                  <a:cubicBezTo>
                    <a:pt x="3" y="96"/>
                    <a:pt x="2" y="98"/>
                    <a:pt x="2" y="98"/>
                  </a:cubicBezTo>
                  <a:cubicBezTo>
                    <a:pt x="3" y="99"/>
                    <a:pt x="4" y="97"/>
                    <a:pt x="5" y="96"/>
                  </a:cubicBezTo>
                  <a:cubicBezTo>
                    <a:pt x="5" y="96"/>
                    <a:pt x="5" y="97"/>
                    <a:pt x="5" y="97"/>
                  </a:cubicBezTo>
                  <a:cubicBezTo>
                    <a:pt x="6" y="97"/>
                    <a:pt x="6" y="96"/>
                    <a:pt x="7" y="96"/>
                  </a:cubicBezTo>
                  <a:cubicBezTo>
                    <a:pt x="7" y="96"/>
                    <a:pt x="7" y="98"/>
                    <a:pt x="6" y="98"/>
                  </a:cubicBezTo>
                  <a:cubicBezTo>
                    <a:pt x="4" y="99"/>
                    <a:pt x="8" y="101"/>
                    <a:pt x="8" y="100"/>
                  </a:cubicBezTo>
                  <a:cubicBezTo>
                    <a:pt x="8" y="102"/>
                    <a:pt x="1" y="100"/>
                    <a:pt x="5" y="103"/>
                  </a:cubicBezTo>
                  <a:cubicBezTo>
                    <a:pt x="7" y="104"/>
                    <a:pt x="8" y="105"/>
                    <a:pt x="10" y="105"/>
                  </a:cubicBezTo>
                  <a:cubicBezTo>
                    <a:pt x="10" y="105"/>
                    <a:pt x="13" y="107"/>
                    <a:pt x="14" y="107"/>
                  </a:cubicBezTo>
                  <a:cubicBezTo>
                    <a:pt x="17" y="107"/>
                    <a:pt x="21" y="104"/>
                    <a:pt x="23" y="102"/>
                  </a:cubicBezTo>
                  <a:cubicBezTo>
                    <a:pt x="24" y="100"/>
                    <a:pt x="25" y="100"/>
                    <a:pt x="27" y="99"/>
                  </a:cubicBezTo>
                  <a:cubicBezTo>
                    <a:pt x="28" y="98"/>
                    <a:pt x="28" y="95"/>
                    <a:pt x="29" y="95"/>
                  </a:cubicBezTo>
                  <a:cubicBezTo>
                    <a:pt x="29" y="95"/>
                    <a:pt x="29" y="98"/>
                    <a:pt x="30" y="98"/>
                  </a:cubicBezTo>
                  <a:cubicBezTo>
                    <a:pt x="32" y="99"/>
                    <a:pt x="31" y="99"/>
                    <a:pt x="31" y="100"/>
                  </a:cubicBezTo>
                  <a:cubicBezTo>
                    <a:pt x="32" y="100"/>
                    <a:pt x="33" y="100"/>
                    <a:pt x="34" y="101"/>
                  </a:cubicBezTo>
                  <a:cubicBezTo>
                    <a:pt x="34" y="102"/>
                    <a:pt x="33" y="100"/>
                    <a:pt x="34" y="10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25" name="Freeform 720"/>
            <p:cNvSpPr>
              <a:spLocks noEditPoints="1"/>
            </p:cNvSpPr>
            <p:nvPr/>
          </p:nvSpPr>
          <p:spPr bwMode="auto">
            <a:xfrm>
              <a:off x="12945354" y="4366261"/>
              <a:ext cx="7563665" cy="2637643"/>
            </a:xfrm>
            <a:custGeom>
              <a:avLst/>
              <a:gdLst>
                <a:gd name="T0" fmla="*/ 785 w 810"/>
                <a:gd name="T1" fmla="*/ 109 h 282"/>
                <a:gd name="T2" fmla="*/ 725 w 810"/>
                <a:gd name="T3" fmla="*/ 77 h 282"/>
                <a:gd name="T4" fmla="*/ 665 w 810"/>
                <a:gd name="T5" fmla="*/ 80 h 282"/>
                <a:gd name="T6" fmla="*/ 607 w 810"/>
                <a:gd name="T7" fmla="*/ 65 h 282"/>
                <a:gd name="T8" fmla="*/ 578 w 810"/>
                <a:gd name="T9" fmla="*/ 56 h 282"/>
                <a:gd name="T10" fmla="*/ 555 w 810"/>
                <a:gd name="T11" fmla="*/ 61 h 282"/>
                <a:gd name="T12" fmla="*/ 521 w 810"/>
                <a:gd name="T13" fmla="*/ 59 h 282"/>
                <a:gd name="T14" fmla="*/ 495 w 810"/>
                <a:gd name="T15" fmla="*/ 44 h 282"/>
                <a:gd name="T16" fmla="*/ 469 w 810"/>
                <a:gd name="T17" fmla="*/ 49 h 282"/>
                <a:gd name="T18" fmla="*/ 423 w 810"/>
                <a:gd name="T19" fmla="*/ 43 h 282"/>
                <a:gd name="T20" fmla="*/ 383 w 810"/>
                <a:gd name="T21" fmla="*/ 50 h 282"/>
                <a:gd name="T22" fmla="*/ 423 w 810"/>
                <a:gd name="T23" fmla="*/ 17 h 282"/>
                <a:gd name="T24" fmla="*/ 378 w 810"/>
                <a:gd name="T25" fmla="*/ 7 h 282"/>
                <a:gd name="T26" fmla="*/ 355 w 810"/>
                <a:gd name="T27" fmla="*/ 17 h 282"/>
                <a:gd name="T28" fmla="*/ 320 w 810"/>
                <a:gd name="T29" fmla="*/ 22 h 282"/>
                <a:gd name="T30" fmla="*/ 297 w 810"/>
                <a:gd name="T31" fmla="*/ 32 h 282"/>
                <a:gd name="T32" fmla="*/ 269 w 810"/>
                <a:gd name="T33" fmla="*/ 49 h 282"/>
                <a:gd name="T34" fmla="*/ 247 w 810"/>
                <a:gd name="T35" fmla="*/ 58 h 282"/>
                <a:gd name="T36" fmla="*/ 242 w 810"/>
                <a:gd name="T37" fmla="*/ 50 h 282"/>
                <a:gd name="T38" fmla="*/ 259 w 810"/>
                <a:gd name="T39" fmla="*/ 97 h 282"/>
                <a:gd name="T40" fmla="*/ 227 w 810"/>
                <a:gd name="T41" fmla="*/ 107 h 282"/>
                <a:gd name="T42" fmla="*/ 231 w 810"/>
                <a:gd name="T43" fmla="*/ 88 h 282"/>
                <a:gd name="T44" fmla="*/ 206 w 810"/>
                <a:gd name="T45" fmla="*/ 60 h 282"/>
                <a:gd name="T46" fmla="*/ 191 w 810"/>
                <a:gd name="T47" fmla="*/ 83 h 282"/>
                <a:gd name="T48" fmla="*/ 131 w 810"/>
                <a:gd name="T49" fmla="*/ 90 h 282"/>
                <a:gd name="T50" fmla="*/ 92 w 810"/>
                <a:gd name="T51" fmla="*/ 100 h 282"/>
                <a:gd name="T52" fmla="*/ 84 w 810"/>
                <a:gd name="T53" fmla="*/ 107 h 282"/>
                <a:gd name="T54" fmla="*/ 53 w 810"/>
                <a:gd name="T55" fmla="*/ 120 h 282"/>
                <a:gd name="T56" fmla="*/ 31 w 810"/>
                <a:gd name="T57" fmla="*/ 102 h 282"/>
                <a:gd name="T58" fmla="*/ 29 w 810"/>
                <a:gd name="T59" fmla="*/ 84 h 282"/>
                <a:gd name="T60" fmla="*/ 5 w 810"/>
                <a:gd name="T61" fmla="*/ 88 h 282"/>
                <a:gd name="T62" fmla="*/ 7 w 810"/>
                <a:gd name="T63" fmla="*/ 152 h 282"/>
                <a:gd name="T64" fmla="*/ 16 w 810"/>
                <a:gd name="T65" fmla="*/ 187 h 282"/>
                <a:gd name="T66" fmla="*/ 40 w 810"/>
                <a:gd name="T67" fmla="*/ 223 h 282"/>
                <a:gd name="T68" fmla="*/ 53 w 810"/>
                <a:gd name="T69" fmla="*/ 244 h 282"/>
                <a:gd name="T70" fmla="*/ 82 w 810"/>
                <a:gd name="T71" fmla="*/ 272 h 282"/>
                <a:gd name="T72" fmla="*/ 109 w 810"/>
                <a:gd name="T73" fmla="*/ 250 h 282"/>
                <a:gd name="T74" fmla="*/ 108 w 810"/>
                <a:gd name="T75" fmla="*/ 222 h 282"/>
                <a:gd name="T76" fmla="*/ 160 w 810"/>
                <a:gd name="T77" fmla="*/ 223 h 282"/>
                <a:gd name="T78" fmla="*/ 196 w 810"/>
                <a:gd name="T79" fmla="*/ 196 h 282"/>
                <a:gd name="T80" fmla="*/ 252 w 810"/>
                <a:gd name="T81" fmla="*/ 204 h 282"/>
                <a:gd name="T82" fmla="*/ 331 w 810"/>
                <a:gd name="T83" fmla="*/ 226 h 282"/>
                <a:gd name="T84" fmla="*/ 415 w 810"/>
                <a:gd name="T85" fmla="*/ 231 h 282"/>
                <a:gd name="T86" fmla="*/ 483 w 810"/>
                <a:gd name="T87" fmla="*/ 207 h 282"/>
                <a:gd name="T88" fmla="*/ 521 w 810"/>
                <a:gd name="T89" fmla="*/ 258 h 282"/>
                <a:gd name="T90" fmla="*/ 558 w 810"/>
                <a:gd name="T91" fmla="*/ 226 h 282"/>
                <a:gd name="T92" fmla="*/ 543 w 810"/>
                <a:gd name="T93" fmla="*/ 199 h 282"/>
                <a:gd name="T94" fmla="*/ 591 w 810"/>
                <a:gd name="T95" fmla="*/ 162 h 282"/>
                <a:gd name="T96" fmla="*/ 627 w 810"/>
                <a:gd name="T97" fmla="*/ 165 h 282"/>
                <a:gd name="T98" fmla="*/ 657 w 810"/>
                <a:gd name="T99" fmla="*/ 153 h 282"/>
                <a:gd name="T100" fmla="*/ 669 w 810"/>
                <a:gd name="T101" fmla="*/ 154 h 282"/>
                <a:gd name="T102" fmla="*/ 649 w 810"/>
                <a:gd name="T103" fmla="*/ 210 h 282"/>
                <a:gd name="T104" fmla="*/ 667 w 810"/>
                <a:gd name="T105" fmla="*/ 171 h 282"/>
                <a:gd name="T106" fmla="*/ 710 w 810"/>
                <a:gd name="T107" fmla="*/ 156 h 282"/>
                <a:gd name="T108" fmla="*/ 738 w 810"/>
                <a:gd name="T109" fmla="*/ 121 h 282"/>
                <a:gd name="T110" fmla="*/ 765 w 810"/>
                <a:gd name="T111" fmla="*/ 116 h 282"/>
                <a:gd name="T112" fmla="*/ 802 w 810"/>
                <a:gd name="T113" fmla="*/ 115 h 282"/>
                <a:gd name="T114" fmla="*/ 388 w 810"/>
                <a:gd name="T115" fmla="*/ 2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0" h="282">
                  <a:moveTo>
                    <a:pt x="808" y="111"/>
                  </a:moveTo>
                  <a:cubicBezTo>
                    <a:pt x="806" y="109"/>
                    <a:pt x="803" y="108"/>
                    <a:pt x="801" y="106"/>
                  </a:cubicBezTo>
                  <a:cubicBezTo>
                    <a:pt x="800" y="105"/>
                    <a:pt x="799" y="104"/>
                    <a:pt x="797" y="103"/>
                  </a:cubicBezTo>
                  <a:cubicBezTo>
                    <a:pt x="796" y="103"/>
                    <a:pt x="794" y="103"/>
                    <a:pt x="793" y="102"/>
                  </a:cubicBezTo>
                  <a:cubicBezTo>
                    <a:pt x="793" y="103"/>
                    <a:pt x="794" y="103"/>
                    <a:pt x="794" y="103"/>
                  </a:cubicBezTo>
                  <a:cubicBezTo>
                    <a:pt x="795" y="103"/>
                    <a:pt x="792" y="104"/>
                    <a:pt x="791" y="103"/>
                  </a:cubicBezTo>
                  <a:cubicBezTo>
                    <a:pt x="791" y="103"/>
                    <a:pt x="792" y="103"/>
                    <a:pt x="792" y="102"/>
                  </a:cubicBezTo>
                  <a:cubicBezTo>
                    <a:pt x="791" y="101"/>
                    <a:pt x="786" y="103"/>
                    <a:pt x="785" y="102"/>
                  </a:cubicBezTo>
                  <a:cubicBezTo>
                    <a:pt x="787" y="103"/>
                    <a:pt x="787" y="103"/>
                    <a:pt x="787" y="106"/>
                  </a:cubicBezTo>
                  <a:cubicBezTo>
                    <a:pt x="786" y="107"/>
                    <a:pt x="788" y="109"/>
                    <a:pt x="788" y="109"/>
                  </a:cubicBezTo>
                  <a:cubicBezTo>
                    <a:pt x="787" y="109"/>
                    <a:pt x="787" y="108"/>
                    <a:pt x="787" y="108"/>
                  </a:cubicBezTo>
                  <a:cubicBezTo>
                    <a:pt x="786" y="107"/>
                    <a:pt x="786" y="109"/>
                    <a:pt x="785" y="109"/>
                  </a:cubicBezTo>
                  <a:cubicBezTo>
                    <a:pt x="785" y="109"/>
                    <a:pt x="783" y="105"/>
                    <a:pt x="783" y="105"/>
                  </a:cubicBezTo>
                  <a:cubicBezTo>
                    <a:pt x="783" y="104"/>
                    <a:pt x="783" y="104"/>
                    <a:pt x="783" y="104"/>
                  </a:cubicBezTo>
                  <a:cubicBezTo>
                    <a:pt x="783" y="103"/>
                    <a:pt x="782" y="102"/>
                    <a:pt x="783" y="101"/>
                  </a:cubicBezTo>
                  <a:cubicBezTo>
                    <a:pt x="784" y="99"/>
                    <a:pt x="782" y="100"/>
                    <a:pt x="781" y="99"/>
                  </a:cubicBezTo>
                  <a:cubicBezTo>
                    <a:pt x="781" y="98"/>
                    <a:pt x="779" y="97"/>
                    <a:pt x="778" y="97"/>
                  </a:cubicBezTo>
                  <a:cubicBezTo>
                    <a:pt x="771" y="93"/>
                    <a:pt x="765" y="89"/>
                    <a:pt x="758" y="87"/>
                  </a:cubicBezTo>
                  <a:cubicBezTo>
                    <a:pt x="756" y="86"/>
                    <a:pt x="755" y="85"/>
                    <a:pt x="754" y="84"/>
                  </a:cubicBezTo>
                  <a:cubicBezTo>
                    <a:pt x="753" y="83"/>
                    <a:pt x="751" y="82"/>
                    <a:pt x="749" y="82"/>
                  </a:cubicBezTo>
                  <a:cubicBezTo>
                    <a:pt x="746" y="81"/>
                    <a:pt x="743" y="80"/>
                    <a:pt x="739" y="78"/>
                  </a:cubicBezTo>
                  <a:cubicBezTo>
                    <a:pt x="736" y="78"/>
                    <a:pt x="732" y="78"/>
                    <a:pt x="730" y="78"/>
                  </a:cubicBezTo>
                  <a:cubicBezTo>
                    <a:pt x="728" y="78"/>
                    <a:pt x="727" y="78"/>
                    <a:pt x="726" y="78"/>
                  </a:cubicBezTo>
                  <a:cubicBezTo>
                    <a:pt x="726" y="78"/>
                    <a:pt x="725" y="77"/>
                    <a:pt x="725" y="77"/>
                  </a:cubicBezTo>
                  <a:cubicBezTo>
                    <a:pt x="724" y="78"/>
                    <a:pt x="724" y="79"/>
                    <a:pt x="723" y="78"/>
                  </a:cubicBezTo>
                  <a:cubicBezTo>
                    <a:pt x="720" y="78"/>
                    <a:pt x="717" y="77"/>
                    <a:pt x="714" y="76"/>
                  </a:cubicBezTo>
                  <a:cubicBezTo>
                    <a:pt x="713" y="76"/>
                    <a:pt x="710" y="75"/>
                    <a:pt x="710" y="77"/>
                  </a:cubicBezTo>
                  <a:cubicBezTo>
                    <a:pt x="709" y="79"/>
                    <a:pt x="708" y="79"/>
                    <a:pt x="710" y="80"/>
                  </a:cubicBezTo>
                  <a:cubicBezTo>
                    <a:pt x="712" y="82"/>
                    <a:pt x="714" y="86"/>
                    <a:pt x="709" y="87"/>
                  </a:cubicBezTo>
                  <a:cubicBezTo>
                    <a:pt x="708" y="88"/>
                    <a:pt x="705" y="88"/>
                    <a:pt x="704" y="86"/>
                  </a:cubicBezTo>
                  <a:cubicBezTo>
                    <a:pt x="703" y="85"/>
                    <a:pt x="703" y="84"/>
                    <a:pt x="700" y="84"/>
                  </a:cubicBezTo>
                  <a:cubicBezTo>
                    <a:pt x="697" y="83"/>
                    <a:pt x="699" y="82"/>
                    <a:pt x="698" y="81"/>
                  </a:cubicBezTo>
                  <a:cubicBezTo>
                    <a:pt x="698" y="80"/>
                    <a:pt x="695" y="79"/>
                    <a:pt x="694" y="80"/>
                  </a:cubicBezTo>
                  <a:cubicBezTo>
                    <a:pt x="691" y="83"/>
                    <a:pt x="686" y="80"/>
                    <a:pt x="682" y="80"/>
                  </a:cubicBezTo>
                  <a:cubicBezTo>
                    <a:pt x="678" y="80"/>
                    <a:pt x="674" y="79"/>
                    <a:pt x="670" y="79"/>
                  </a:cubicBezTo>
                  <a:cubicBezTo>
                    <a:pt x="668" y="79"/>
                    <a:pt x="667" y="79"/>
                    <a:pt x="665" y="80"/>
                  </a:cubicBezTo>
                  <a:cubicBezTo>
                    <a:pt x="663" y="81"/>
                    <a:pt x="664" y="84"/>
                    <a:pt x="664" y="86"/>
                  </a:cubicBezTo>
                  <a:cubicBezTo>
                    <a:pt x="664" y="86"/>
                    <a:pt x="664" y="86"/>
                    <a:pt x="664" y="86"/>
                  </a:cubicBezTo>
                  <a:cubicBezTo>
                    <a:pt x="663" y="86"/>
                    <a:pt x="662" y="81"/>
                    <a:pt x="661" y="80"/>
                  </a:cubicBezTo>
                  <a:cubicBezTo>
                    <a:pt x="660" y="80"/>
                    <a:pt x="656" y="80"/>
                    <a:pt x="655" y="78"/>
                  </a:cubicBezTo>
                  <a:cubicBezTo>
                    <a:pt x="655" y="75"/>
                    <a:pt x="659" y="74"/>
                    <a:pt x="655" y="71"/>
                  </a:cubicBezTo>
                  <a:cubicBezTo>
                    <a:pt x="653" y="70"/>
                    <a:pt x="651" y="69"/>
                    <a:pt x="648" y="68"/>
                  </a:cubicBezTo>
                  <a:cubicBezTo>
                    <a:pt x="642" y="66"/>
                    <a:pt x="635" y="68"/>
                    <a:pt x="629" y="69"/>
                  </a:cubicBezTo>
                  <a:cubicBezTo>
                    <a:pt x="626" y="69"/>
                    <a:pt x="623" y="69"/>
                    <a:pt x="619" y="69"/>
                  </a:cubicBezTo>
                  <a:cubicBezTo>
                    <a:pt x="618" y="69"/>
                    <a:pt x="618" y="69"/>
                    <a:pt x="617" y="69"/>
                  </a:cubicBezTo>
                  <a:cubicBezTo>
                    <a:pt x="615" y="68"/>
                    <a:pt x="617" y="68"/>
                    <a:pt x="618" y="67"/>
                  </a:cubicBezTo>
                  <a:cubicBezTo>
                    <a:pt x="618" y="66"/>
                    <a:pt x="613" y="65"/>
                    <a:pt x="613" y="65"/>
                  </a:cubicBezTo>
                  <a:cubicBezTo>
                    <a:pt x="612" y="64"/>
                    <a:pt x="608" y="65"/>
                    <a:pt x="607" y="65"/>
                  </a:cubicBezTo>
                  <a:cubicBezTo>
                    <a:pt x="607" y="65"/>
                    <a:pt x="611" y="64"/>
                    <a:pt x="610" y="63"/>
                  </a:cubicBezTo>
                  <a:cubicBezTo>
                    <a:pt x="609" y="63"/>
                    <a:pt x="608" y="64"/>
                    <a:pt x="607" y="64"/>
                  </a:cubicBezTo>
                  <a:cubicBezTo>
                    <a:pt x="606" y="63"/>
                    <a:pt x="604" y="62"/>
                    <a:pt x="604" y="62"/>
                  </a:cubicBezTo>
                  <a:cubicBezTo>
                    <a:pt x="603" y="62"/>
                    <a:pt x="600" y="60"/>
                    <a:pt x="602" y="60"/>
                  </a:cubicBezTo>
                  <a:cubicBezTo>
                    <a:pt x="603" y="60"/>
                    <a:pt x="605" y="60"/>
                    <a:pt x="606" y="60"/>
                  </a:cubicBezTo>
                  <a:cubicBezTo>
                    <a:pt x="609" y="60"/>
                    <a:pt x="605" y="57"/>
                    <a:pt x="604" y="57"/>
                  </a:cubicBezTo>
                  <a:cubicBezTo>
                    <a:pt x="602" y="55"/>
                    <a:pt x="597" y="56"/>
                    <a:pt x="594" y="55"/>
                  </a:cubicBezTo>
                  <a:cubicBezTo>
                    <a:pt x="592" y="55"/>
                    <a:pt x="591" y="57"/>
                    <a:pt x="589" y="59"/>
                  </a:cubicBezTo>
                  <a:cubicBezTo>
                    <a:pt x="589" y="59"/>
                    <a:pt x="582" y="63"/>
                    <a:pt x="582" y="60"/>
                  </a:cubicBezTo>
                  <a:cubicBezTo>
                    <a:pt x="583" y="58"/>
                    <a:pt x="584" y="60"/>
                    <a:pt x="586" y="59"/>
                  </a:cubicBezTo>
                  <a:cubicBezTo>
                    <a:pt x="586" y="59"/>
                    <a:pt x="585" y="56"/>
                    <a:pt x="584" y="56"/>
                  </a:cubicBezTo>
                  <a:cubicBezTo>
                    <a:pt x="584" y="56"/>
                    <a:pt x="578" y="56"/>
                    <a:pt x="578" y="56"/>
                  </a:cubicBezTo>
                  <a:cubicBezTo>
                    <a:pt x="579" y="55"/>
                    <a:pt x="581" y="54"/>
                    <a:pt x="583" y="54"/>
                  </a:cubicBezTo>
                  <a:cubicBezTo>
                    <a:pt x="584" y="55"/>
                    <a:pt x="591" y="55"/>
                    <a:pt x="591" y="55"/>
                  </a:cubicBezTo>
                  <a:cubicBezTo>
                    <a:pt x="591" y="54"/>
                    <a:pt x="585" y="54"/>
                    <a:pt x="584" y="53"/>
                  </a:cubicBezTo>
                  <a:cubicBezTo>
                    <a:pt x="582" y="53"/>
                    <a:pt x="580" y="53"/>
                    <a:pt x="578" y="53"/>
                  </a:cubicBezTo>
                  <a:cubicBezTo>
                    <a:pt x="574" y="52"/>
                    <a:pt x="570" y="52"/>
                    <a:pt x="566" y="51"/>
                  </a:cubicBezTo>
                  <a:cubicBezTo>
                    <a:pt x="565" y="51"/>
                    <a:pt x="561" y="50"/>
                    <a:pt x="561" y="50"/>
                  </a:cubicBezTo>
                  <a:cubicBezTo>
                    <a:pt x="561" y="51"/>
                    <a:pt x="562" y="52"/>
                    <a:pt x="561" y="52"/>
                  </a:cubicBezTo>
                  <a:cubicBezTo>
                    <a:pt x="560" y="53"/>
                    <a:pt x="559" y="53"/>
                    <a:pt x="558" y="53"/>
                  </a:cubicBezTo>
                  <a:cubicBezTo>
                    <a:pt x="557" y="53"/>
                    <a:pt x="552" y="54"/>
                    <a:pt x="553" y="56"/>
                  </a:cubicBezTo>
                  <a:cubicBezTo>
                    <a:pt x="554" y="58"/>
                    <a:pt x="556" y="55"/>
                    <a:pt x="557" y="56"/>
                  </a:cubicBezTo>
                  <a:cubicBezTo>
                    <a:pt x="557" y="56"/>
                    <a:pt x="554" y="57"/>
                    <a:pt x="555" y="59"/>
                  </a:cubicBezTo>
                  <a:cubicBezTo>
                    <a:pt x="556" y="59"/>
                    <a:pt x="555" y="60"/>
                    <a:pt x="555" y="61"/>
                  </a:cubicBezTo>
                  <a:cubicBezTo>
                    <a:pt x="556" y="61"/>
                    <a:pt x="557" y="62"/>
                    <a:pt x="557" y="63"/>
                  </a:cubicBezTo>
                  <a:cubicBezTo>
                    <a:pt x="557" y="63"/>
                    <a:pt x="553" y="63"/>
                    <a:pt x="552" y="63"/>
                  </a:cubicBezTo>
                  <a:cubicBezTo>
                    <a:pt x="550" y="63"/>
                    <a:pt x="552" y="62"/>
                    <a:pt x="552" y="62"/>
                  </a:cubicBezTo>
                  <a:cubicBezTo>
                    <a:pt x="551" y="61"/>
                    <a:pt x="548" y="62"/>
                    <a:pt x="548" y="62"/>
                  </a:cubicBezTo>
                  <a:cubicBezTo>
                    <a:pt x="546" y="63"/>
                    <a:pt x="544" y="62"/>
                    <a:pt x="543" y="62"/>
                  </a:cubicBezTo>
                  <a:cubicBezTo>
                    <a:pt x="542" y="62"/>
                    <a:pt x="546" y="63"/>
                    <a:pt x="546" y="63"/>
                  </a:cubicBezTo>
                  <a:cubicBezTo>
                    <a:pt x="549" y="64"/>
                    <a:pt x="546" y="66"/>
                    <a:pt x="545" y="65"/>
                  </a:cubicBezTo>
                  <a:cubicBezTo>
                    <a:pt x="544" y="65"/>
                    <a:pt x="544" y="64"/>
                    <a:pt x="544" y="63"/>
                  </a:cubicBezTo>
                  <a:cubicBezTo>
                    <a:pt x="543" y="63"/>
                    <a:pt x="542" y="63"/>
                    <a:pt x="541" y="63"/>
                  </a:cubicBezTo>
                  <a:cubicBezTo>
                    <a:pt x="539" y="62"/>
                    <a:pt x="537" y="61"/>
                    <a:pt x="534" y="62"/>
                  </a:cubicBezTo>
                  <a:cubicBezTo>
                    <a:pt x="531" y="62"/>
                    <a:pt x="529" y="65"/>
                    <a:pt x="526" y="63"/>
                  </a:cubicBezTo>
                  <a:cubicBezTo>
                    <a:pt x="524" y="62"/>
                    <a:pt x="522" y="61"/>
                    <a:pt x="521" y="59"/>
                  </a:cubicBezTo>
                  <a:cubicBezTo>
                    <a:pt x="520" y="58"/>
                    <a:pt x="518" y="62"/>
                    <a:pt x="517" y="62"/>
                  </a:cubicBezTo>
                  <a:cubicBezTo>
                    <a:pt x="516" y="64"/>
                    <a:pt x="515" y="70"/>
                    <a:pt x="512" y="69"/>
                  </a:cubicBezTo>
                  <a:cubicBezTo>
                    <a:pt x="510" y="68"/>
                    <a:pt x="508" y="68"/>
                    <a:pt x="506" y="66"/>
                  </a:cubicBezTo>
                  <a:cubicBezTo>
                    <a:pt x="505" y="65"/>
                    <a:pt x="503" y="63"/>
                    <a:pt x="502" y="62"/>
                  </a:cubicBezTo>
                  <a:cubicBezTo>
                    <a:pt x="501" y="60"/>
                    <a:pt x="499" y="59"/>
                    <a:pt x="498" y="58"/>
                  </a:cubicBezTo>
                  <a:cubicBezTo>
                    <a:pt x="496" y="56"/>
                    <a:pt x="500" y="57"/>
                    <a:pt x="501" y="57"/>
                  </a:cubicBezTo>
                  <a:cubicBezTo>
                    <a:pt x="502" y="57"/>
                    <a:pt x="504" y="56"/>
                    <a:pt x="504" y="55"/>
                  </a:cubicBezTo>
                  <a:cubicBezTo>
                    <a:pt x="504" y="55"/>
                    <a:pt x="499" y="52"/>
                    <a:pt x="499" y="52"/>
                  </a:cubicBezTo>
                  <a:cubicBezTo>
                    <a:pt x="499" y="52"/>
                    <a:pt x="502" y="52"/>
                    <a:pt x="502" y="51"/>
                  </a:cubicBezTo>
                  <a:cubicBezTo>
                    <a:pt x="501" y="50"/>
                    <a:pt x="499" y="50"/>
                    <a:pt x="499" y="50"/>
                  </a:cubicBezTo>
                  <a:cubicBezTo>
                    <a:pt x="499" y="48"/>
                    <a:pt x="504" y="47"/>
                    <a:pt x="499" y="46"/>
                  </a:cubicBezTo>
                  <a:cubicBezTo>
                    <a:pt x="498" y="46"/>
                    <a:pt x="497" y="44"/>
                    <a:pt x="495" y="44"/>
                  </a:cubicBezTo>
                  <a:cubicBezTo>
                    <a:pt x="494" y="44"/>
                    <a:pt x="492" y="43"/>
                    <a:pt x="491" y="44"/>
                  </a:cubicBezTo>
                  <a:cubicBezTo>
                    <a:pt x="490" y="44"/>
                    <a:pt x="490" y="45"/>
                    <a:pt x="489" y="45"/>
                  </a:cubicBezTo>
                  <a:cubicBezTo>
                    <a:pt x="488" y="44"/>
                    <a:pt x="488" y="44"/>
                    <a:pt x="487" y="44"/>
                  </a:cubicBezTo>
                  <a:cubicBezTo>
                    <a:pt x="486" y="44"/>
                    <a:pt x="484" y="44"/>
                    <a:pt x="483" y="43"/>
                  </a:cubicBezTo>
                  <a:cubicBezTo>
                    <a:pt x="482" y="43"/>
                    <a:pt x="481" y="43"/>
                    <a:pt x="480" y="41"/>
                  </a:cubicBezTo>
                  <a:cubicBezTo>
                    <a:pt x="479" y="41"/>
                    <a:pt x="480" y="40"/>
                    <a:pt x="478" y="41"/>
                  </a:cubicBezTo>
                  <a:cubicBezTo>
                    <a:pt x="478" y="41"/>
                    <a:pt x="477" y="42"/>
                    <a:pt x="476" y="42"/>
                  </a:cubicBezTo>
                  <a:cubicBezTo>
                    <a:pt x="475" y="42"/>
                    <a:pt x="475" y="41"/>
                    <a:pt x="474" y="42"/>
                  </a:cubicBezTo>
                  <a:cubicBezTo>
                    <a:pt x="474" y="43"/>
                    <a:pt x="473" y="44"/>
                    <a:pt x="473" y="45"/>
                  </a:cubicBezTo>
                  <a:cubicBezTo>
                    <a:pt x="473" y="46"/>
                    <a:pt x="475" y="46"/>
                    <a:pt x="474" y="47"/>
                  </a:cubicBezTo>
                  <a:cubicBezTo>
                    <a:pt x="473" y="48"/>
                    <a:pt x="474" y="48"/>
                    <a:pt x="473" y="48"/>
                  </a:cubicBezTo>
                  <a:cubicBezTo>
                    <a:pt x="472" y="48"/>
                    <a:pt x="470" y="48"/>
                    <a:pt x="469" y="49"/>
                  </a:cubicBezTo>
                  <a:cubicBezTo>
                    <a:pt x="470" y="48"/>
                    <a:pt x="473" y="50"/>
                    <a:pt x="473" y="50"/>
                  </a:cubicBezTo>
                  <a:cubicBezTo>
                    <a:pt x="472" y="51"/>
                    <a:pt x="469" y="49"/>
                    <a:pt x="467" y="49"/>
                  </a:cubicBezTo>
                  <a:cubicBezTo>
                    <a:pt x="465" y="49"/>
                    <a:pt x="462" y="49"/>
                    <a:pt x="459" y="49"/>
                  </a:cubicBezTo>
                  <a:cubicBezTo>
                    <a:pt x="458" y="49"/>
                    <a:pt x="458" y="48"/>
                    <a:pt x="457" y="48"/>
                  </a:cubicBezTo>
                  <a:cubicBezTo>
                    <a:pt x="456" y="47"/>
                    <a:pt x="453" y="48"/>
                    <a:pt x="452" y="48"/>
                  </a:cubicBezTo>
                  <a:cubicBezTo>
                    <a:pt x="451" y="47"/>
                    <a:pt x="449" y="47"/>
                    <a:pt x="448" y="46"/>
                  </a:cubicBezTo>
                  <a:cubicBezTo>
                    <a:pt x="448" y="45"/>
                    <a:pt x="450" y="45"/>
                    <a:pt x="450" y="44"/>
                  </a:cubicBezTo>
                  <a:cubicBezTo>
                    <a:pt x="451" y="43"/>
                    <a:pt x="442" y="43"/>
                    <a:pt x="441" y="43"/>
                  </a:cubicBezTo>
                  <a:cubicBezTo>
                    <a:pt x="436" y="42"/>
                    <a:pt x="432" y="43"/>
                    <a:pt x="427" y="43"/>
                  </a:cubicBezTo>
                  <a:cubicBezTo>
                    <a:pt x="424" y="43"/>
                    <a:pt x="425" y="43"/>
                    <a:pt x="426" y="45"/>
                  </a:cubicBezTo>
                  <a:cubicBezTo>
                    <a:pt x="426" y="46"/>
                    <a:pt x="424" y="45"/>
                    <a:pt x="424" y="45"/>
                  </a:cubicBezTo>
                  <a:cubicBezTo>
                    <a:pt x="422" y="45"/>
                    <a:pt x="423" y="44"/>
                    <a:pt x="423" y="43"/>
                  </a:cubicBezTo>
                  <a:cubicBezTo>
                    <a:pt x="423" y="41"/>
                    <a:pt x="422" y="38"/>
                    <a:pt x="420" y="40"/>
                  </a:cubicBezTo>
                  <a:cubicBezTo>
                    <a:pt x="420" y="42"/>
                    <a:pt x="416" y="42"/>
                    <a:pt x="414" y="41"/>
                  </a:cubicBezTo>
                  <a:cubicBezTo>
                    <a:pt x="413" y="40"/>
                    <a:pt x="415" y="38"/>
                    <a:pt x="411" y="39"/>
                  </a:cubicBezTo>
                  <a:cubicBezTo>
                    <a:pt x="410" y="39"/>
                    <a:pt x="409" y="39"/>
                    <a:pt x="408" y="39"/>
                  </a:cubicBezTo>
                  <a:cubicBezTo>
                    <a:pt x="407" y="38"/>
                    <a:pt x="406" y="39"/>
                    <a:pt x="404" y="40"/>
                  </a:cubicBezTo>
                  <a:cubicBezTo>
                    <a:pt x="402" y="42"/>
                    <a:pt x="407" y="41"/>
                    <a:pt x="407" y="42"/>
                  </a:cubicBezTo>
                  <a:cubicBezTo>
                    <a:pt x="407" y="44"/>
                    <a:pt x="403" y="43"/>
                    <a:pt x="402" y="44"/>
                  </a:cubicBezTo>
                  <a:cubicBezTo>
                    <a:pt x="401" y="45"/>
                    <a:pt x="399" y="45"/>
                    <a:pt x="397" y="46"/>
                  </a:cubicBezTo>
                  <a:cubicBezTo>
                    <a:pt x="395" y="47"/>
                    <a:pt x="393" y="47"/>
                    <a:pt x="390" y="47"/>
                  </a:cubicBezTo>
                  <a:cubicBezTo>
                    <a:pt x="388" y="47"/>
                    <a:pt x="388" y="47"/>
                    <a:pt x="387" y="49"/>
                  </a:cubicBezTo>
                  <a:cubicBezTo>
                    <a:pt x="386" y="50"/>
                    <a:pt x="382" y="51"/>
                    <a:pt x="381" y="51"/>
                  </a:cubicBezTo>
                  <a:cubicBezTo>
                    <a:pt x="381" y="50"/>
                    <a:pt x="383" y="50"/>
                    <a:pt x="383" y="50"/>
                  </a:cubicBezTo>
                  <a:cubicBezTo>
                    <a:pt x="385" y="49"/>
                    <a:pt x="385" y="47"/>
                    <a:pt x="386" y="46"/>
                  </a:cubicBezTo>
                  <a:cubicBezTo>
                    <a:pt x="387" y="44"/>
                    <a:pt x="388" y="46"/>
                    <a:pt x="389" y="45"/>
                  </a:cubicBezTo>
                  <a:cubicBezTo>
                    <a:pt x="390" y="45"/>
                    <a:pt x="390" y="44"/>
                    <a:pt x="391" y="44"/>
                  </a:cubicBezTo>
                  <a:cubicBezTo>
                    <a:pt x="394" y="42"/>
                    <a:pt x="398" y="41"/>
                    <a:pt x="401" y="39"/>
                  </a:cubicBezTo>
                  <a:cubicBezTo>
                    <a:pt x="403" y="38"/>
                    <a:pt x="405" y="37"/>
                    <a:pt x="407" y="36"/>
                  </a:cubicBezTo>
                  <a:cubicBezTo>
                    <a:pt x="411" y="33"/>
                    <a:pt x="416" y="31"/>
                    <a:pt x="420" y="29"/>
                  </a:cubicBezTo>
                  <a:cubicBezTo>
                    <a:pt x="423" y="28"/>
                    <a:pt x="426" y="26"/>
                    <a:pt x="423" y="23"/>
                  </a:cubicBezTo>
                  <a:cubicBezTo>
                    <a:pt x="422" y="22"/>
                    <a:pt x="422" y="24"/>
                    <a:pt x="421" y="23"/>
                  </a:cubicBezTo>
                  <a:cubicBezTo>
                    <a:pt x="420" y="22"/>
                    <a:pt x="419" y="22"/>
                    <a:pt x="418" y="21"/>
                  </a:cubicBezTo>
                  <a:cubicBezTo>
                    <a:pt x="418" y="20"/>
                    <a:pt x="423" y="22"/>
                    <a:pt x="423" y="22"/>
                  </a:cubicBezTo>
                  <a:cubicBezTo>
                    <a:pt x="424" y="22"/>
                    <a:pt x="427" y="22"/>
                    <a:pt x="425" y="20"/>
                  </a:cubicBezTo>
                  <a:cubicBezTo>
                    <a:pt x="424" y="19"/>
                    <a:pt x="424" y="18"/>
                    <a:pt x="423" y="17"/>
                  </a:cubicBezTo>
                  <a:cubicBezTo>
                    <a:pt x="422" y="15"/>
                    <a:pt x="421" y="19"/>
                    <a:pt x="420" y="19"/>
                  </a:cubicBezTo>
                  <a:cubicBezTo>
                    <a:pt x="420" y="18"/>
                    <a:pt x="420" y="17"/>
                    <a:pt x="420" y="17"/>
                  </a:cubicBezTo>
                  <a:cubicBezTo>
                    <a:pt x="420" y="16"/>
                    <a:pt x="420" y="16"/>
                    <a:pt x="419" y="15"/>
                  </a:cubicBezTo>
                  <a:cubicBezTo>
                    <a:pt x="419" y="14"/>
                    <a:pt x="417" y="13"/>
                    <a:pt x="416" y="13"/>
                  </a:cubicBezTo>
                  <a:cubicBezTo>
                    <a:pt x="414" y="12"/>
                    <a:pt x="413" y="12"/>
                    <a:pt x="411" y="11"/>
                  </a:cubicBezTo>
                  <a:cubicBezTo>
                    <a:pt x="409" y="11"/>
                    <a:pt x="409" y="11"/>
                    <a:pt x="406" y="12"/>
                  </a:cubicBezTo>
                  <a:cubicBezTo>
                    <a:pt x="404" y="12"/>
                    <a:pt x="397" y="9"/>
                    <a:pt x="396" y="12"/>
                  </a:cubicBezTo>
                  <a:cubicBezTo>
                    <a:pt x="395" y="13"/>
                    <a:pt x="389" y="14"/>
                    <a:pt x="388" y="13"/>
                  </a:cubicBezTo>
                  <a:cubicBezTo>
                    <a:pt x="388" y="13"/>
                    <a:pt x="394" y="9"/>
                    <a:pt x="392" y="8"/>
                  </a:cubicBezTo>
                  <a:cubicBezTo>
                    <a:pt x="392" y="8"/>
                    <a:pt x="385" y="9"/>
                    <a:pt x="384" y="8"/>
                  </a:cubicBezTo>
                  <a:cubicBezTo>
                    <a:pt x="384" y="7"/>
                    <a:pt x="386" y="7"/>
                    <a:pt x="386" y="7"/>
                  </a:cubicBezTo>
                  <a:cubicBezTo>
                    <a:pt x="386" y="6"/>
                    <a:pt x="378" y="7"/>
                    <a:pt x="378" y="7"/>
                  </a:cubicBezTo>
                  <a:cubicBezTo>
                    <a:pt x="379" y="5"/>
                    <a:pt x="383" y="6"/>
                    <a:pt x="384" y="5"/>
                  </a:cubicBezTo>
                  <a:cubicBezTo>
                    <a:pt x="385" y="4"/>
                    <a:pt x="387" y="5"/>
                    <a:pt x="386" y="4"/>
                  </a:cubicBezTo>
                  <a:cubicBezTo>
                    <a:pt x="386" y="3"/>
                    <a:pt x="386" y="2"/>
                    <a:pt x="385" y="2"/>
                  </a:cubicBezTo>
                  <a:cubicBezTo>
                    <a:pt x="382" y="2"/>
                    <a:pt x="381" y="1"/>
                    <a:pt x="378" y="1"/>
                  </a:cubicBezTo>
                  <a:cubicBezTo>
                    <a:pt x="376" y="0"/>
                    <a:pt x="374" y="1"/>
                    <a:pt x="372" y="2"/>
                  </a:cubicBezTo>
                  <a:cubicBezTo>
                    <a:pt x="368" y="3"/>
                    <a:pt x="364" y="6"/>
                    <a:pt x="362" y="8"/>
                  </a:cubicBezTo>
                  <a:cubicBezTo>
                    <a:pt x="361" y="9"/>
                    <a:pt x="361" y="9"/>
                    <a:pt x="362" y="10"/>
                  </a:cubicBezTo>
                  <a:cubicBezTo>
                    <a:pt x="363" y="10"/>
                    <a:pt x="362" y="11"/>
                    <a:pt x="362" y="12"/>
                  </a:cubicBezTo>
                  <a:cubicBezTo>
                    <a:pt x="362" y="14"/>
                    <a:pt x="366" y="13"/>
                    <a:pt x="366" y="14"/>
                  </a:cubicBezTo>
                  <a:cubicBezTo>
                    <a:pt x="366" y="13"/>
                    <a:pt x="361" y="14"/>
                    <a:pt x="360" y="14"/>
                  </a:cubicBezTo>
                  <a:cubicBezTo>
                    <a:pt x="359" y="14"/>
                    <a:pt x="353" y="13"/>
                    <a:pt x="352" y="14"/>
                  </a:cubicBezTo>
                  <a:cubicBezTo>
                    <a:pt x="352" y="13"/>
                    <a:pt x="355" y="17"/>
                    <a:pt x="355" y="17"/>
                  </a:cubicBezTo>
                  <a:cubicBezTo>
                    <a:pt x="356" y="18"/>
                    <a:pt x="351" y="16"/>
                    <a:pt x="350" y="16"/>
                  </a:cubicBezTo>
                  <a:cubicBezTo>
                    <a:pt x="349" y="16"/>
                    <a:pt x="347" y="17"/>
                    <a:pt x="345" y="18"/>
                  </a:cubicBezTo>
                  <a:cubicBezTo>
                    <a:pt x="345" y="18"/>
                    <a:pt x="345" y="18"/>
                    <a:pt x="344" y="18"/>
                  </a:cubicBezTo>
                  <a:cubicBezTo>
                    <a:pt x="342" y="18"/>
                    <a:pt x="344" y="18"/>
                    <a:pt x="343" y="17"/>
                  </a:cubicBezTo>
                  <a:cubicBezTo>
                    <a:pt x="343" y="18"/>
                    <a:pt x="338" y="20"/>
                    <a:pt x="338" y="20"/>
                  </a:cubicBezTo>
                  <a:cubicBezTo>
                    <a:pt x="338" y="19"/>
                    <a:pt x="340" y="18"/>
                    <a:pt x="340" y="18"/>
                  </a:cubicBezTo>
                  <a:cubicBezTo>
                    <a:pt x="340" y="17"/>
                    <a:pt x="335" y="18"/>
                    <a:pt x="334" y="17"/>
                  </a:cubicBezTo>
                  <a:cubicBezTo>
                    <a:pt x="334" y="17"/>
                    <a:pt x="336" y="16"/>
                    <a:pt x="336" y="16"/>
                  </a:cubicBezTo>
                  <a:cubicBezTo>
                    <a:pt x="335" y="17"/>
                    <a:pt x="330" y="18"/>
                    <a:pt x="328" y="18"/>
                  </a:cubicBezTo>
                  <a:cubicBezTo>
                    <a:pt x="323" y="19"/>
                    <a:pt x="329" y="19"/>
                    <a:pt x="330" y="20"/>
                  </a:cubicBezTo>
                  <a:cubicBezTo>
                    <a:pt x="329" y="19"/>
                    <a:pt x="324" y="21"/>
                    <a:pt x="323" y="21"/>
                  </a:cubicBezTo>
                  <a:cubicBezTo>
                    <a:pt x="322" y="21"/>
                    <a:pt x="321" y="21"/>
                    <a:pt x="320" y="22"/>
                  </a:cubicBezTo>
                  <a:cubicBezTo>
                    <a:pt x="319" y="23"/>
                    <a:pt x="317" y="22"/>
                    <a:pt x="315" y="22"/>
                  </a:cubicBezTo>
                  <a:cubicBezTo>
                    <a:pt x="314" y="22"/>
                    <a:pt x="313" y="24"/>
                    <a:pt x="311" y="24"/>
                  </a:cubicBezTo>
                  <a:cubicBezTo>
                    <a:pt x="309" y="25"/>
                    <a:pt x="308" y="24"/>
                    <a:pt x="307" y="25"/>
                  </a:cubicBezTo>
                  <a:cubicBezTo>
                    <a:pt x="306" y="26"/>
                    <a:pt x="305" y="27"/>
                    <a:pt x="304" y="27"/>
                  </a:cubicBezTo>
                  <a:cubicBezTo>
                    <a:pt x="302" y="27"/>
                    <a:pt x="300" y="27"/>
                    <a:pt x="299" y="27"/>
                  </a:cubicBezTo>
                  <a:cubicBezTo>
                    <a:pt x="299" y="27"/>
                    <a:pt x="302" y="29"/>
                    <a:pt x="302" y="29"/>
                  </a:cubicBezTo>
                  <a:cubicBezTo>
                    <a:pt x="301" y="30"/>
                    <a:pt x="295" y="30"/>
                    <a:pt x="295" y="30"/>
                  </a:cubicBezTo>
                  <a:cubicBezTo>
                    <a:pt x="295" y="30"/>
                    <a:pt x="299" y="30"/>
                    <a:pt x="299" y="30"/>
                  </a:cubicBezTo>
                  <a:cubicBezTo>
                    <a:pt x="299" y="30"/>
                    <a:pt x="297" y="30"/>
                    <a:pt x="296" y="30"/>
                  </a:cubicBezTo>
                  <a:cubicBezTo>
                    <a:pt x="297" y="30"/>
                    <a:pt x="299" y="31"/>
                    <a:pt x="299" y="31"/>
                  </a:cubicBezTo>
                  <a:cubicBezTo>
                    <a:pt x="298" y="31"/>
                    <a:pt x="298" y="31"/>
                    <a:pt x="297" y="31"/>
                  </a:cubicBezTo>
                  <a:cubicBezTo>
                    <a:pt x="298" y="31"/>
                    <a:pt x="297" y="32"/>
                    <a:pt x="297" y="32"/>
                  </a:cubicBezTo>
                  <a:cubicBezTo>
                    <a:pt x="297" y="33"/>
                    <a:pt x="294" y="32"/>
                    <a:pt x="294" y="32"/>
                  </a:cubicBezTo>
                  <a:cubicBezTo>
                    <a:pt x="294" y="33"/>
                    <a:pt x="296" y="33"/>
                    <a:pt x="296" y="34"/>
                  </a:cubicBezTo>
                  <a:cubicBezTo>
                    <a:pt x="297" y="34"/>
                    <a:pt x="295" y="34"/>
                    <a:pt x="295" y="34"/>
                  </a:cubicBezTo>
                  <a:cubicBezTo>
                    <a:pt x="295" y="36"/>
                    <a:pt x="299" y="34"/>
                    <a:pt x="298" y="36"/>
                  </a:cubicBezTo>
                  <a:cubicBezTo>
                    <a:pt x="296" y="38"/>
                    <a:pt x="301" y="39"/>
                    <a:pt x="298" y="40"/>
                  </a:cubicBezTo>
                  <a:cubicBezTo>
                    <a:pt x="296" y="40"/>
                    <a:pt x="294" y="40"/>
                    <a:pt x="292" y="40"/>
                  </a:cubicBezTo>
                  <a:cubicBezTo>
                    <a:pt x="291" y="41"/>
                    <a:pt x="291" y="42"/>
                    <a:pt x="289" y="41"/>
                  </a:cubicBezTo>
                  <a:cubicBezTo>
                    <a:pt x="288" y="41"/>
                    <a:pt x="287" y="41"/>
                    <a:pt x="286" y="41"/>
                  </a:cubicBezTo>
                  <a:cubicBezTo>
                    <a:pt x="282" y="42"/>
                    <a:pt x="278" y="42"/>
                    <a:pt x="274" y="42"/>
                  </a:cubicBezTo>
                  <a:cubicBezTo>
                    <a:pt x="272" y="42"/>
                    <a:pt x="270" y="42"/>
                    <a:pt x="269" y="43"/>
                  </a:cubicBezTo>
                  <a:cubicBezTo>
                    <a:pt x="268" y="44"/>
                    <a:pt x="267" y="45"/>
                    <a:pt x="267" y="46"/>
                  </a:cubicBezTo>
                  <a:cubicBezTo>
                    <a:pt x="267" y="47"/>
                    <a:pt x="269" y="48"/>
                    <a:pt x="269" y="49"/>
                  </a:cubicBezTo>
                  <a:cubicBezTo>
                    <a:pt x="268" y="51"/>
                    <a:pt x="268" y="52"/>
                    <a:pt x="269" y="53"/>
                  </a:cubicBezTo>
                  <a:cubicBezTo>
                    <a:pt x="271" y="55"/>
                    <a:pt x="274" y="54"/>
                    <a:pt x="276" y="56"/>
                  </a:cubicBezTo>
                  <a:cubicBezTo>
                    <a:pt x="276" y="56"/>
                    <a:pt x="278" y="60"/>
                    <a:pt x="278" y="60"/>
                  </a:cubicBezTo>
                  <a:cubicBezTo>
                    <a:pt x="274" y="60"/>
                    <a:pt x="273" y="60"/>
                    <a:pt x="270" y="58"/>
                  </a:cubicBezTo>
                  <a:cubicBezTo>
                    <a:pt x="267" y="56"/>
                    <a:pt x="262" y="54"/>
                    <a:pt x="258" y="54"/>
                  </a:cubicBezTo>
                  <a:cubicBezTo>
                    <a:pt x="256" y="54"/>
                    <a:pt x="257" y="53"/>
                    <a:pt x="255" y="52"/>
                  </a:cubicBezTo>
                  <a:cubicBezTo>
                    <a:pt x="254" y="52"/>
                    <a:pt x="250" y="52"/>
                    <a:pt x="250" y="54"/>
                  </a:cubicBezTo>
                  <a:cubicBezTo>
                    <a:pt x="250" y="55"/>
                    <a:pt x="254" y="55"/>
                    <a:pt x="254" y="55"/>
                  </a:cubicBezTo>
                  <a:cubicBezTo>
                    <a:pt x="254" y="55"/>
                    <a:pt x="251" y="56"/>
                    <a:pt x="252" y="56"/>
                  </a:cubicBezTo>
                  <a:cubicBezTo>
                    <a:pt x="254" y="57"/>
                    <a:pt x="255" y="56"/>
                    <a:pt x="256" y="58"/>
                  </a:cubicBezTo>
                  <a:cubicBezTo>
                    <a:pt x="256" y="60"/>
                    <a:pt x="253" y="59"/>
                    <a:pt x="252" y="59"/>
                  </a:cubicBezTo>
                  <a:cubicBezTo>
                    <a:pt x="250" y="58"/>
                    <a:pt x="249" y="57"/>
                    <a:pt x="247" y="58"/>
                  </a:cubicBezTo>
                  <a:cubicBezTo>
                    <a:pt x="245" y="58"/>
                    <a:pt x="246" y="61"/>
                    <a:pt x="247" y="62"/>
                  </a:cubicBezTo>
                  <a:cubicBezTo>
                    <a:pt x="248" y="63"/>
                    <a:pt x="250" y="63"/>
                    <a:pt x="251" y="63"/>
                  </a:cubicBezTo>
                  <a:cubicBezTo>
                    <a:pt x="253" y="64"/>
                    <a:pt x="255" y="64"/>
                    <a:pt x="256" y="65"/>
                  </a:cubicBezTo>
                  <a:cubicBezTo>
                    <a:pt x="257" y="66"/>
                    <a:pt x="257" y="67"/>
                    <a:pt x="257" y="67"/>
                  </a:cubicBezTo>
                  <a:cubicBezTo>
                    <a:pt x="258" y="67"/>
                    <a:pt x="259" y="67"/>
                    <a:pt x="260" y="67"/>
                  </a:cubicBezTo>
                  <a:cubicBezTo>
                    <a:pt x="260" y="67"/>
                    <a:pt x="257" y="68"/>
                    <a:pt x="257" y="68"/>
                  </a:cubicBezTo>
                  <a:cubicBezTo>
                    <a:pt x="255" y="68"/>
                    <a:pt x="255" y="67"/>
                    <a:pt x="254" y="66"/>
                  </a:cubicBezTo>
                  <a:cubicBezTo>
                    <a:pt x="252" y="65"/>
                    <a:pt x="249" y="65"/>
                    <a:pt x="246" y="65"/>
                  </a:cubicBezTo>
                  <a:cubicBezTo>
                    <a:pt x="245" y="65"/>
                    <a:pt x="240" y="64"/>
                    <a:pt x="242" y="62"/>
                  </a:cubicBezTo>
                  <a:cubicBezTo>
                    <a:pt x="243" y="62"/>
                    <a:pt x="242" y="61"/>
                    <a:pt x="242" y="60"/>
                  </a:cubicBezTo>
                  <a:cubicBezTo>
                    <a:pt x="241" y="59"/>
                    <a:pt x="242" y="58"/>
                    <a:pt x="242" y="57"/>
                  </a:cubicBezTo>
                  <a:cubicBezTo>
                    <a:pt x="243" y="55"/>
                    <a:pt x="244" y="51"/>
                    <a:pt x="242" y="50"/>
                  </a:cubicBezTo>
                  <a:cubicBezTo>
                    <a:pt x="238" y="49"/>
                    <a:pt x="241" y="54"/>
                    <a:pt x="240" y="56"/>
                  </a:cubicBezTo>
                  <a:cubicBezTo>
                    <a:pt x="238" y="58"/>
                    <a:pt x="235" y="59"/>
                    <a:pt x="233" y="61"/>
                  </a:cubicBezTo>
                  <a:cubicBezTo>
                    <a:pt x="230" y="64"/>
                    <a:pt x="231" y="63"/>
                    <a:pt x="233" y="65"/>
                  </a:cubicBezTo>
                  <a:cubicBezTo>
                    <a:pt x="234" y="66"/>
                    <a:pt x="237" y="69"/>
                    <a:pt x="237" y="71"/>
                  </a:cubicBezTo>
                  <a:cubicBezTo>
                    <a:pt x="237" y="71"/>
                    <a:pt x="236" y="73"/>
                    <a:pt x="235" y="73"/>
                  </a:cubicBezTo>
                  <a:cubicBezTo>
                    <a:pt x="234" y="75"/>
                    <a:pt x="233" y="77"/>
                    <a:pt x="233" y="79"/>
                  </a:cubicBezTo>
                  <a:cubicBezTo>
                    <a:pt x="233" y="79"/>
                    <a:pt x="234" y="84"/>
                    <a:pt x="235" y="84"/>
                  </a:cubicBezTo>
                  <a:cubicBezTo>
                    <a:pt x="237" y="84"/>
                    <a:pt x="239" y="84"/>
                    <a:pt x="241" y="83"/>
                  </a:cubicBezTo>
                  <a:cubicBezTo>
                    <a:pt x="243" y="82"/>
                    <a:pt x="246" y="83"/>
                    <a:pt x="248" y="84"/>
                  </a:cubicBezTo>
                  <a:cubicBezTo>
                    <a:pt x="251" y="84"/>
                    <a:pt x="253" y="86"/>
                    <a:pt x="254" y="89"/>
                  </a:cubicBezTo>
                  <a:cubicBezTo>
                    <a:pt x="255" y="91"/>
                    <a:pt x="251" y="94"/>
                    <a:pt x="253" y="95"/>
                  </a:cubicBezTo>
                  <a:cubicBezTo>
                    <a:pt x="253" y="95"/>
                    <a:pt x="259" y="97"/>
                    <a:pt x="259" y="97"/>
                  </a:cubicBezTo>
                  <a:cubicBezTo>
                    <a:pt x="259" y="98"/>
                    <a:pt x="252" y="96"/>
                    <a:pt x="251" y="96"/>
                  </a:cubicBezTo>
                  <a:cubicBezTo>
                    <a:pt x="251" y="96"/>
                    <a:pt x="250" y="93"/>
                    <a:pt x="250" y="93"/>
                  </a:cubicBezTo>
                  <a:cubicBezTo>
                    <a:pt x="251" y="91"/>
                    <a:pt x="252" y="90"/>
                    <a:pt x="250" y="89"/>
                  </a:cubicBezTo>
                  <a:cubicBezTo>
                    <a:pt x="248" y="88"/>
                    <a:pt x="249" y="86"/>
                    <a:pt x="247" y="85"/>
                  </a:cubicBezTo>
                  <a:cubicBezTo>
                    <a:pt x="245" y="85"/>
                    <a:pt x="243" y="86"/>
                    <a:pt x="241" y="86"/>
                  </a:cubicBezTo>
                  <a:cubicBezTo>
                    <a:pt x="241" y="86"/>
                    <a:pt x="237" y="87"/>
                    <a:pt x="237" y="88"/>
                  </a:cubicBezTo>
                  <a:cubicBezTo>
                    <a:pt x="238" y="88"/>
                    <a:pt x="239" y="88"/>
                    <a:pt x="238" y="88"/>
                  </a:cubicBezTo>
                  <a:cubicBezTo>
                    <a:pt x="238" y="89"/>
                    <a:pt x="236" y="90"/>
                    <a:pt x="237" y="91"/>
                  </a:cubicBezTo>
                  <a:cubicBezTo>
                    <a:pt x="241" y="93"/>
                    <a:pt x="238" y="96"/>
                    <a:pt x="236" y="98"/>
                  </a:cubicBezTo>
                  <a:cubicBezTo>
                    <a:pt x="235" y="99"/>
                    <a:pt x="234" y="101"/>
                    <a:pt x="234" y="102"/>
                  </a:cubicBezTo>
                  <a:cubicBezTo>
                    <a:pt x="233" y="103"/>
                    <a:pt x="231" y="104"/>
                    <a:pt x="229" y="104"/>
                  </a:cubicBezTo>
                  <a:cubicBezTo>
                    <a:pt x="228" y="105"/>
                    <a:pt x="227" y="105"/>
                    <a:pt x="227" y="107"/>
                  </a:cubicBezTo>
                  <a:cubicBezTo>
                    <a:pt x="226" y="109"/>
                    <a:pt x="224" y="108"/>
                    <a:pt x="223" y="108"/>
                  </a:cubicBezTo>
                  <a:cubicBezTo>
                    <a:pt x="220" y="107"/>
                    <a:pt x="218" y="108"/>
                    <a:pt x="216" y="107"/>
                  </a:cubicBezTo>
                  <a:cubicBezTo>
                    <a:pt x="215" y="107"/>
                    <a:pt x="214" y="106"/>
                    <a:pt x="213" y="106"/>
                  </a:cubicBezTo>
                  <a:cubicBezTo>
                    <a:pt x="211" y="106"/>
                    <a:pt x="211" y="105"/>
                    <a:pt x="210" y="104"/>
                  </a:cubicBezTo>
                  <a:cubicBezTo>
                    <a:pt x="210" y="104"/>
                    <a:pt x="212" y="103"/>
                    <a:pt x="212" y="104"/>
                  </a:cubicBezTo>
                  <a:cubicBezTo>
                    <a:pt x="213" y="106"/>
                    <a:pt x="215" y="106"/>
                    <a:pt x="215" y="105"/>
                  </a:cubicBezTo>
                  <a:cubicBezTo>
                    <a:pt x="216" y="104"/>
                    <a:pt x="221" y="107"/>
                    <a:pt x="223" y="105"/>
                  </a:cubicBezTo>
                  <a:cubicBezTo>
                    <a:pt x="223" y="104"/>
                    <a:pt x="221" y="103"/>
                    <a:pt x="223" y="103"/>
                  </a:cubicBezTo>
                  <a:cubicBezTo>
                    <a:pt x="224" y="102"/>
                    <a:pt x="226" y="101"/>
                    <a:pt x="227" y="100"/>
                  </a:cubicBezTo>
                  <a:cubicBezTo>
                    <a:pt x="228" y="98"/>
                    <a:pt x="227" y="98"/>
                    <a:pt x="230" y="97"/>
                  </a:cubicBezTo>
                  <a:cubicBezTo>
                    <a:pt x="233" y="95"/>
                    <a:pt x="229" y="93"/>
                    <a:pt x="231" y="91"/>
                  </a:cubicBezTo>
                  <a:cubicBezTo>
                    <a:pt x="233" y="90"/>
                    <a:pt x="233" y="89"/>
                    <a:pt x="231" y="88"/>
                  </a:cubicBezTo>
                  <a:cubicBezTo>
                    <a:pt x="230" y="88"/>
                    <a:pt x="229" y="87"/>
                    <a:pt x="228" y="86"/>
                  </a:cubicBezTo>
                  <a:cubicBezTo>
                    <a:pt x="227" y="84"/>
                    <a:pt x="228" y="81"/>
                    <a:pt x="228" y="79"/>
                  </a:cubicBezTo>
                  <a:cubicBezTo>
                    <a:pt x="228" y="77"/>
                    <a:pt x="227" y="75"/>
                    <a:pt x="228" y="73"/>
                  </a:cubicBezTo>
                  <a:cubicBezTo>
                    <a:pt x="228" y="71"/>
                    <a:pt x="230" y="71"/>
                    <a:pt x="230" y="69"/>
                  </a:cubicBezTo>
                  <a:cubicBezTo>
                    <a:pt x="229" y="67"/>
                    <a:pt x="227" y="66"/>
                    <a:pt x="226" y="65"/>
                  </a:cubicBezTo>
                  <a:cubicBezTo>
                    <a:pt x="225" y="64"/>
                    <a:pt x="224" y="63"/>
                    <a:pt x="225" y="62"/>
                  </a:cubicBezTo>
                  <a:cubicBezTo>
                    <a:pt x="227" y="61"/>
                    <a:pt x="227" y="59"/>
                    <a:pt x="228" y="57"/>
                  </a:cubicBezTo>
                  <a:cubicBezTo>
                    <a:pt x="229" y="56"/>
                    <a:pt x="230" y="53"/>
                    <a:pt x="229" y="52"/>
                  </a:cubicBezTo>
                  <a:cubicBezTo>
                    <a:pt x="229" y="51"/>
                    <a:pt x="225" y="50"/>
                    <a:pt x="223" y="49"/>
                  </a:cubicBezTo>
                  <a:cubicBezTo>
                    <a:pt x="221" y="49"/>
                    <a:pt x="219" y="49"/>
                    <a:pt x="217" y="49"/>
                  </a:cubicBezTo>
                  <a:cubicBezTo>
                    <a:pt x="216" y="49"/>
                    <a:pt x="213" y="48"/>
                    <a:pt x="212" y="49"/>
                  </a:cubicBezTo>
                  <a:cubicBezTo>
                    <a:pt x="209" y="51"/>
                    <a:pt x="209" y="58"/>
                    <a:pt x="206" y="60"/>
                  </a:cubicBezTo>
                  <a:cubicBezTo>
                    <a:pt x="204" y="63"/>
                    <a:pt x="198" y="64"/>
                    <a:pt x="198" y="68"/>
                  </a:cubicBezTo>
                  <a:cubicBezTo>
                    <a:pt x="198" y="69"/>
                    <a:pt x="201" y="68"/>
                    <a:pt x="201" y="68"/>
                  </a:cubicBezTo>
                  <a:cubicBezTo>
                    <a:pt x="202" y="69"/>
                    <a:pt x="201" y="73"/>
                    <a:pt x="201" y="73"/>
                  </a:cubicBezTo>
                  <a:cubicBezTo>
                    <a:pt x="200" y="75"/>
                    <a:pt x="202" y="76"/>
                    <a:pt x="199" y="76"/>
                  </a:cubicBezTo>
                  <a:cubicBezTo>
                    <a:pt x="199" y="77"/>
                    <a:pt x="198" y="77"/>
                    <a:pt x="198" y="78"/>
                  </a:cubicBezTo>
                  <a:cubicBezTo>
                    <a:pt x="199" y="79"/>
                    <a:pt x="200" y="79"/>
                    <a:pt x="201" y="79"/>
                  </a:cubicBezTo>
                  <a:cubicBezTo>
                    <a:pt x="202" y="79"/>
                    <a:pt x="206" y="79"/>
                    <a:pt x="206" y="80"/>
                  </a:cubicBezTo>
                  <a:cubicBezTo>
                    <a:pt x="206" y="82"/>
                    <a:pt x="206" y="84"/>
                    <a:pt x="208" y="85"/>
                  </a:cubicBezTo>
                  <a:cubicBezTo>
                    <a:pt x="210" y="86"/>
                    <a:pt x="212" y="85"/>
                    <a:pt x="210" y="87"/>
                  </a:cubicBezTo>
                  <a:cubicBezTo>
                    <a:pt x="209" y="88"/>
                    <a:pt x="209" y="90"/>
                    <a:pt x="208" y="91"/>
                  </a:cubicBezTo>
                  <a:cubicBezTo>
                    <a:pt x="207" y="93"/>
                    <a:pt x="202" y="88"/>
                    <a:pt x="201" y="87"/>
                  </a:cubicBezTo>
                  <a:cubicBezTo>
                    <a:pt x="198" y="85"/>
                    <a:pt x="194" y="84"/>
                    <a:pt x="191" y="83"/>
                  </a:cubicBezTo>
                  <a:cubicBezTo>
                    <a:pt x="189" y="82"/>
                    <a:pt x="188" y="81"/>
                    <a:pt x="186" y="80"/>
                  </a:cubicBezTo>
                  <a:cubicBezTo>
                    <a:pt x="185" y="80"/>
                    <a:pt x="183" y="79"/>
                    <a:pt x="182" y="79"/>
                  </a:cubicBezTo>
                  <a:cubicBezTo>
                    <a:pt x="179" y="79"/>
                    <a:pt x="176" y="78"/>
                    <a:pt x="173" y="78"/>
                  </a:cubicBezTo>
                  <a:cubicBezTo>
                    <a:pt x="169" y="78"/>
                    <a:pt x="165" y="78"/>
                    <a:pt x="168" y="83"/>
                  </a:cubicBezTo>
                  <a:cubicBezTo>
                    <a:pt x="170" y="84"/>
                    <a:pt x="169" y="86"/>
                    <a:pt x="167" y="87"/>
                  </a:cubicBezTo>
                  <a:cubicBezTo>
                    <a:pt x="166" y="88"/>
                    <a:pt x="163" y="86"/>
                    <a:pt x="164" y="89"/>
                  </a:cubicBezTo>
                  <a:cubicBezTo>
                    <a:pt x="165" y="90"/>
                    <a:pt x="157" y="90"/>
                    <a:pt x="161" y="87"/>
                  </a:cubicBezTo>
                  <a:cubicBezTo>
                    <a:pt x="162" y="86"/>
                    <a:pt x="159" y="84"/>
                    <a:pt x="158" y="85"/>
                  </a:cubicBezTo>
                  <a:cubicBezTo>
                    <a:pt x="156" y="85"/>
                    <a:pt x="154" y="86"/>
                    <a:pt x="153" y="87"/>
                  </a:cubicBezTo>
                  <a:cubicBezTo>
                    <a:pt x="150" y="89"/>
                    <a:pt x="147" y="87"/>
                    <a:pt x="144" y="88"/>
                  </a:cubicBezTo>
                  <a:cubicBezTo>
                    <a:pt x="141" y="89"/>
                    <a:pt x="139" y="91"/>
                    <a:pt x="137" y="91"/>
                  </a:cubicBezTo>
                  <a:cubicBezTo>
                    <a:pt x="136" y="91"/>
                    <a:pt x="130" y="91"/>
                    <a:pt x="131" y="90"/>
                  </a:cubicBezTo>
                  <a:cubicBezTo>
                    <a:pt x="133" y="90"/>
                    <a:pt x="133" y="90"/>
                    <a:pt x="133" y="89"/>
                  </a:cubicBezTo>
                  <a:cubicBezTo>
                    <a:pt x="133" y="86"/>
                    <a:pt x="135" y="87"/>
                    <a:pt x="135" y="85"/>
                  </a:cubicBezTo>
                  <a:cubicBezTo>
                    <a:pt x="136" y="84"/>
                    <a:pt x="129" y="86"/>
                    <a:pt x="129" y="86"/>
                  </a:cubicBezTo>
                  <a:cubicBezTo>
                    <a:pt x="128" y="86"/>
                    <a:pt x="127" y="86"/>
                    <a:pt x="127" y="87"/>
                  </a:cubicBezTo>
                  <a:cubicBezTo>
                    <a:pt x="127" y="88"/>
                    <a:pt x="127" y="89"/>
                    <a:pt x="127" y="90"/>
                  </a:cubicBezTo>
                  <a:cubicBezTo>
                    <a:pt x="126" y="90"/>
                    <a:pt x="124" y="89"/>
                    <a:pt x="123" y="89"/>
                  </a:cubicBezTo>
                  <a:cubicBezTo>
                    <a:pt x="121" y="89"/>
                    <a:pt x="118" y="90"/>
                    <a:pt x="116" y="91"/>
                  </a:cubicBezTo>
                  <a:cubicBezTo>
                    <a:pt x="113" y="92"/>
                    <a:pt x="110" y="94"/>
                    <a:pt x="107" y="95"/>
                  </a:cubicBezTo>
                  <a:cubicBezTo>
                    <a:pt x="105" y="95"/>
                    <a:pt x="104" y="96"/>
                    <a:pt x="103" y="98"/>
                  </a:cubicBezTo>
                  <a:cubicBezTo>
                    <a:pt x="103" y="99"/>
                    <a:pt x="103" y="102"/>
                    <a:pt x="101" y="102"/>
                  </a:cubicBezTo>
                  <a:cubicBezTo>
                    <a:pt x="99" y="102"/>
                    <a:pt x="97" y="103"/>
                    <a:pt x="95" y="103"/>
                  </a:cubicBezTo>
                  <a:cubicBezTo>
                    <a:pt x="94" y="103"/>
                    <a:pt x="93" y="101"/>
                    <a:pt x="92" y="100"/>
                  </a:cubicBezTo>
                  <a:cubicBezTo>
                    <a:pt x="90" y="98"/>
                    <a:pt x="87" y="99"/>
                    <a:pt x="89" y="96"/>
                  </a:cubicBezTo>
                  <a:cubicBezTo>
                    <a:pt x="90" y="94"/>
                    <a:pt x="93" y="95"/>
                    <a:pt x="94" y="94"/>
                  </a:cubicBezTo>
                  <a:cubicBezTo>
                    <a:pt x="96" y="94"/>
                    <a:pt x="98" y="95"/>
                    <a:pt x="97" y="93"/>
                  </a:cubicBezTo>
                  <a:cubicBezTo>
                    <a:pt x="96" y="92"/>
                    <a:pt x="95" y="90"/>
                    <a:pt x="94" y="89"/>
                  </a:cubicBezTo>
                  <a:cubicBezTo>
                    <a:pt x="92" y="87"/>
                    <a:pt x="89" y="88"/>
                    <a:pt x="87" y="88"/>
                  </a:cubicBezTo>
                  <a:cubicBezTo>
                    <a:pt x="86" y="88"/>
                    <a:pt x="80" y="87"/>
                    <a:pt x="80" y="87"/>
                  </a:cubicBezTo>
                  <a:cubicBezTo>
                    <a:pt x="80" y="87"/>
                    <a:pt x="83" y="88"/>
                    <a:pt x="83" y="88"/>
                  </a:cubicBezTo>
                  <a:cubicBezTo>
                    <a:pt x="84" y="89"/>
                    <a:pt x="84" y="90"/>
                    <a:pt x="84" y="91"/>
                  </a:cubicBezTo>
                  <a:cubicBezTo>
                    <a:pt x="84" y="92"/>
                    <a:pt x="84" y="94"/>
                    <a:pt x="84" y="95"/>
                  </a:cubicBezTo>
                  <a:cubicBezTo>
                    <a:pt x="83" y="96"/>
                    <a:pt x="82" y="97"/>
                    <a:pt x="82" y="98"/>
                  </a:cubicBezTo>
                  <a:cubicBezTo>
                    <a:pt x="83" y="100"/>
                    <a:pt x="87" y="100"/>
                    <a:pt x="86" y="103"/>
                  </a:cubicBezTo>
                  <a:cubicBezTo>
                    <a:pt x="85" y="104"/>
                    <a:pt x="84" y="106"/>
                    <a:pt x="84" y="107"/>
                  </a:cubicBezTo>
                  <a:cubicBezTo>
                    <a:pt x="84" y="107"/>
                    <a:pt x="84" y="111"/>
                    <a:pt x="84" y="111"/>
                  </a:cubicBezTo>
                  <a:cubicBezTo>
                    <a:pt x="84" y="111"/>
                    <a:pt x="83" y="108"/>
                    <a:pt x="83" y="108"/>
                  </a:cubicBezTo>
                  <a:cubicBezTo>
                    <a:pt x="82" y="108"/>
                    <a:pt x="81" y="110"/>
                    <a:pt x="80" y="109"/>
                  </a:cubicBezTo>
                  <a:cubicBezTo>
                    <a:pt x="80" y="109"/>
                    <a:pt x="82" y="108"/>
                    <a:pt x="82" y="107"/>
                  </a:cubicBezTo>
                  <a:cubicBezTo>
                    <a:pt x="81" y="106"/>
                    <a:pt x="79" y="106"/>
                    <a:pt x="78" y="106"/>
                  </a:cubicBezTo>
                  <a:cubicBezTo>
                    <a:pt x="77" y="106"/>
                    <a:pt x="76" y="105"/>
                    <a:pt x="75" y="106"/>
                  </a:cubicBezTo>
                  <a:cubicBezTo>
                    <a:pt x="73" y="106"/>
                    <a:pt x="72" y="108"/>
                    <a:pt x="70" y="108"/>
                  </a:cubicBezTo>
                  <a:cubicBezTo>
                    <a:pt x="68" y="110"/>
                    <a:pt x="67" y="110"/>
                    <a:pt x="65" y="112"/>
                  </a:cubicBezTo>
                  <a:cubicBezTo>
                    <a:pt x="63" y="114"/>
                    <a:pt x="61" y="114"/>
                    <a:pt x="64" y="116"/>
                  </a:cubicBezTo>
                  <a:cubicBezTo>
                    <a:pt x="65" y="117"/>
                    <a:pt x="67" y="120"/>
                    <a:pt x="66" y="121"/>
                  </a:cubicBezTo>
                  <a:cubicBezTo>
                    <a:pt x="65" y="122"/>
                    <a:pt x="59" y="120"/>
                    <a:pt x="58" y="120"/>
                  </a:cubicBezTo>
                  <a:cubicBezTo>
                    <a:pt x="57" y="119"/>
                    <a:pt x="54" y="120"/>
                    <a:pt x="53" y="120"/>
                  </a:cubicBezTo>
                  <a:cubicBezTo>
                    <a:pt x="54" y="119"/>
                    <a:pt x="49" y="115"/>
                    <a:pt x="48" y="117"/>
                  </a:cubicBezTo>
                  <a:cubicBezTo>
                    <a:pt x="43" y="121"/>
                    <a:pt x="54" y="122"/>
                    <a:pt x="54" y="124"/>
                  </a:cubicBezTo>
                  <a:cubicBezTo>
                    <a:pt x="53" y="128"/>
                    <a:pt x="50" y="126"/>
                    <a:pt x="47" y="126"/>
                  </a:cubicBezTo>
                  <a:cubicBezTo>
                    <a:pt x="44" y="125"/>
                    <a:pt x="43" y="123"/>
                    <a:pt x="40" y="122"/>
                  </a:cubicBezTo>
                  <a:cubicBezTo>
                    <a:pt x="38" y="121"/>
                    <a:pt x="38" y="120"/>
                    <a:pt x="37" y="118"/>
                  </a:cubicBezTo>
                  <a:cubicBezTo>
                    <a:pt x="37" y="116"/>
                    <a:pt x="36" y="116"/>
                    <a:pt x="35" y="115"/>
                  </a:cubicBezTo>
                  <a:cubicBezTo>
                    <a:pt x="35" y="114"/>
                    <a:pt x="38" y="112"/>
                    <a:pt x="38" y="112"/>
                  </a:cubicBezTo>
                  <a:cubicBezTo>
                    <a:pt x="39" y="109"/>
                    <a:pt x="34" y="107"/>
                    <a:pt x="32" y="107"/>
                  </a:cubicBezTo>
                  <a:cubicBezTo>
                    <a:pt x="30" y="106"/>
                    <a:pt x="30" y="104"/>
                    <a:pt x="28" y="104"/>
                  </a:cubicBezTo>
                  <a:cubicBezTo>
                    <a:pt x="29" y="103"/>
                    <a:pt x="24" y="99"/>
                    <a:pt x="24" y="99"/>
                  </a:cubicBezTo>
                  <a:cubicBezTo>
                    <a:pt x="26" y="98"/>
                    <a:pt x="28" y="101"/>
                    <a:pt x="29" y="102"/>
                  </a:cubicBezTo>
                  <a:cubicBezTo>
                    <a:pt x="30" y="103"/>
                    <a:pt x="31" y="103"/>
                    <a:pt x="31" y="102"/>
                  </a:cubicBezTo>
                  <a:cubicBezTo>
                    <a:pt x="32" y="102"/>
                    <a:pt x="33" y="103"/>
                    <a:pt x="33" y="103"/>
                  </a:cubicBezTo>
                  <a:cubicBezTo>
                    <a:pt x="36" y="104"/>
                    <a:pt x="38" y="105"/>
                    <a:pt x="41" y="105"/>
                  </a:cubicBezTo>
                  <a:cubicBezTo>
                    <a:pt x="43" y="106"/>
                    <a:pt x="46" y="106"/>
                    <a:pt x="49" y="107"/>
                  </a:cubicBezTo>
                  <a:cubicBezTo>
                    <a:pt x="54" y="109"/>
                    <a:pt x="58" y="109"/>
                    <a:pt x="63" y="106"/>
                  </a:cubicBezTo>
                  <a:cubicBezTo>
                    <a:pt x="65" y="105"/>
                    <a:pt x="66" y="104"/>
                    <a:pt x="68" y="103"/>
                  </a:cubicBezTo>
                  <a:cubicBezTo>
                    <a:pt x="71" y="101"/>
                    <a:pt x="69" y="100"/>
                    <a:pt x="69" y="97"/>
                  </a:cubicBezTo>
                  <a:cubicBezTo>
                    <a:pt x="69" y="94"/>
                    <a:pt x="62" y="93"/>
                    <a:pt x="60" y="91"/>
                  </a:cubicBezTo>
                  <a:cubicBezTo>
                    <a:pt x="57" y="89"/>
                    <a:pt x="53" y="87"/>
                    <a:pt x="50" y="86"/>
                  </a:cubicBezTo>
                  <a:cubicBezTo>
                    <a:pt x="47" y="84"/>
                    <a:pt x="43" y="82"/>
                    <a:pt x="40" y="82"/>
                  </a:cubicBezTo>
                  <a:cubicBezTo>
                    <a:pt x="39" y="81"/>
                    <a:pt x="39" y="82"/>
                    <a:pt x="38" y="82"/>
                  </a:cubicBezTo>
                  <a:cubicBezTo>
                    <a:pt x="37" y="82"/>
                    <a:pt x="36" y="81"/>
                    <a:pt x="35" y="81"/>
                  </a:cubicBezTo>
                  <a:cubicBezTo>
                    <a:pt x="33" y="80"/>
                    <a:pt x="31" y="84"/>
                    <a:pt x="29" y="84"/>
                  </a:cubicBezTo>
                  <a:cubicBezTo>
                    <a:pt x="29" y="83"/>
                    <a:pt x="33" y="80"/>
                    <a:pt x="29" y="80"/>
                  </a:cubicBezTo>
                  <a:cubicBezTo>
                    <a:pt x="28" y="80"/>
                    <a:pt x="24" y="78"/>
                    <a:pt x="24" y="78"/>
                  </a:cubicBezTo>
                  <a:cubicBezTo>
                    <a:pt x="25" y="77"/>
                    <a:pt x="29" y="80"/>
                    <a:pt x="29" y="78"/>
                  </a:cubicBezTo>
                  <a:cubicBezTo>
                    <a:pt x="29" y="77"/>
                    <a:pt x="25" y="75"/>
                    <a:pt x="24" y="75"/>
                  </a:cubicBezTo>
                  <a:cubicBezTo>
                    <a:pt x="23" y="76"/>
                    <a:pt x="20" y="78"/>
                    <a:pt x="20" y="78"/>
                  </a:cubicBezTo>
                  <a:cubicBezTo>
                    <a:pt x="20" y="77"/>
                    <a:pt x="20" y="77"/>
                    <a:pt x="19" y="76"/>
                  </a:cubicBezTo>
                  <a:cubicBezTo>
                    <a:pt x="17" y="76"/>
                    <a:pt x="17" y="77"/>
                    <a:pt x="16" y="78"/>
                  </a:cubicBezTo>
                  <a:cubicBezTo>
                    <a:pt x="16" y="78"/>
                    <a:pt x="16" y="78"/>
                    <a:pt x="16" y="77"/>
                  </a:cubicBezTo>
                  <a:cubicBezTo>
                    <a:pt x="15" y="78"/>
                    <a:pt x="14" y="80"/>
                    <a:pt x="13" y="80"/>
                  </a:cubicBezTo>
                  <a:cubicBezTo>
                    <a:pt x="12" y="81"/>
                    <a:pt x="10" y="81"/>
                    <a:pt x="10" y="81"/>
                  </a:cubicBezTo>
                  <a:cubicBezTo>
                    <a:pt x="9" y="83"/>
                    <a:pt x="5" y="83"/>
                    <a:pt x="6" y="85"/>
                  </a:cubicBezTo>
                  <a:cubicBezTo>
                    <a:pt x="9" y="87"/>
                    <a:pt x="5" y="85"/>
                    <a:pt x="5" y="88"/>
                  </a:cubicBezTo>
                  <a:cubicBezTo>
                    <a:pt x="5" y="90"/>
                    <a:pt x="9" y="91"/>
                    <a:pt x="10" y="92"/>
                  </a:cubicBezTo>
                  <a:cubicBezTo>
                    <a:pt x="12" y="93"/>
                    <a:pt x="14" y="95"/>
                    <a:pt x="13" y="97"/>
                  </a:cubicBezTo>
                  <a:cubicBezTo>
                    <a:pt x="12" y="99"/>
                    <a:pt x="9" y="100"/>
                    <a:pt x="9" y="102"/>
                  </a:cubicBezTo>
                  <a:cubicBezTo>
                    <a:pt x="10" y="104"/>
                    <a:pt x="12" y="106"/>
                    <a:pt x="13" y="108"/>
                  </a:cubicBezTo>
                  <a:cubicBezTo>
                    <a:pt x="14" y="110"/>
                    <a:pt x="12" y="110"/>
                    <a:pt x="12" y="112"/>
                  </a:cubicBezTo>
                  <a:cubicBezTo>
                    <a:pt x="12" y="114"/>
                    <a:pt x="15" y="116"/>
                    <a:pt x="13" y="117"/>
                  </a:cubicBezTo>
                  <a:cubicBezTo>
                    <a:pt x="11" y="118"/>
                    <a:pt x="14" y="121"/>
                    <a:pt x="14" y="122"/>
                  </a:cubicBezTo>
                  <a:cubicBezTo>
                    <a:pt x="16" y="124"/>
                    <a:pt x="18" y="124"/>
                    <a:pt x="15" y="126"/>
                  </a:cubicBezTo>
                  <a:cubicBezTo>
                    <a:pt x="13" y="128"/>
                    <a:pt x="14" y="128"/>
                    <a:pt x="15" y="129"/>
                  </a:cubicBezTo>
                  <a:cubicBezTo>
                    <a:pt x="20" y="132"/>
                    <a:pt x="23" y="134"/>
                    <a:pt x="18" y="138"/>
                  </a:cubicBezTo>
                  <a:cubicBezTo>
                    <a:pt x="13" y="143"/>
                    <a:pt x="8" y="147"/>
                    <a:pt x="4" y="152"/>
                  </a:cubicBezTo>
                  <a:cubicBezTo>
                    <a:pt x="6" y="152"/>
                    <a:pt x="6" y="151"/>
                    <a:pt x="7" y="152"/>
                  </a:cubicBezTo>
                  <a:cubicBezTo>
                    <a:pt x="8" y="154"/>
                    <a:pt x="10" y="154"/>
                    <a:pt x="11" y="155"/>
                  </a:cubicBezTo>
                  <a:cubicBezTo>
                    <a:pt x="17" y="157"/>
                    <a:pt x="9" y="157"/>
                    <a:pt x="7" y="157"/>
                  </a:cubicBezTo>
                  <a:cubicBezTo>
                    <a:pt x="5" y="157"/>
                    <a:pt x="4" y="158"/>
                    <a:pt x="4" y="160"/>
                  </a:cubicBezTo>
                  <a:cubicBezTo>
                    <a:pt x="4" y="162"/>
                    <a:pt x="2" y="163"/>
                    <a:pt x="1" y="165"/>
                  </a:cubicBezTo>
                  <a:cubicBezTo>
                    <a:pt x="0" y="166"/>
                    <a:pt x="1" y="168"/>
                    <a:pt x="2" y="170"/>
                  </a:cubicBezTo>
                  <a:cubicBezTo>
                    <a:pt x="2" y="172"/>
                    <a:pt x="0" y="174"/>
                    <a:pt x="1" y="175"/>
                  </a:cubicBezTo>
                  <a:cubicBezTo>
                    <a:pt x="3" y="176"/>
                    <a:pt x="3" y="176"/>
                    <a:pt x="3" y="178"/>
                  </a:cubicBezTo>
                  <a:cubicBezTo>
                    <a:pt x="2" y="180"/>
                    <a:pt x="4" y="181"/>
                    <a:pt x="4" y="183"/>
                  </a:cubicBezTo>
                  <a:cubicBezTo>
                    <a:pt x="4" y="184"/>
                    <a:pt x="7" y="186"/>
                    <a:pt x="8" y="186"/>
                  </a:cubicBezTo>
                  <a:cubicBezTo>
                    <a:pt x="8" y="186"/>
                    <a:pt x="9" y="185"/>
                    <a:pt x="10" y="185"/>
                  </a:cubicBezTo>
                  <a:cubicBezTo>
                    <a:pt x="11" y="185"/>
                    <a:pt x="11" y="187"/>
                    <a:pt x="12" y="187"/>
                  </a:cubicBezTo>
                  <a:cubicBezTo>
                    <a:pt x="14" y="186"/>
                    <a:pt x="14" y="185"/>
                    <a:pt x="16" y="187"/>
                  </a:cubicBezTo>
                  <a:cubicBezTo>
                    <a:pt x="18" y="188"/>
                    <a:pt x="18" y="188"/>
                    <a:pt x="18" y="190"/>
                  </a:cubicBezTo>
                  <a:cubicBezTo>
                    <a:pt x="17" y="195"/>
                    <a:pt x="21" y="199"/>
                    <a:pt x="24" y="201"/>
                  </a:cubicBezTo>
                  <a:cubicBezTo>
                    <a:pt x="26" y="202"/>
                    <a:pt x="27" y="203"/>
                    <a:pt x="25" y="204"/>
                  </a:cubicBezTo>
                  <a:cubicBezTo>
                    <a:pt x="24" y="206"/>
                    <a:pt x="23" y="205"/>
                    <a:pt x="21" y="205"/>
                  </a:cubicBezTo>
                  <a:cubicBezTo>
                    <a:pt x="19" y="205"/>
                    <a:pt x="22" y="214"/>
                    <a:pt x="24" y="213"/>
                  </a:cubicBezTo>
                  <a:cubicBezTo>
                    <a:pt x="25" y="212"/>
                    <a:pt x="26" y="209"/>
                    <a:pt x="27" y="210"/>
                  </a:cubicBezTo>
                  <a:cubicBezTo>
                    <a:pt x="28" y="210"/>
                    <a:pt x="29" y="211"/>
                    <a:pt x="31" y="211"/>
                  </a:cubicBezTo>
                  <a:cubicBezTo>
                    <a:pt x="33" y="211"/>
                    <a:pt x="35" y="212"/>
                    <a:pt x="35" y="214"/>
                  </a:cubicBezTo>
                  <a:cubicBezTo>
                    <a:pt x="35" y="215"/>
                    <a:pt x="34" y="215"/>
                    <a:pt x="34" y="215"/>
                  </a:cubicBezTo>
                  <a:cubicBezTo>
                    <a:pt x="33" y="216"/>
                    <a:pt x="34" y="218"/>
                    <a:pt x="35" y="218"/>
                  </a:cubicBezTo>
                  <a:cubicBezTo>
                    <a:pt x="36" y="219"/>
                    <a:pt x="38" y="218"/>
                    <a:pt x="39" y="219"/>
                  </a:cubicBezTo>
                  <a:cubicBezTo>
                    <a:pt x="40" y="220"/>
                    <a:pt x="40" y="222"/>
                    <a:pt x="40" y="223"/>
                  </a:cubicBezTo>
                  <a:cubicBezTo>
                    <a:pt x="40" y="224"/>
                    <a:pt x="43" y="223"/>
                    <a:pt x="44" y="223"/>
                  </a:cubicBezTo>
                  <a:cubicBezTo>
                    <a:pt x="45" y="224"/>
                    <a:pt x="47" y="227"/>
                    <a:pt x="48" y="225"/>
                  </a:cubicBezTo>
                  <a:cubicBezTo>
                    <a:pt x="49" y="223"/>
                    <a:pt x="50" y="224"/>
                    <a:pt x="51" y="225"/>
                  </a:cubicBezTo>
                  <a:cubicBezTo>
                    <a:pt x="53" y="227"/>
                    <a:pt x="53" y="226"/>
                    <a:pt x="55" y="226"/>
                  </a:cubicBezTo>
                  <a:cubicBezTo>
                    <a:pt x="56" y="226"/>
                    <a:pt x="57" y="229"/>
                    <a:pt x="58" y="228"/>
                  </a:cubicBezTo>
                  <a:cubicBezTo>
                    <a:pt x="60" y="227"/>
                    <a:pt x="62" y="229"/>
                    <a:pt x="63" y="230"/>
                  </a:cubicBezTo>
                  <a:cubicBezTo>
                    <a:pt x="65" y="231"/>
                    <a:pt x="62" y="232"/>
                    <a:pt x="62" y="232"/>
                  </a:cubicBezTo>
                  <a:cubicBezTo>
                    <a:pt x="60" y="233"/>
                    <a:pt x="63" y="234"/>
                    <a:pt x="63" y="234"/>
                  </a:cubicBezTo>
                  <a:cubicBezTo>
                    <a:pt x="63" y="234"/>
                    <a:pt x="60" y="234"/>
                    <a:pt x="61" y="236"/>
                  </a:cubicBezTo>
                  <a:cubicBezTo>
                    <a:pt x="63" y="237"/>
                    <a:pt x="62" y="238"/>
                    <a:pt x="61" y="239"/>
                  </a:cubicBezTo>
                  <a:cubicBezTo>
                    <a:pt x="61" y="240"/>
                    <a:pt x="58" y="240"/>
                    <a:pt x="57" y="240"/>
                  </a:cubicBezTo>
                  <a:cubicBezTo>
                    <a:pt x="55" y="240"/>
                    <a:pt x="54" y="242"/>
                    <a:pt x="53" y="244"/>
                  </a:cubicBezTo>
                  <a:cubicBezTo>
                    <a:pt x="54" y="244"/>
                    <a:pt x="58" y="244"/>
                    <a:pt x="58" y="245"/>
                  </a:cubicBezTo>
                  <a:cubicBezTo>
                    <a:pt x="58" y="246"/>
                    <a:pt x="53" y="247"/>
                    <a:pt x="53" y="248"/>
                  </a:cubicBezTo>
                  <a:cubicBezTo>
                    <a:pt x="53" y="249"/>
                    <a:pt x="55" y="249"/>
                    <a:pt x="55" y="251"/>
                  </a:cubicBezTo>
                  <a:cubicBezTo>
                    <a:pt x="55" y="251"/>
                    <a:pt x="52" y="252"/>
                    <a:pt x="52" y="252"/>
                  </a:cubicBezTo>
                  <a:cubicBezTo>
                    <a:pt x="51" y="253"/>
                    <a:pt x="51" y="254"/>
                    <a:pt x="50" y="255"/>
                  </a:cubicBezTo>
                  <a:cubicBezTo>
                    <a:pt x="50" y="256"/>
                    <a:pt x="48" y="255"/>
                    <a:pt x="48" y="257"/>
                  </a:cubicBezTo>
                  <a:cubicBezTo>
                    <a:pt x="47" y="258"/>
                    <a:pt x="49" y="260"/>
                    <a:pt x="51" y="260"/>
                  </a:cubicBezTo>
                  <a:cubicBezTo>
                    <a:pt x="53" y="261"/>
                    <a:pt x="55" y="262"/>
                    <a:pt x="58" y="264"/>
                  </a:cubicBezTo>
                  <a:cubicBezTo>
                    <a:pt x="59" y="265"/>
                    <a:pt x="60" y="266"/>
                    <a:pt x="61" y="266"/>
                  </a:cubicBezTo>
                  <a:cubicBezTo>
                    <a:pt x="62" y="268"/>
                    <a:pt x="62" y="267"/>
                    <a:pt x="64" y="266"/>
                  </a:cubicBezTo>
                  <a:cubicBezTo>
                    <a:pt x="67" y="266"/>
                    <a:pt x="70" y="269"/>
                    <a:pt x="73" y="269"/>
                  </a:cubicBezTo>
                  <a:cubicBezTo>
                    <a:pt x="76" y="269"/>
                    <a:pt x="79" y="271"/>
                    <a:pt x="82" y="272"/>
                  </a:cubicBezTo>
                  <a:cubicBezTo>
                    <a:pt x="85" y="273"/>
                    <a:pt x="87" y="272"/>
                    <a:pt x="90" y="272"/>
                  </a:cubicBezTo>
                  <a:cubicBezTo>
                    <a:pt x="91" y="273"/>
                    <a:pt x="92" y="274"/>
                    <a:pt x="92" y="275"/>
                  </a:cubicBezTo>
                  <a:cubicBezTo>
                    <a:pt x="92" y="276"/>
                    <a:pt x="93" y="276"/>
                    <a:pt x="94" y="276"/>
                  </a:cubicBezTo>
                  <a:cubicBezTo>
                    <a:pt x="97" y="277"/>
                    <a:pt x="99" y="282"/>
                    <a:pt x="103" y="280"/>
                  </a:cubicBezTo>
                  <a:cubicBezTo>
                    <a:pt x="104" y="279"/>
                    <a:pt x="106" y="278"/>
                    <a:pt x="105" y="277"/>
                  </a:cubicBezTo>
                  <a:cubicBezTo>
                    <a:pt x="104" y="276"/>
                    <a:pt x="103" y="275"/>
                    <a:pt x="102" y="274"/>
                  </a:cubicBezTo>
                  <a:cubicBezTo>
                    <a:pt x="100" y="272"/>
                    <a:pt x="99" y="270"/>
                    <a:pt x="100" y="267"/>
                  </a:cubicBezTo>
                  <a:cubicBezTo>
                    <a:pt x="100" y="265"/>
                    <a:pt x="99" y="263"/>
                    <a:pt x="97" y="262"/>
                  </a:cubicBezTo>
                  <a:cubicBezTo>
                    <a:pt x="95" y="261"/>
                    <a:pt x="98" y="259"/>
                    <a:pt x="99" y="258"/>
                  </a:cubicBezTo>
                  <a:cubicBezTo>
                    <a:pt x="100" y="256"/>
                    <a:pt x="100" y="254"/>
                    <a:pt x="103" y="254"/>
                  </a:cubicBezTo>
                  <a:cubicBezTo>
                    <a:pt x="104" y="254"/>
                    <a:pt x="105" y="253"/>
                    <a:pt x="106" y="252"/>
                  </a:cubicBezTo>
                  <a:cubicBezTo>
                    <a:pt x="107" y="251"/>
                    <a:pt x="108" y="251"/>
                    <a:pt x="109" y="250"/>
                  </a:cubicBezTo>
                  <a:cubicBezTo>
                    <a:pt x="108" y="250"/>
                    <a:pt x="106" y="249"/>
                    <a:pt x="106" y="248"/>
                  </a:cubicBezTo>
                  <a:cubicBezTo>
                    <a:pt x="106" y="247"/>
                    <a:pt x="108" y="248"/>
                    <a:pt x="108" y="248"/>
                  </a:cubicBezTo>
                  <a:cubicBezTo>
                    <a:pt x="108" y="247"/>
                    <a:pt x="106" y="244"/>
                    <a:pt x="105" y="243"/>
                  </a:cubicBezTo>
                  <a:cubicBezTo>
                    <a:pt x="104" y="241"/>
                    <a:pt x="103" y="241"/>
                    <a:pt x="101" y="241"/>
                  </a:cubicBezTo>
                  <a:cubicBezTo>
                    <a:pt x="98" y="241"/>
                    <a:pt x="100" y="239"/>
                    <a:pt x="98" y="238"/>
                  </a:cubicBezTo>
                  <a:cubicBezTo>
                    <a:pt x="97" y="237"/>
                    <a:pt x="94" y="237"/>
                    <a:pt x="96" y="235"/>
                  </a:cubicBezTo>
                  <a:cubicBezTo>
                    <a:pt x="97" y="233"/>
                    <a:pt x="99" y="232"/>
                    <a:pt x="97" y="231"/>
                  </a:cubicBezTo>
                  <a:cubicBezTo>
                    <a:pt x="96" y="229"/>
                    <a:pt x="98" y="228"/>
                    <a:pt x="99" y="227"/>
                  </a:cubicBezTo>
                  <a:cubicBezTo>
                    <a:pt x="99" y="226"/>
                    <a:pt x="101" y="223"/>
                    <a:pt x="101" y="224"/>
                  </a:cubicBezTo>
                  <a:cubicBezTo>
                    <a:pt x="102" y="225"/>
                    <a:pt x="103" y="227"/>
                    <a:pt x="104" y="228"/>
                  </a:cubicBezTo>
                  <a:cubicBezTo>
                    <a:pt x="106" y="228"/>
                    <a:pt x="107" y="227"/>
                    <a:pt x="107" y="226"/>
                  </a:cubicBezTo>
                  <a:cubicBezTo>
                    <a:pt x="106" y="224"/>
                    <a:pt x="106" y="223"/>
                    <a:pt x="108" y="222"/>
                  </a:cubicBezTo>
                  <a:cubicBezTo>
                    <a:pt x="110" y="221"/>
                    <a:pt x="110" y="219"/>
                    <a:pt x="112" y="219"/>
                  </a:cubicBezTo>
                  <a:cubicBezTo>
                    <a:pt x="114" y="218"/>
                    <a:pt x="116" y="215"/>
                    <a:pt x="118" y="216"/>
                  </a:cubicBezTo>
                  <a:cubicBezTo>
                    <a:pt x="120" y="216"/>
                    <a:pt x="120" y="218"/>
                    <a:pt x="122" y="216"/>
                  </a:cubicBezTo>
                  <a:cubicBezTo>
                    <a:pt x="124" y="215"/>
                    <a:pt x="124" y="216"/>
                    <a:pt x="126" y="217"/>
                  </a:cubicBezTo>
                  <a:cubicBezTo>
                    <a:pt x="128" y="217"/>
                    <a:pt x="130" y="217"/>
                    <a:pt x="132" y="218"/>
                  </a:cubicBezTo>
                  <a:cubicBezTo>
                    <a:pt x="134" y="219"/>
                    <a:pt x="134" y="221"/>
                    <a:pt x="136" y="223"/>
                  </a:cubicBezTo>
                  <a:cubicBezTo>
                    <a:pt x="136" y="223"/>
                    <a:pt x="136" y="220"/>
                    <a:pt x="138" y="221"/>
                  </a:cubicBezTo>
                  <a:cubicBezTo>
                    <a:pt x="139" y="221"/>
                    <a:pt x="140" y="223"/>
                    <a:pt x="142" y="223"/>
                  </a:cubicBezTo>
                  <a:cubicBezTo>
                    <a:pt x="143" y="224"/>
                    <a:pt x="144" y="222"/>
                    <a:pt x="145" y="221"/>
                  </a:cubicBezTo>
                  <a:cubicBezTo>
                    <a:pt x="147" y="219"/>
                    <a:pt x="148" y="221"/>
                    <a:pt x="150" y="221"/>
                  </a:cubicBezTo>
                  <a:cubicBezTo>
                    <a:pt x="152" y="221"/>
                    <a:pt x="153" y="219"/>
                    <a:pt x="155" y="220"/>
                  </a:cubicBezTo>
                  <a:cubicBezTo>
                    <a:pt x="157" y="221"/>
                    <a:pt x="158" y="222"/>
                    <a:pt x="160" y="223"/>
                  </a:cubicBezTo>
                  <a:cubicBezTo>
                    <a:pt x="162" y="224"/>
                    <a:pt x="161" y="223"/>
                    <a:pt x="163" y="222"/>
                  </a:cubicBezTo>
                  <a:cubicBezTo>
                    <a:pt x="164" y="221"/>
                    <a:pt x="168" y="222"/>
                    <a:pt x="169" y="222"/>
                  </a:cubicBezTo>
                  <a:cubicBezTo>
                    <a:pt x="170" y="222"/>
                    <a:pt x="172" y="220"/>
                    <a:pt x="172" y="219"/>
                  </a:cubicBezTo>
                  <a:cubicBezTo>
                    <a:pt x="172" y="217"/>
                    <a:pt x="169" y="217"/>
                    <a:pt x="168" y="216"/>
                  </a:cubicBezTo>
                  <a:cubicBezTo>
                    <a:pt x="161" y="213"/>
                    <a:pt x="171" y="214"/>
                    <a:pt x="169" y="210"/>
                  </a:cubicBezTo>
                  <a:cubicBezTo>
                    <a:pt x="168" y="209"/>
                    <a:pt x="166" y="209"/>
                    <a:pt x="169" y="208"/>
                  </a:cubicBezTo>
                  <a:cubicBezTo>
                    <a:pt x="170" y="207"/>
                    <a:pt x="172" y="208"/>
                    <a:pt x="173" y="207"/>
                  </a:cubicBezTo>
                  <a:cubicBezTo>
                    <a:pt x="177" y="207"/>
                    <a:pt x="166" y="202"/>
                    <a:pt x="171" y="200"/>
                  </a:cubicBezTo>
                  <a:cubicBezTo>
                    <a:pt x="172" y="200"/>
                    <a:pt x="174" y="200"/>
                    <a:pt x="175" y="200"/>
                  </a:cubicBezTo>
                  <a:cubicBezTo>
                    <a:pt x="178" y="200"/>
                    <a:pt x="180" y="200"/>
                    <a:pt x="183" y="199"/>
                  </a:cubicBezTo>
                  <a:cubicBezTo>
                    <a:pt x="185" y="198"/>
                    <a:pt x="187" y="198"/>
                    <a:pt x="189" y="198"/>
                  </a:cubicBezTo>
                  <a:cubicBezTo>
                    <a:pt x="191" y="197"/>
                    <a:pt x="193" y="196"/>
                    <a:pt x="196" y="196"/>
                  </a:cubicBezTo>
                  <a:cubicBezTo>
                    <a:pt x="200" y="195"/>
                    <a:pt x="204" y="194"/>
                    <a:pt x="208" y="192"/>
                  </a:cubicBezTo>
                  <a:cubicBezTo>
                    <a:pt x="211" y="190"/>
                    <a:pt x="217" y="190"/>
                    <a:pt x="219" y="194"/>
                  </a:cubicBezTo>
                  <a:cubicBezTo>
                    <a:pt x="220" y="196"/>
                    <a:pt x="219" y="196"/>
                    <a:pt x="220" y="198"/>
                  </a:cubicBezTo>
                  <a:cubicBezTo>
                    <a:pt x="220" y="201"/>
                    <a:pt x="224" y="198"/>
                    <a:pt x="226" y="199"/>
                  </a:cubicBezTo>
                  <a:cubicBezTo>
                    <a:pt x="227" y="199"/>
                    <a:pt x="226" y="200"/>
                    <a:pt x="227" y="200"/>
                  </a:cubicBezTo>
                  <a:cubicBezTo>
                    <a:pt x="228" y="201"/>
                    <a:pt x="228" y="200"/>
                    <a:pt x="228" y="200"/>
                  </a:cubicBezTo>
                  <a:cubicBezTo>
                    <a:pt x="229" y="199"/>
                    <a:pt x="230" y="200"/>
                    <a:pt x="231" y="201"/>
                  </a:cubicBezTo>
                  <a:cubicBezTo>
                    <a:pt x="232" y="201"/>
                    <a:pt x="232" y="201"/>
                    <a:pt x="231" y="202"/>
                  </a:cubicBezTo>
                  <a:cubicBezTo>
                    <a:pt x="230" y="205"/>
                    <a:pt x="237" y="203"/>
                    <a:pt x="239" y="202"/>
                  </a:cubicBezTo>
                  <a:cubicBezTo>
                    <a:pt x="239" y="202"/>
                    <a:pt x="248" y="197"/>
                    <a:pt x="248" y="198"/>
                  </a:cubicBezTo>
                  <a:cubicBezTo>
                    <a:pt x="248" y="199"/>
                    <a:pt x="246" y="201"/>
                    <a:pt x="248" y="202"/>
                  </a:cubicBezTo>
                  <a:cubicBezTo>
                    <a:pt x="250" y="202"/>
                    <a:pt x="251" y="203"/>
                    <a:pt x="252" y="204"/>
                  </a:cubicBezTo>
                  <a:cubicBezTo>
                    <a:pt x="255" y="207"/>
                    <a:pt x="256" y="210"/>
                    <a:pt x="258" y="213"/>
                  </a:cubicBezTo>
                  <a:cubicBezTo>
                    <a:pt x="260" y="216"/>
                    <a:pt x="261" y="219"/>
                    <a:pt x="263" y="221"/>
                  </a:cubicBezTo>
                  <a:cubicBezTo>
                    <a:pt x="266" y="224"/>
                    <a:pt x="266" y="217"/>
                    <a:pt x="269" y="220"/>
                  </a:cubicBezTo>
                  <a:cubicBezTo>
                    <a:pt x="273" y="224"/>
                    <a:pt x="275" y="222"/>
                    <a:pt x="280" y="221"/>
                  </a:cubicBezTo>
                  <a:cubicBezTo>
                    <a:pt x="282" y="220"/>
                    <a:pt x="283" y="223"/>
                    <a:pt x="284" y="224"/>
                  </a:cubicBezTo>
                  <a:cubicBezTo>
                    <a:pt x="285" y="226"/>
                    <a:pt x="287" y="226"/>
                    <a:pt x="288" y="228"/>
                  </a:cubicBezTo>
                  <a:cubicBezTo>
                    <a:pt x="289" y="230"/>
                    <a:pt x="291" y="230"/>
                    <a:pt x="293" y="230"/>
                  </a:cubicBezTo>
                  <a:cubicBezTo>
                    <a:pt x="296" y="229"/>
                    <a:pt x="295" y="230"/>
                    <a:pt x="296" y="231"/>
                  </a:cubicBezTo>
                  <a:cubicBezTo>
                    <a:pt x="298" y="235"/>
                    <a:pt x="304" y="230"/>
                    <a:pt x="307" y="230"/>
                  </a:cubicBezTo>
                  <a:cubicBezTo>
                    <a:pt x="310" y="229"/>
                    <a:pt x="313" y="226"/>
                    <a:pt x="316" y="225"/>
                  </a:cubicBezTo>
                  <a:cubicBezTo>
                    <a:pt x="320" y="222"/>
                    <a:pt x="322" y="222"/>
                    <a:pt x="327" y="223"/>
                  </a:cubicBezTo>
                  <a:cubicBezTo>
                    <a:pt x="329" y="223"/>
                    <a:pt x="329" y="224"/>
                    <a:pt x="331" y="226"/>
                  </a:cubicBezTo>
                  <a:cubicBezTo>
                    <a:pt x="332" y="227"/>
                    <a:pt x="334" y="227"/>
                    <a:pt x="336" y="227"/>
                  </a:cubicBezTo>
                  <a:cubicBezTo>
                    <a:pt x="338" y="227"/>
                    <a:pt x="339" y="228"/>
                    <a:pt x="341" y="228"/>
                  </a:cubicBezTo>
                  <a:cubicBezTo>
                    <a:pt x="343" y="230"/>
                    <a:pt x="344" y="228"/>
                    <a:pt x="346" y="227"/>
                  </a:cubicBezTo>
                  <a:cubicBezTo>
                    <a:pt x="349" y="224"/>
                    <a:pt x="344" y="222"/>
                    <a:pt x="346" y="219"/>
                  </a:cubicBezTo>
                  <a:cubicBezTo>
                    <a:pt x="347" y="217"/>
                    <a:pt x="351" y="213"/>
                    <a:pt x="353" y="214"/>
                  </a:cubicBezTo>
                  <a:cubicBezTo>
                    <a:pt x="357" y="216"/>
                    <a:pt x="362" y="216"/>
                    <a:pt x="366" y="218"/>
                  </a:cubicBezTo>
                  <a:cubicBezTo>
                    <a:pt x="368" y="219"/>
                    <a:pt x="367" y="221"/>
                    <a:pt x="368" y="222"/>
                  </a:cubicBezTo>
                  <a:cubicBezTo>
                    <a:pt x="369" y="225"/>
                    <a:pt x="371" y="225"/>
                    <a:pt x="374" y="226"/>
                  </a:cubicBezTo>
                  <a:cubicBezTo>
                    <a:pt x="378" y="227"/>
                    <a:pt x="382" y="224"/>
                    <a:pt x="386" y="225"/>
                  </a:cubicBezTo>
                  <a:cubicBezTo>
                    <a:pt x="387" y="225"/>
                    <a:pt x="389" y="225"/>
                    <a:pt x="390" y="226"/>
                  </a:cubicBezTo>
                  <a:cubicBezTo>
                    <a:pt x="392" y="227"/>
                    <a:pt x="394" y="227"/>
                    <a:pt x="396" y="229"/>
                  </a:cubicBezTo>
                  <a:cubicBezTo>
                    <a:pt x="401" y="233"/>
                    <a:pt x="409" y="233"/>
                    <a:pt x="415" y="231"/>
                  </a:cubicBezTo>
                  <a:cubicBezTo>
                    <a:pt x="419" y="230"/>
                    <a:pt x="422" y="228"/>
                    <a:pt x="426" y="227"/>
                  </a:cubicBezTo>
                  <a:cubicBezTo>
                    <a:pt x="428" y="225"/>
                    <a:pt x="431" y="227"/>
                    <a:pt x="433" y="227"/>
                  </a:cubicBezTo>
                  <a:cubicBezTo>
                    <a:pt x="435" y="228"/>
                    <a:pt x="436" y="226"/>
                    <a:pt x="438" y="227"/>
                  </a:cubicBezTo>
                  <a:cubicBezTo>
                    <a:pt x="439" y="228"/>
                    <a:pt x="443" y="231"/>
                    <a:pt x="445" y="230"/>
                  </a:cubicBezTo>
                  <a:cubicBezTo>
                    <a:pt x="446" y="230"/>
                    <a:pt x="448" y="229"/>
                    <a:pt x="449" y="228"/>
                  </a:cubicBezTo>
                  <a:cubicBezTo>
                    <a:pt x="452" y="227"/>
                    <a:pt x="453" y="227"/>
                    <a:pt x="453" y="225"/>
                  </a:cubicBezTo>
                  <a:cubicBezTo>
                    <a:pt x="453" y="221"/>
                    <a:pt x="456" y="217"/>
                    <a:pt x="458" y="215"/>
                  </a:cubicBezTo>
                  <a:cubicBezTo>
                    <a:pt x="459" y="214"/>
                    <a:pt x="460" y="212"/>
                    <a:pt x="459" y="211"/>
                  </a:cubicBezTo>
                  <a:cubicBezTo>
                    <a:pt x="458" y="210"/>
                    <a:pt x="455" y="210"/>
                    <a:pt x="457" y="208"/>
                  </a:cubicBezTo>
                  <a:cubicBezTo>
                    <a:pt x="460" y="205"/>
                    <a:pt x="465" y="205"/>
                    <a:pt x="470" y="204"/>
                  </a:cubicBezTo>
                  <a:cubicBezTo>
                    <a:pt x="472" y="204"/>
                    <a:pt x="474" y="204"/>
                    <a:pt x="476" y="205"/>
                  </a:cubicBezTo>
                  <a:cubicBezTo>
                    <a:pt x="478" y="206"/>
                    <a:pt x="481" y="206"/>
                    <a:pt x="483" y="207"/>
                  </a:cubicBezTo>
                  <a:cubicBezTo>
                    <a:pt x="486" y="208"/>
                    <a:pt x="487" y="212"/>
                    <a:pt x="489" y="215"/>
                  </a:cubicBezTo>
                  <a:cubicBezTo>
                    <a:pt x="490" y="218"/>
                    <a:pt x="492" y="221"/>
                    <a:pt x="493" y="224"/>
                  </a:cubicBezTo>
                  <a:cubicBezTo>
                    <a:pt x="493" y="225"/>
                    <a:pt x="493" y="227"/>
                    <a:pt x="494" y="229"/>
                  </a:cubicBezTo>
                  <a:cubicBezTo>
                    <a:pt x="494" y="230"/>
                    <a:pt x="497" y="230"/>
                    <a:pt x="498" y="230"/>
                  </a:cubicBezTo>
                  <a:cubicBezTo>
                    <a:pt x="502" y="231"/>
                    <a:pt x="507" y="233"/>
                    <a:pt x="508" y="237"/>
                  </a:cubicBezTo>
                  <a:cubicBezTo>
                    <a:pt x="509" y="240"/>
                    <a:pt x="510" y="242"/>
                    <a:pt x="514" y="242"/>
                  </a:cubicBezTo>
                  <a:cubicBezTo>
                    <a:pt x="515" y="242"/>
                    <a:pt x="517" y="242"/>
                    <a:pt x="518" y="242"/>
                  </a:cubicBezTo>
                  <a:cubicBezTo>
                    <a:pt x="520" y="242"/>
                    <a:pt x="520" y="240"/>
                    <a:pt x="522" y="240"/>
                  </a:cubicBezTo>
                  <a:cubicBezTo>
                    <a:pt x="525" y="240"/>
                    <a:pt x="528" y="237"/>
                    <a:pt x="530" y="241"/>
                  </a:cubicBezTo>
                  <a:cubicBezTo>
                    <a:pt x="530" y="243"/>
                    <a:pt x="530" y="243"/>
                    <a:pt x="529" y="244"/>
                  </a:cubicBezTo>
                  <a:cubicBezTo>
                    <a:pt x="527" y="246"/>
                    <a:pt x="527" y="247"/>
                    <a:pt x="526" y="249"/>
                  </a:cubicBezTo>
                  <a:cubicBezTo>
                    <a:pt x="525" y="252"/>
                    <a:pt x="523" y="255"/>
                    <a:pt x="521" y="258"/>
                  </a:cubicBezTo>
                  <a:cubicBezTo>
                    <a:pt x="520" y="260"/>
                    <a:pt x="519" y="259"/>
                    <a:pt x="518" y="258"/>
                  </a:cubicBezTo>
                  <a:cubicBezTo>
                    <a:pt x="516" y="257"/>
                    <a:pt x="516" y="258"/>
                    <a:pt x="514" y="259"/>
                  </a:cubicBezTo>
                  <a:cubicBezTo>
                    <a:pt x="513" y="259"/>
                    <a:pt x="511" y="260"/>
                    <a:pt x="511" y="260"/>
                  </a:cubicBezTo>
                  <a:cubicBezTo>
                    <a:pt x="510" y="261"/>
                    <a:pt x="513" y="265"/>
                    <a:pt x="513" y="267"/>
                  </a:cubicBezTo>
                  <a:cubicBezTo>
                    <a:pt x="512" y="268"/>
                    <a:pt x="512" y="270"/>
                    <a:pt x="512" y="271"/>
                  </a:cubicBezTo>
                  <a:cubicBezTo>
                    <a:pt x="511" y="273"/>
                    <a:pt x="509" y="272"/>
                    <a:pt x="509" y="274"/>
                  </a:cubicBezTo>
                  <a:cubicBezTo>
                    <a:pt x="511" y="273"/>
                    <a:pt x="512" y="274"/>
                    <a:pt x="514" y="272"/>
                  </a:cubicBezTo>
                  <a:cubicBezTo>
                    <a:pt x="515" y="270"/>
                    <a:pt x="517" y="272"/>
                    <a:pt x="519" y="272"/>
                  </a:cubicBezTo>
                  <a:cubicBezTo>
                    <a:pt x="523" y="274"/>
                    <a:pt x="527" y="272"/>
                    <a:pt x="531" y="269"/>
                  </a:cubicBezTo>
                  <a:cubicBezTo>
                    <a:pt x="534" y="266"/>
                    <a:pt x="537" y="262"/>
                    <a:pt x="540" y="259"/>
                  </a:cubicBezTo>
                  <a:cubicBezTo>
                    <a:pt x="543" y="255"/>
                    <a:pt x="546" y="251"/>
                    <a:pt x="549" y="247"/>
                  </a:cubicBezTo>
                  <a:cubicBezTo>
                    <a:pt x="554" y="240"/>
                    <a:pt x="559" y="235"/>
                    <a:pt x="558" y="226"/>
                  </a:cubicBezTo>
                  <a:cubicBezTo>
                    <a:pt x="558" y="222"/>
                    <a:pt x="559" y="220"/>
                    <a:pt x="561" y="217"/>
                  </a:cubicBezTo>
                  <a:cubicBezTo>
                    <a:pt x="562" y="215"/>
                    <a:pt x="562" y="214"/>
                    <a:pt x="563" y="212"/>
                  </a:cubicBezTo>
                  <a:cubicBezTo>
                    <a:pt x="563" y="212"/>
                    <a:pt x="563" y="211"/>
                    <a:pt x="563" y="210"/>
                  </a:cubicBezTo>
                  <a:cubicBezTo>
                    <a:pt x="563" y="209"/>
                    <a:pt x="561" y="208"/>
                    <a:pt x="561" y="207"/>
                  </a:cubicBezTo>
                  <a:cubicBezTo>
                    <a:pt x="561" y="207"/>
                    <a:pt x="563" y="208"/>
                    <a:pt x="563" y="207"/>
                  </a:cubicBezTo>
                  <a:cubicBezTo>
                    <a:pt x="562" y="206"/>
                    <a:pt x="562" y="205"/>
                    <a:pt x="561" y="205"/>
                  </a:cubicBezTo>
                  <a:cubicBezTo>
                    <a:pt x="560" y="204"/>
                    <a:pt x="558" y="201"/>
                    <a:pt x="557" y="200"/>
                  </a:cubicBezTo>
                  <a:cubicBezTo>
                    <a:pt x="556" y="200"/>
                    <a:pt x="551" y="198"/>
                    <a:pt x="550" y="199"/>
                  </a:cubicBezTo>
                  <a:cubicBezTo>
                    <a:pt x="550" y="200"/>
                    <a:pt x="551" y="201"/>
                    <a:pt x="550" y="201"/>
                  </a:cubicBezTo>
                  <a:cubicBezTo>
                    <a:pt x="548" y="201"/>
                    <a:pt x="548" y="203"/>
                    <a:pt x="547" y="203"/>
                  </a:cubicBezTo>
                  <a:cubicBezTo>
                    <a:pt x="545" y="205"/>
                    <a:pt x="544" y="202"/>
                    <a:pt x="544" y="201"/>
                  </a:cubicBezTo>
                  <a:cubicBezTo>
                    <a:pt x="544" y="199"/>
                    <a:pt x="546" y="198"/>
                    <a:pt x="543" y="199"/>
                  </a:cubicBezTo>
                  <a:cubicBezTo>
                    <a:pt x="540" y="200"/>
                    <a:pt x="544" y="202"/>
                    <a:pt x="540" y="202"/>
                  </a:cubicBezTo>
                  <a:cubicBezTo>
                    <a:pt x="539" y="202"/>
                    <a:pt x="541" y="197"/>
                    <a:pt x="540" y="196"/>
                  </a:cubicBezTo>
                  <a:cubicBezTo>
                    <a:pt x="540" y="197"/>
                    <a:pt x="529" y="197"/>
                    <a:pt x="534" y="194"/>
                  </a:cubicBezTo>
                  <a:cubicBezTo>
                    <a:pt x="538" y="191"/>
                    <a:pt x="542" y="188"/>
                    <a:pt x="546" y="185"/>
                  </a:cubicBezTo>
                  <a:cubicBezTo>
                    <a:pt x="547" y="184"/>
                    <a:pt x="548" y="182"/>
                    <a:pt x="549" y="181"/>
                  </a:cubicBezTo>
                  <a:cubicBezTo>
                    <a:pt x="552" y="179"/>
                    <a:pt x="555" y="177"/>
                    <a:pt x="557" y="175"/>
                  </a:cubicBezTo>
                  <a:cubicBezTo>
                    <a:pt x="558" y="174"/>
                    <a:pt x="559" y="172"/>
                    <a:pt x="561" y="171"/>
                  </a:cubicBezTo>
                  <a:cubicBezTo>
                    <a:pt x="563" y="169"/>
                    <a:pt x="565" y="167"/>
                    <a:pt x="567" y="165"/>
                  </a:cubicBezTo>
                  <a:cubicBezTo>
                    <a:pt x="571" y="162"/>
                    <a:pt x="577" y="162"/>
                    <a:pt x="582" y="162"/>
                  </a:cubicBezTo>
                  <a:cubicBezTo>
                    <a:pt x="583" y="162"/>
                    <a:pt x="584" y="162"/>
                    <a:pt x="585" y="162"/>
                  </a:cubicBezTo>
                  <a:cubicBezTo>
                    <a:pt x="586" y="163"/>
                    <a:pt x="586" y="164"/>
                    <a:pt x="587" y="164"/>
                  </a:cubicBezTo>
                  <a:cubicBezTo>
                    <a:pt x="588" y="163"/>
                    <a:pt x="590" y="163"/>
                    <a:pt x="591" y="162"/>
                  </a:cubicBezTo>
                  <a:cubicBezTo>
                    <a:pt x="592" y="162"/>
                    <a:pt x="593" y="163"/>
                    <a:pt x="594" y="163"/>
                  </a:cubicBezTo>
                  <a:cubicBezTo>
                    <a:pt x="595" y="163"/>
                    <a:pt x="596" y="163"/>
                    <a:pt x="597" y="163"/>
                  </a:cubicBezTo>
                  <a:cubicBezTo>
                    <a:pt x="597" y="162"/>
                    <a:pt x="598" y="163"/>
                    <a:pt x="599" y="163"/>
                  </a:cubicBezTo>
                  <a:cubicBezTo>
                    <a:pt x="601" y="163"/>
                    <a:pt x="601" y="160"/>
                    <a:pt x="604" y="160"/>
                  </a:cubicBezTo>
                  <a:cubicBezTo>
                    <a:pt x="605" y="160"/>
                    <a:pt x="607" y="160"/>
                    <a:pt x="608" y="160"/>
                  </a:cubicBezTo>
                  <a:cubicBezTo>
                    <a:pt x="609" y="161"/>
                    <a:pt x="610" y="162"/>
                    <a:pt x="611" y="162"/>
                  </a:cubicBezTo>
                  <a:cubicBezTo>
                    <a:pt x="612" y="163"/>
                    <a:pt x="616" y="161"/>
                    <a:pt x="616" y="164"/>
                  </a:cubicBezTo>
                  <a:cubicBezTo>
                    <a:pt x="616" y="164"/>
                    <a:pt x="613" y="164"/>
                    <a:pt x="613" y="165"/>
                  </a:cubicBezTo>
                  <a:cubicBezTo>
                    <a:pt x="612" y="167"/>
                    <a:pt x="616" y="166"/>
                    <a:pt x="616" y="166"/>
                  </a:cubicBezTo>
                  <a:cubicBezTo>
                    <a:pt x="618" y="166"/>
                    <a:pt x="620" y="166"/>
                    <a:pt x="621" y="166"/>
                  </a:cubicBezTo>
                  <a:cubicBezTo>
                    <a:pt x="622" y="165"/>
                    <a:pt x="622" y="165"/>
                    <a:pt x="623" y="164"/>
                  </a:cubicBezTo>
                  <a:cubicBezTo>
                    <a:pt x="624" y="164"/>
                    <a:pt x="625" y="165"/>
                    <a:pt x="627" y="165"/>
                  </a:cubicBezTo>
                  <a:cubicBezTo>
                    <a:pt x="628" y="165"/>
                    <a:pt x="635" y="163"/>
                    <a:pt x="631" y="162"/>
                  </a:cubicBezTo>
                  <a:cubicBezTo>
                    <a:pt x="629" y="162"/>
                    <a:pt x="628" y="163"/>
                    <a:pt x="628" y="160"/>
                  </a:cubicBezTo>
                  <a:cubicBezTo>
                    <a:pt x="628" y="159"/>
                    <a:pt x="630" y="156"/>
                    <a:pt x="631" y="155"/>
                  </a:cubicBezTo>
                  <a:cubicBezTo>
                    <a:pt x="633" y="154"/>
                    <a:pt x="634" y="153"/>
                    <a:pt x="636" y="151"/>
                  </a:cubicBezTo>
                  <a:cubicBezTo>
                    <a:pt x="637" y="150"/>
                    <a:pt x="639" y="150"/>
                    <a:pt x="640" y="148"/>
                  </a:cubicBezTo>
                  <a:cubicBezTo>
                    <a:pt x="641" y="146"/>
                    <a:pt x="642" y="145"/>
                    <a:pt x="644" y="145"/>
                  </a:cubicBezTo>
                  <a:cubicBezTo>
                    <a:pt x="646" y="145"/>
                    <a:pt x="649" y="144"/>
                    <a:pt x="651" y="144"/>
                  </a:cubicBezTo>
                  <a:cubicBezTo>
                    <a:pt x="653" y="144"/>
                    <a:pt x="654" y="146"/>
                    <a:pt x="655" y="146"/>
                  </a:cubicBezTo>
                  <a:cubicBezTo>
                    <a:pt x="656" y="145"/>
                    <a:pt x="657" y="143"/>
                    <a:pt x="658" y="144"/>
                  </a:cubicBezTo>
                  <a:cubicBezTo>
                    <a:pt x="659" y="145"/>
                    <a:pt x="656" y="148"/>
                    <a:pt x="656" y="149"/>
                  </a:cubicBezTo>
                  <a:cubicBezTo>
                    <a:pt x="656" y="151"/>
                    <a:pt x="657" y="149"/>
                    <a:pt x="659" y="150"/>
                  </a:cubicBezTo>
                  <a:cubicBezTo>
                    <a:pt x="659" y="150"/>
                    <a:pt x="657" y="152"/>
                    <a:pt x="657" y="153"/>
                  </a:cubicBezTo>
                  <a:cubicBezTo>
                    <a:pt x="657" y="154"/>
                    <a:pt x="664" y="149"/>
                    <a:pt x="664" y="149"/>
                  </a:cubicBezTo>
                  <a:cubicBezTo>
                    <a:pt x="665" y="148"/>
                    <a:pt x="666" y="147"/>
                    <a:pt x="668" y="146"/>
                  </a:cubicBezTo>
                  <a:cubicBezTo>
                    <a:pt x="669" y="145"/>
                    <a:pt x="672" y="147"/>
                    <a:pt x="672" y="145"/>
                  </a:cubicBezTo>
                  <a:cubicBezTo>
                    <a:pt x="671" y="143"/>
                    <a:pt x="672" y="139"/>
                    <a:pt x="675" y="139"/>
                  </a:cubicBezTo>
                  <a:cubicBezTo>
                    <a:pt x="676" y="138"/>
                    <a:pt x="678" y="137"/>
                    <a:pt x="679" y="138"/>
                  </a:cubicBezTo>
                  <a:cubicBezTo>
                    <a:pt x="680" y="138"/>
                    <a:pt x="682" y="140"/>
                    <a:pt x="683" y="139"/>
                  </a:cubicBezTo>
                  <a:cubicBezTo>
                    <a:pt x="681" y="140"/>
                    <a:pt x="678" y="139"/>
                    <a:pt x="677" y="142"/>
                  </a:cubicBezTo>
                  <a:cubicBezTo>
                    <a:pt x="677" y="143"/>
                    <a:pt x="677" y="144"/>
                    <a:pt x="677" y="145"/>
                  </a:cubicBezTo>
                  <a:cubicBezTo>
                    <a:pt x="677" y="146"/>
                    <a:pt x="675" y="146"/>
                    <a:pt x="676" y="147"/>
                  </a:cubicBezTo>
                  <a:cubicBezTo>
                    <a:pt x="676" y="148"/>
                    <a:pt x="677" y="148"/>
                    <a:pt x="676" y="149"/>
                  </a:cubicBezTo>
                  <a:cubicBezTo>
                    <a:pt x="675" y="149"/>
                    <a:pt x="674" y="150"/>
                    <a:pt x="675" y="151"/>
                  </a:cubicBezTo>
                  <a:cubicBezTo>
                    <a:pt x="675" y="151"/>
                    <a:pt x="669" y="153"/>
                    <a:pt x="669" y="154"/>
                  </a:cubicBezTo>
                  <a:cubicBezTo>
                    <a:pt x="667" y="155"/>
                    <a:pt x="666" y="157"/>
                    <a:pt x="664" y="158"/>
                  </a:cubicBezTo>
                  <a:cubicBezTo>
                    <a:pt x="662" y="160"/>
                    <a:pt x="660" y="161"/>
                    <a:pt x="658" y="163"/>
                  </a:cubicBezTo>
                  <a:cubicBezTo>
                    <a:pt x="654" y="166"/>
                    <a:pt x="651" y="173"/>
                    <a:pt x="646" y="173"/>
                  </a:cubicBezTo>
                  <a:cubicBezTo>
                    <a:pt x="645" y="173"/>
                    <a:pt x="641" y="174"/>
                    <a:pt x="641" y="175"/>
                  </a:cubicBezTo>
                  <a:cubicBezTo>
                    <a:pt x="641" y="178"/>
                    <a:pt x="641" y="179"/>
                    <a:pt x="638" y="181"/>
                  </a:cubicBezTo>
                  <a:cubicBezTo>
                    <a:pt x="634" y="184"/>
                    <a:pt x="634" y="190"/>
                    <a:pt x="635" y="195"/>
                  </a:cubicBezTo>
                  <a:cubicBezTo>
                    <a:pt x="636" y="200"/>
                    <a:pt x="635" y="206"/>
                    <a:pt x="638" y="210"/>
                  </a:cubicBezTo>
                  <a:cubicBezTo>
                    <a:pt x="639" y="212"/>
                    <a:pt x="639" y="215"/>
                    <a:pt x="639" y="217"/>
                  </a:cubicBezTo>
                  <a:cubicBezTo>
                    <a:pt x="639" y="217"/>
                    <a:pt x="639" y="219"/>
                    <a:pt x="640" y="219"/>
                  </a:cubicBezTo>
                  <a:cubicBezTo>
                    <a:pt x="641" y="219"/>
                    <a:pt x="639" y="222"/>
                    <a:pt x="640" y="222"/>
                  </a:cubicBezTo>
                  <a:cubicBezTo>
                    <a:pt x="640" y="222"/>
                    <a:pt x="645" y="218"/>
                    <a:pt x="645" y="217"/>
                  </a:cubicBezTo>
                  <a:cubicBezTo>
                    <a:pt x="647" y="215"/>
                    <a:pt x="648" y="213"/>
                    <a:pt x="649" y="210"/>
                  </a:cubicBezTo>
                  <a:cubicBezTo>
                    <a:pt x="650" y="208"/>
                    <a:pt x="654" y="206"/>
                    <a:pt x="655" y="206"/>
                  </a:cubicBezTo>
                  <a:cubicBezTo>
                    <a:pt x="658" y="208"/>
                    <a:pt x="655" y="202"/>
                    <a:pt x="656" y="201"/>
                  </a:cubicBezTo>
                  <a:cubicBezTo>
                    <a:pt x="658" y="198"/>
                    <a:pt x="659" y="197"/>
                    <a:pt x="662" y="197"/>
                  </a:cubicBezTo>
                  <a:cubicBezTo>
                    <a:pt x="665" y="197"/>
                    <a:pt x="669" y="197"/>
                    <a:pt x="667" y="194"/>
                  </a:cubicBezTo>
                  <a:cubicBezTo>
                    <a:pt x="664" y="191"/>
                    <a:pt x="666" y="188"/>
                    <a:pt x="669" y="186"/>
                  </a:cubicBezTo>
                  <a:cubicBezTo>
                    <a:pt x="670" y="185"/>
                    <a:pt x="670" y="187"/>
                    <a:pt x="671" y="187"/>
                  </a:cubicBezTo>
                  <a:cubicBezTo>
                    <a:pt x="673" y="187"/>
                    <a:pt x="673" y="184"/>
                    <a:pt x="673" y="183"/>
                  </a:cubicBezTo>
                  <a:cubicBezTo>
                    <a:pt x="671" y="181"/>
                    <a:pt x="669" y="180"/>
                    <a:pt x="671" y="177"/>
                  </a:cubicBezTo>
                  <a:cubicBezTo>
                    <a:pt x="671" y="177"/>
                    <a:pt x="674" y="176"/>
                    <a:pt x="673" y="175"/>
                  </a:cubicBezTo>
                  <a:cubicBezTo>
                    <a:pt x="672" y="175"/>
                    <a:pt x="671" y="173"/>
                    <a:pt x="670" y="173"/>
                  </a:cubicBezTo>
                  <a:cubicBezTo>
                    <a:pt x="669" y="173"/>
                    <a:pt x="670" y="174"/>
                    <a:pt x="669" y="174"/>
                  </a:cubicBezTo>
                  <a:cubicBezTo>
                    <a:pt x="667" y="174"/>
                    <a:pt x="666" y="173"/>
                    <a:pt x="667" y="171"/>
                  </a:cubicBezTo>
                  <a:cubicBezTo>
                    <a:pt x="668" y="169"/>
                    <a:pt x="670" y="168"/>
                    <a:pt x="672" y="165"/>
                  </a:cubicBezTo>
                  <a:cubicBezTo>
                    <a:pt x="673" y="163"/>
                    <a:pt x="673" y="160"/>
                    <a:pt x="676" y="158"/>
                  </a:cubicBezTo>
                  <a:cubicBezTo>
                    <a:pt x="677" y="157"/>
                    <a:pt x="677" y="159"/>
                    <a:pt x="677" y="159"/>
                  </a:cubicBezTo>
                  <a:cubicBezTo>
                    <a:pt x="679" y="159"/>
                    <a:pt x="679" y="157"/>
                    <a:pt x="680" y="158"/>
                  </a:cubicBezTo>
                  <a:cubicBezTo>
                    <a:pt x="681" y="158"/>
                    <a:pt x="681" y="159"/>
                    <a:pt x="682" y="158"/>
                  </a:cubicBezTo>
                  <a:cubicBezTo>
                    <a:pt x="684" y="157"/>
                    <a:pt x="685" y="156"/>
                    <a:pt x="687" y="155"/>
                  </a:cubicBezTo>
                  <a:cubicBezTo>
                    <a:pt x="690" y="154"/>
                    <a:pt x="686" y="158"/>
                    <a:pt x="688" y="159"/>
                  </a:cubicBezTo>
                  <a:cubicBezTo>
                    <a:pt x="688" y="160"/>
                    <a:pt x="692" y="156"/>
                    <a:pt x="693" y="156"/>
                  </a:cubicBezTo>
                  <a:cubicBezTo>
                    <a:pt x="695" y="155"/>
                    <a:pt x="697" y="154"/>
                    <a:pt x="700" y="154"/>
                  </a:cubicBezTo>
                  <a:cubicBezTo>
                    <a:pt x="702" y="154"/>
                    <a:pt x="704" y="154"/>
                    <a:pt x="705" y="156"/>
                  </a:cubicBezTo>
                  <a:cubicBezTo>
                    <a:pt x="706" y="156"/>
                    <a:pt x="707" y="157"/>
                    <a:pt x="708" y="158"/>
                  </a:cubicBezTo>
                  <a:cubicBezTo>
                    <a:pt x="709" y="159"/>
                    <a:pt x="709" y="156"/>
                    <a:pt x="710" y="156"/>
                  </a:cubicBezTo>
                  <a:cubicBezTo>
                    <a:pt x="718" y="149"/>
                    <a:pt x="727" y="146"/>
                    <a:pt x="736" y="142"/>
                  </a:cubicBezTo>
                  <a:cubicBezTo>
                    <a:pt x="738" y="141"/>
                    <a:pt x="741" y="140"/>
                    <a:pt x="742" y="138"/>
                  </a:cubicBezTo>
                  <a:cubicBezTo>
                    <a:pt x="743" y="136"/>
                    <a:pt x="743" y="139"/>
                    <a:pt x="745" y="139"/>
                  </a:cubicBezTo>
                  <a:cubicBezTo>
                    <a:pt x="746" y="139"/>
                    <a:pt x="748" y="139"/>
                    <a:pt x="749" y="139"/>
                  </a:cubicBezTo>
                  <a:cubicBezTo>
                    <a:pt x="750" y="140"/>
                    <a:pt x="751" y="141"/>
                    <a:pt x="752" y="141"/>
                  </a:cubicBezTo>
                  <a:cubicBezTo>
                    <a:pt x="755" y="141"/>
                    <a:pt x="755" y="137"/>
                    <a:pt x="754" y="135"/>
                  </a:cubicBezTo>
                  <a:cubicBezTo>
                    <a:pt x="754" y="134"/>
                    <a:pt x="750" y="132"/>
                    <a:pt x="751" y="131"/>
                  </a:cubicBezTo>
                  <a:cubicBezTo>
                    <a:pt x="751" y="130"/>
                    <a:pt x="749" y="125"/>
                    <a:pt x="748" y="126"/>
                  </a:cubicBezTo>
                  <a:cubicBezTo>
                    <a:pt x="748" y="127"/>
                    <a:pt x="746" y="125"/>
                    <a:pt x="745" y="125"/>
                  </a:cubicBezTo>
                  <a:cubicBezTo>
                    <a:pt x="744" y="124"/>
                    <a:pt x="745" y="123"/>
                    <a:pt x="744" y="122"/>
                  </a:cubicBezTo>
                  <a:cubicBezTo>
                    <a:pt x="744" y="121"/>
                    <a:pt x="741" y="122"/>
                    <a:pt x="741" y="122"/>
                  </a:cubicBezTo>
                  <a:cubicBezTo>
                    <a:pt x="740" y="123"/>
                    <a:pt x="737" y="122"/>
                    <a:pt x="738" y="121"/>
                  </a:cubicBezTo>
                  <a:cubicBezTo>
                    <a:pt x="738" y="120"/>
                    <a:pt x="741" y="121"/>
                    <a:pt x="742" y="121"/>
                  </a:cubicBezTo>
                  <a:cubicBezTo>
                    <a:pt x="742" y="120"/>
                    <a:pt x="739" y="120"/>
                    <a:pt x="739" y="120"/>
                  </a:cubicBezTo>
                  <a:cubicBezTo>
                    <a:pt x="739" y="117"/>
                    <a:pt x="747" y="122"/>
                    <a:pt x="748" y="122"/>
                  </a:cubicBezTo>
                  <a:cubicBezTo>
                    <a:pt x="750" y="123"/>
                    <a:pt x="756" y="121"/>
                    <a:pt x="758" y="119"/>
                  </a:cubicBezTo>
                  <a:cubicBezTo>
                    <a:pt x="759" y="118"/>
                    <a:pt x="757" y="118"/>
                    <a:pt x="757" y="117"/>
                  </a:cubicBezTo>
                  <a:cubicBezTo>
                    <a:pt x="757" y="117"/>
                    <a:pt x="761" y="117"/>
                    <a:pt x="761" y="115"/>
                  </a:cubicBezTo>
                  <a:cubicBezTo>
                    <a:pt x="760" y="114"/>
                    <a:pt x="758" y="113"/>
                    <a:pt x="759" y="112"/>
                  </a:cubicBezTo>
                  <a:cubicBezTo>
                    <a:pt x="759" y="111"/>
                    <a:pt x="761" y="109"/>
                    <a:pt x="761" y="109"/>
                  </a:cubicBezTo>
                  <a:cubicBezTo>
                    <a:pt x="762" y="109"/>
                    <a:pt x="766" y="110"/>
                    <a:pt x="766" y="109"/>
                  </a:cubicBezTo>
                  <a:cubicBezTo>
                    <a:pt x="765" y="110"/>
                    <a:pt x="762" y="111"/>
                    <a:pt x="763" y="112"/>
                  </a:cubicBezTo>
                  <a:cubicBezTo>
                    <a:pt x="764" y="113"/>
                    <a:pt x="765" y="114"/>
                    <a:pt x="765" y="114"/>
                  </a:cubicBezTo>
                  <a:cubicBezTo>
                    <a:pt x="765" y="115"/>
                    <a:pt x="764" y="116"/>
                    <a:pt x="765" y="116"/>
                  </a:cubicBezTo>
                  <a:cubicBezTo>
                    <a:pt x="767" y="116"/>
                    <a:pt x="769" y="115"/>
                    <a:pt x="771" y="115"/>
                  </a:cubicBezTo>
                  <a:cubicBezTo>
                    <a:pt x="773" y="115"/>
                    <a:pt x="775" y="115"/>
                    <a:pt x="777" y="116"/>
                  </a:cubicBezTo>
                  <a:cubicBezTo>
                    <a:pt x="778" y="117"/>
                    <a:pt x="778" y="117"/>
                    <a:pt x="778" y="119"/>
                  </a:cubicBezTo>
                  <a:cubicBezTo>
                    <a:pt x="778" y="120"/>
                    <a:pt x="782" y="121"/>
                    <a:pt x="783" y="121"/>
                  </a:cubicBezTo>
                  <a:cubicBezTo>
                    <a:pt x="784" y="122"/>
                    <a:pt x="790" y="126"/>
                    <a:pt x="791" y="124"/>
                  </a:cubicBezTo>
                  <a:cubicBezTo>
                    <a:pt x="790" y="127"/>
                    <a:pt x="796" y="124"/>
                    <a:pt x="796" y="124"/>
                  </a:cubicBezTo>
                  <a:cubicBezTo>
                    <a:pt x="796" y="123"/>
                    <a:pt x="792" y="123"/>
                    <a:pt x="793" y="122"/>
                  </a:cubicBezTo>
                  <a:cubicBezTo>
                    <a:pt x="793" y="120"/>
                    <a:pt x="796" y="122"/>
                    <a:pt x="796" y="122"/>
                  </a:cubicBezTo>
                  <a:cubicBezTo>
                    <a:pt x="796" y="120"/>
                    <a:pt x="795" y="122"/>
                    <a:pt x="796" y="119"/>
                  </a:cubicBezTo>
                  <a:cubicBezTo>
                    <a:pt x="796" y="118"/>
                    <a:pt x="796" y="117"/>
                    <a:pt x="796" y="116"/>
                  </a:cubicBezTo>
                  <a:cubicBezTo>
                    <a:pt x="795" y="115"/>
                    <a:pt x="794" y="115"/>
                    <a:pt x="794" y="114"/>
                  </a:cubicBezTo>
                  <a:cubicBezTo>
                    <a:pt x="794" y="114"/>
                    <a:pt x="801" y="116"/>
                    <a:pt x="802" y="115"/>
                  </a:cubicBezTo>
                  <a:cubicBezTo>
                    <a:pt x="802" y="115"/>
                    <a:pt x="801" y="114"/>
                    <a:pt x="800" y="114"/>
                  </a:cubicBezTo>
                  <a:cubicBezTo>
                    <a:pt x="801" y="114"/>
                    <a:pt x="804" y="115"/>
                    <a:pt x="805" y="114"/>
                  </a:cubicBezTo>
                  <a:cubicBezTo>
                    <a:pt x="805" y="113"/>
                    <a:pt x="805" y="112"/>
                    <a:pt x="806" y="111"/>
                  </a:cubicBezTo>
                  <a:cubicBezTo>
                    <a:pt x="806" y="111"/>
                    <a:pt x="809" y="111"/>
                    <a:pt x="809" y="111"/>
                  </a:cubicBezTo>
                  <a:cubicBezTo>
                    <a:pt x="809" y="111"/>
                    <a:pt x="808" y="111"/>
                    <a:pt x="808" y="111"/>
                  </a:cubicBezTo>
                  <a:cubicBezTo>
                    <a:pt x="807" y="110"/>
                    <a:pt x="810" y="111"/>
                    <a:pt x="808" y="111"/>
                  </a:cubicBezTo>
                  <a:close/>
                  <a:moveTo>
                    <a:pt x="405" y="192"/>
                  </a:moveTo>
                  <a:cubicBezTo>
                    <a:pt x="404" y="195"/>
                    <a:pt x="404" y="198"/>
                    <a:pt x="403" y="201"/>
                  </a:cubicBezTo>
                  <a:cubicBezTo>
                    <a:pt x="402" y="203"/>
                    <a:pt x="399" y="202"/>
                    <a:pt x="399" y="204"/>
                  </a:cubicBezTo>
                  <a:cubicBezTo>
                    <a:pt x="399" y="204"/>
                    <a:pt x="401" y="204"/>
                    <a:pt x="402" y="204"/>
                  </a:cubicBezTo>
                  <a:cubicBezTo>
                    <a:pt x="402" y="204"/>
                    <a:pt x="393" y="210"/>
                    <a:pt x="392" y="210"/>
                  </a:cubicBezTo>
                  <a:cubicBezTo>
                    <a:pt x="391" y="211"/>
                    <a:pt x="390" y="212"/>
                    <a:pt x="388" y="212"/>
                  </a:cubicBezTo>
                  <a:cubicBezTo>
                    <a:pt x="387" y="213"/>
                    <a:pt x="386" y="215"/>
                    <a:pt x="385" y="216"/>
                  </a:cubicBezTo>
                  <a:cubicBezTo>
                    <a:pt x="384" y="217"/>
                    <a:pt x="377" y="219"/>
                    <a:pt x="376" y="217"/>
                  </a:cubicBezTo>
                  <a:cubicBezTo>
                    <a:pt x="376" y="216"/>
                    <a:pt x="383" y="214"/>
                    <a:pt x="384" y="213"/>
                  </a:cubicBezTo>
                  <a:cubicBezTo>
                    <a:pt x="387" y="211"/>
                    <a:pt x="390" y="208"/>
                    <a:pt x="393" y="206"/>
                  </a:cubicBezTo>
                  <a:cubicBezTo>
                    <a:pt x="395" y="205"/>
                    <a:pt x="395" y="202"/>
                    <a:pt x="397" y="201"/>
                  </a:cubicBezTo>
                  <a:cubicBezTo>
                    <a:pt x="399" y="198"/>
                    <a:pt x="401" y="195"/>
                    <a:pt x="402" y="192"/>
                  </a:cubicBezTo>
                  <a:cubicBezTo>
                    <a:pt x="402" y="190"/>
                    <a:pt x="402" y="190"/>
                    <a:pt x="404" y="189"/>
                  </a:cubicBezTo>
                  <a:cubicBezTo>
                    <a:pt x="406" y="188"/>
                    <a:pt x="405" y="191"/>
                    <a:pt x="405" y="192"/>
                  </a:cubicBezTo>
                  <a:cubicBezTo>
                    <a:pt x="404" y="193"/>
                    <a:pt x="405" y="190"/>
                    <a:pt x="405" y="19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26" name="Freeform 721"/>
            <p:cNvSpPr>
              <a:spLocks/>
            </p:cNvSpPr>
            <p:nvPr/>
          </p:nvSpPr>
          <p:spPr bwMode="auto">
            <a:xfrm>
              <a:off x="18193740" y="6226628"/>
              <a:ext cx="140126" cy="299443"/>
            </a:xfrm>
            <a:custGeom>
              <a:avLst/>
              <a:gdLst>
                <a:gd name="T0" fmla="*/ 13 w 15"/>
                <a:gd name="T1" fmla="*/ 26 h 32"/>
                <a:gd name="T2" fmla="*/ 10 w 15"/>
                <a:gd name="T3" fmla="*/ 13 h 32"/>
                <a:gd name="T4" fmla="*/ 9 w 15"/>
                <a:gd name="T5" fmla="*/ 4 h 32"/>
                <a:gd name="T6" fmla="*/ 9 w 15"/>
                <a:gd name="T7" fmla="*/ 1 h 32"/>
                <a:gd name="T8" fmla="*/ 6 w 15"/>
                <a:gd name="T9" fmla="*/ 0 h 32"/>
                <a:gd name="T10" fmla="*/ 7 w 15"/>
                <a:gd name="T11" fmla="*/ 3 h 32"/>
                <a:gd name="T12" fmla="*/ 6 w 15"/>
                <a:gd name="T13" fmla="*/ 5 h 32"/>
                <a:gd name="T14" fmla="*/ 4 w 15"/>
                <a:gd name="T15" fmla="*/ 7 h 32"/>
                <a:gd name="T16" fmla="*/ 4 w 15"/>
                <a:gd name="T17" fmla="*/ 9 h 32"/>
                <a:gd name="T18" fmla="*/ 2 w 15"/>
                <a:gd name="T19" fmla="*/ 14 h 32"/>
                <a:gd name="T20" fmla="*/ 5 w 15"/>
                <a:gd name="T21" fmla="*/ 20 h 32"/>
                <a:gd name="T22" fmla="*/ 6 w 15"/>
                <a:gd name="T23" fmla="*/ 32 h 32"/>
                <a:gd name="T24" fmla="*/ 15 w 15"/>
                <a:gd name="T25" fmla="*/ 32 h 32"/>
                <a:gd name="T26" fmla="*/ 13 w 15"/>
                <a:gd name="T27" fmla="*/ 26 h 32"/>
                <a:gd name="T28" fmla="*/ 13 w 15"/>
                <a:gd name="T2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2">
                  <a:moveTo>
                    <a:pt x="13" y="26"/>
                  </a:moveTo>
                  <a:cubicBezTo>
                    <a:pt x="13" y="22"/>
                    <a:pt x="9" y="17"/>
                    <a:pt x="10" y="13"/>
                  </a:cubicBezTo>
                  <a:cubicBezTo>
                    <a:pt x="11" y="10"/>
                    <a:pt x="10" y="7"/>
                    <a:pt x="9" y="4"/>
                  </a:cubicBezTo>
                  <a:cubicBezTo>
                    <a:pt x="9" y="3"/>
                    <a:pt x="9" y="2"/>
                    <a:pt x="9" y="1"/>
                  </a:cubicBezTo>
                  <a:cubicBezTo>
                    <a:pt x="9" y="0"/>
                    <a:pt x="6" y="0"/>
                    <a:pt x="6" y="0"/>
                  </a:cubicBezTo>
                  <a:cubicBezTo>
                    <a:pt x="6" y="1"/>
                    <a:pt x="7" y="2"/>
                    <a:pt x="7" y="3"/>
                  </a:cubicBezTo>
                  <a:cubicBezTo>
                    <a:pt x="8" y="4"/>
                    <a:pt x="7" y="5"/>
                    <a:pt x="6" y="5"/>
                  </a:cubicBezTo>
                  <a:cubicBezTo>
                    <a:pt x="5" y="6"/>
                    <a:pt x="4" y="5"/>
                    <a:pt x="4" y="7"/>
                  </a:cubicBezTo>
                  <a:cubicBezTo>
                    <a:pt x="4" y="8"/>
                    <a:pt x="4" y="8"/>
                    <a:pt x="4" y="9"/>
                  </a:cubicBezTo>
                  <a:cubicBezTo>
                    <a:pt x="3" y="11"/>
                    <a:pt x="3" y="13"/>
                    <a:pt x="2" y="14"/>
                  </a:cubicBezTo>
                  <a:cubicBezTo>
                    <a:pt x="0" y="15"/>
                    <a:pt x="4" y="18"/>
                    <a:pt x="5" y="20"/>
                  </a:cubicBezTo>
                  <a:cubicBezTo>
                    <a:pt x="6" y="22"/>
                    <a:pt x="4" y="32"/>
                    <a:pt x="6" y="32"/>
                  </a:cubicBezTo>
                  <a:cubicBezTo>
                    <a:pt x="9" y="32"/>
                    <a:pt x="12" y="32"/>
                    <a:pt x="15" y="32"/>
                  </a:cubicBezTo>
                  <a:cubicBezTo>
                    <a:pt x="15" y="30"/>
                    <a:pt x="14" y="28"/>
                    <a:pt x="13" y="26"/>
                  </a:cubicBezTo>
                  <a:cubicBezTo>
                    <a:pt x="13" y="24"/>
                    <a:pt x="13" y="27"/>
                    <a:pt x="13" y="26"/>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27" name="Freeform 722"/>
            <p:cNvSpPr>
              <a:spLocks/>
            </p:cNvSpPr>
            <p:nvPr/>
          </p:nvSpPr>
          <p:spPr bwMode="auto">
            <a:xfrm>
              <a:off x="18222402" y="6516511"/>
              <a:ext cx="140126" cy="216615"/>
            </a:xfrm>
            <a:custGeom>
              <a:avLst/>
              <a:gdLst>
                <a:gd name="T0" fmla="*/ 12 w 15"/>
                <a:gd name="T1" fmla="*/ 1 h 23"/>
                <a:gd name="T2" fmla="*/ 7 w 15"/>
                <a:gd name="T3" fmla="*/ 1 h 23"/>
                <a:gd name="T4" fmla="*/ 2 w 15"/>
                <a:gd name="T5" fmla="*/ 2 h 23"/>
                <a:gd name="T6" fmla="*/ 1 w 15"/>
                <a:gd name="T7" fmla="*/ 7 h 23"/>
                <a:gd name="T8" fmla="*/ 2 w 15"/>
                <a:gd name="T9" fmla="*/ 11 h 23"/>
                <a:gd name="T10" fmla="*/ 1 w 15"/>
                <a:gd name="T11" fmla="*/ 23 h 23"/>
                <a:gd name="T12" fmla="*/ 4 w 15"/>
                <a:gd name="T13" fmla="*/ 20 h 23"/>
                <a:gd name="T14" fmla="*/ 7 w 15"/>
                <a:gd name="T15" fmla="*/ 20 h 23"/>
                <a:gd name="T16" fmla="*/ 9 w 15"/>
                <a:gd name="T17" fmla="*/ 23 h 23"/>
                <a:gd name="T18" fmla="*/ 9 w 15"/>
                <a:gd name="T19" fmla="*/ 20 h 23"/>
                <a:gd name="T20" fmla="*/ 6 w 15"/>
                <a:gd name="T21" fmla="*/ 16 h 23"/>
                <a:gd name="T22" fmla="*/ 4 w 15"/>
                <a:gd name="T23" fmla="*/ 7 h 23"/>
                <a:gd name="T24" fmla="*/ 9 w 15"/>
                <a:gd name="T25" fmla="*/ 3 h 23"/>
                <a:gd name="T26" fmla="*/ 15 w 15"/>
                <a:gd name="T27" fmla="*/ 6 h 23"/>
                <a:gd name="T28" fmla="*/ 12 w 15"/>
                <a:gd name="T2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3">
                  <a:moveTo>
                    <a:pt x="12" y="1"/>
                  </a:moveTo>
                  <a:cubicBezTo>
                    <a:pt x="11" y="1"/>
                    <a:pt x="9" y="1"/>
                    <a:pt x="7" y="1"/>
                  </a:cubicBezTo>
                  <a:cubicBezTo>
                    <a:pt x="5" y="1"/>
                    <a:pt x="3" y="0"/>
                    <a:pt x="2" y="2"/>
                  </a:cubicBezTo>
                  <a:cubicBezTo>
                    <a:pt x="2" y="4"/>
                    <a:pt x="1" y="5"/>
                    <a:pt x="1" y="7"/>
                  </a:cubicBezTo>
                  <a:cubicBezTo>
                    <a:pt x="1" y="8"/>
                    <a:pt x="2" y="9"/>
                    <a:pt x="2" y="11"/>
                  </a:cubicBezTo>
                  <a:cubicBezTo>
                    <a:pt x="2" y="12"/>
                    <a:pt x="0" y="23"/>
                    <a:pt x="1" y="23"/>
                  </a:cubicBezTo>
                  <a:cubicBezTo>
                    <a:pt x="3" y="22"/>
                    <a:pt x="1" y="19"/>
                    <a:pt x="4" y="20"/>
                  </a:cubicBezTo>
                  <a:cubicBezTo>
                    <a:pt x="5" y="20"/>
                    <a:pt x="7" y="19"/>
                    <a:pt x="7" y="20"/>
                  </a:cubicBezTo>
                  <a:cubicBezTo>
                    <a:pt x="8" y="20"/>
                    <a:pt x="8" y="23"/>
                    <a:pt x="9" y="23"/>
                  </a:cubicBezTo>
                  <a:cubicBezTo>
                    <a:pt x="9" y="23"/>
                    <a:pt x="9" y="20"/>
                    <a:pt x="9" y="20"/>
                  </a:cubicBezTo>
                  <a:cubicBezTo>
                    <a:pt x="9" y="18"/>
                    <a:pt x="7" y="17"/>
                    <a:pt x="6" y="16"/>
                  </a:cubicBezTo>
                  <a:cubicBezTo>
                    <a:pt x="5" y="14"/>
                    <a:pt x="2" y="9"/>
                    <a:pt x="4" y="7"/>
                  </a:cubicBezTo>
                  <a:cubicBezTo>
                    <a:pt x="7" y="5"/>
                    <a:pt x="6" y="4"/>
                    <a:pt x="9" y="3"/>
                  </a:cubicBezTo>
                  <a:cubicBezTo>
                    <a:pt x="11" y="2"/>
                    <a:pt x="14" y="4"/>
                    <a:pt x="15" y="6"/>
                  </a:cubicBezTo>
                  <a:cubicBezTo>
                    <a:pt x="14" y="4"/>
                    <a:pt x="13" y="2"/>
                    <a:pt x="12"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28" name="Freeform 723"/>
            <p:cNvSpPr>
              <a:spLocks/>
            </p:cNvSpPr>
            <p:nvPr/>
          </p:nvSpPr>
          <p:spPr bwMode="auto">
            <a:xfrm>
              <a:off x="17483553" y="7153627"/>
              <a:ext cx="197451" cy="235732"/>
            </a:xfrm>
            <a:custGeom>
              <a:avLst/>
              <a:gdLst>
                <a:gd name="T0" fmla="*/ 5 w 21"/>
                <a:gd name="T1" fmla="*/ 1 h 25"/>
                <a:gd name="T2" fmla="*/ 4 w 21"/>
                <a:gd name="T3" fmla="*/ 7 h 25"/>
                <a:gd name="T4" fmla="*/ 1 w 21"/>
                <a:gd name="T5" fmla="*/ 9 h 25"/>
                <a:gd name="T6" fmla="*/ 3 w 21"/>
                <a:gd name="T7" fmla="*/ 11 h 25"/>
                <a:gd name="T8" fmla="*/ 2 w 21"/>
                <a:gd name="T9" fmla="*/ 14 h 25"/>
                <a:gd name="T10" fmla="*/ 3 w 21"/>
                <a:gd name="T11" fmla="*/ 16 h 25"/>
                <a:gd name="T12" fmla="*/ 1 w 21"/>
                <a:gd name="T13" fmla="*/ 20 h 25"/>
                <a:gd name="T14" fmla="*/ 3 w 21"/>
                <a:gd name="T15" fmla="*/ 21 h 25"/>
                <a:gd name="T16" fmla="*/ 0 w 21"/>
                <a:gd name="T17" fmla="*/ 24 h 25"/>
                <a:gd name="T18" fmla="*/ 2 w 21"/>
                <a:gd name="T19" fmla="*/ 23 h 25"/>
                <a:gd name="T20" fmla="*/ 3 w 21"/>
                <a:gd name="T21" fmla="*/ 24 h 25"/>
                <a:gd name="T22" fmla="*/ 6 w 21"/>
                <a:gd name="T23" fmla="*/ 22 h 25"/>
                <a:gd name="T24" fmla="*/ 8 w 21"/>
                <a:gd name="T25" fmla="*/ 22 h 25"/>
                <a:gd name="T26" fmla="*/ 9 w 21"/>
                <a:gd name="T27" fmla="*/ 22 h 25"/>
                <a:gd name="T28" fmla="*/ 12 w 21"/>
                <a:gd name="T29" fmla="*/ 21 h 25"/>
                <a:gd name="T30" fmla="*/ 14 w 21"/>
                <a:gd name="T31" fmla="*/ 20 h 25"/>
                <a:gd name="T32" fmla="*/ 17 w 21"/>
                <a:gd name="T33" fmla="*/ 18 h 25"/>
                <a:gd name="T34" fmla="*/ 20 w 21"/>
                <a:gd name="T35" fmla="*/ 20 h 25"/>
                <a:gd name="T36" fmla="*/ 19 w 21"/>
                <a:gd name="T37" fmla="*/ 16 h 25"/>
                <a:gd name="T38" fmla="*/ 17 w 21"/>
                <a:gd name="T39" fmla="*/ 12 h 25"/>
                <a:gd name="T40" fmla="*/ 12 w 21"/>
                <a:gd name="T41" fmla="*/ 0 h 25"/>
                <a:gd name="T42" fmla="*/ 5 w 21"/>
                <a:gd name="T43" fmla="*/ 1 h 25"/>
                <a:gd name="T44" fmla="*/ 5 w 21"/>
                <a:gd name="T4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5">
                  <a:moveTo>
                    <a:pt x="5" y="1"/>
                  </a:moveTo>
                  <a:cubicBezTo>
                    <a:pt x="3" y="2"/>
                    <a:pt x="2" y="6"/>
                    <a:pt x="4" y="7"/>
                  </a:cubicBezTo>
                  <a:cubicBezTo>
                    <a:pt x="7" y="10"/>
                    <a:pt x="2" y="9"/>
                    <a:pt x="1" y="9"/>
                  </a:cubicBezTo>
                  <a:cubicBezTo>
                    <a:pt x="1" y="9"/>
                    <a:pt x="3" y="11"/>
                    <a:pt x="3" y="11"/>
                  </a:cubicBezTo>
                  <a:cubicBezTo>
                    <a:pt x="3" y="13"/>
                    <a:pt x="3" y="13"/>
                    <a:pt x="2" y="14"/>
                  </a:cubicBezTo>
                  <a:cubicBezTo>
                    <a:pt x="2" y="14"/>
                    <a:pt x="3" y="15"/>
                    <a:pt x="3" y="16"/>
                  </a:cubicBezTo>
                  <a:cubicBezTo>
                    <a:pt x="2" y="17"/>
                    <a:pt x="1" y="20"/>
                    <a:pt x="1" y="20"/>
                  </a:cubicBezTo>
                  <a:cubicBezTo>
                    <a:pt x="1" y="20"/>
                    <a:pt x="3" y="20"/>
                    <a:pt x="3" y="21"/>
                  </a:cubicBezTo>
                  <a:cubicBezTo>
                    <a:pt x="3" y="21"/>
                    <a:pt x="0" y="23"/>
                    <a:pt x="0" y="24"/>
                  </a:cubicBezTo>
                  <a:cubicBezTo>
                    <a:pt x="0" y="24"/>
                    <a:pt x="1" y="23"/>
                    <a:pt x="2" y="23"/>
                  </a:cubicBezTo>
                  <a:cubicBezTo>
                    <a:pt x="2" y="23"/>
                    <a:pt x="2" y="25"/>
                    <a:pt x="3" y="24"/>
                  </a:cubicBezTo>
                  <a:cubicBezTo>
                    <a:pt x="3" y="23"/>
                    <a:pt x="5" y="22"/>
                    <a:pt x="6" y="22"/>
                  </a:cubicBezTo>
                  <a:cubicBezTo>
                    <a:pt x="7" y="21"/>
                    <a:pt x="6" y="25"/>
                    <a:pt x="8" y="22"/>
                  </a:cubicBezTo>
                  <a:cubicBezTo>
                    <a:pt x="9" y="20"/>
                    <a:pt x="8" y="21"/>
                    <a:pt x="9" y="22"/>
                  </a:cubicBezTo>
                  <a:cubicBezTo>
                    <a:pt x="9" y="22"/>
                    <a:pt x="12" y="21"/>
                    <a:pt x="12" y="21"/>
                  </a:cubicBezTo>
                  <a:cubicBezTo>
                    <a:pt x="14" y="21"/>
                    <a:pt x="13" y="20"/>
                    <a:pt x="14" y="20"/>
                  </a:cubicBezTo>
                  <a:cubicBezTo>
                    <a:pt x="16" y="20"/>
                    <a:pt x="16" y="19"/>
                    <a:pt x="17" y="18"/>
                  </a:cubicBezTo>
                  <a:cubicBezTo>
                    <a:pt x="18" y="16"/>
                    <a:pt x="19" y="19"/>
                    <a:pt x="20" y="20"/>
                  </a:cubicBezTo>
                  <a:cubicBezTo>
                    <a:pt x="21" y="20"/>
                    <a:pt x="19" y="16"/>
                    <a:pt x="19" y="16"/>
                  </a:cubicBezTo>
                  <a:cubicBezTo>
                    <a:pt x="18" y="15"/>
                    <a:pt x="17" y="14"/>
                    <a:pt x="17" y="12"/>
                  </a:cubicBezTo>
                  <a:cubicBezTo>
                    <a:pt x="17" y="7"/>
                    <a:pt x="14" y="4"/>
                    <a:pt x="12" y="0"/>
                  </a:cubicBezTo>
                  <a:cubicBezTo>
                    <a:pt x="10" y="2"/>
                    <a:pt x="8" y="1"/>
                    <a:pt x="5" y="1"/>
                  </a:cubicBezTo>
                  <a:cubicBezTo>
                    <a:pt x="5" y="2"/>
                    <a:pt x="6" y="1"/>
                    <a:pt x="5"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29" name="Freeform 724"/>
            <p:cNvSpPr>
              <a:spLocks/>
            </p:cNvSpPr>
            <p:nvPr/>
          </p:nvSpPr>
          <p:spPr bwMode="auto">
            <a:xfrm>
              <a:off x="17400753" y="6901965"/>
              <a:ext cx="299362" cy="289888"/>
            </a:xfrm>
            <a:custGeom>
              <a:avLst/>
              <a:gdLst>
                <a:gd name="T0" fmla="*/ 32 w 32"/>
                <a:gd name="T1" fmla="*/ 3 h 31"/>
                <a:gd name="T2" fmla="*/ 29 w 32"/>
                <a:gd name="T3" fmla="*/ 1 h 31"/>
                <a:gd name="T4" fmla="*/ 27 w 32"/>
                <a:gd name="T5" fmla="*/ 4 h 31"/>
                <a:gd name="T6" fmla="*/ 25 w 32"/>
                <a:gd name="T7" fmla="*/ 5 h 31"/>
                <a:gd name="T8" fmla="*/ 20 w 32"/>
                <a:gd name="T9" fmla="*/ 6 h 31"/>
                <a:gd name="T10" fmla="*/ 20 w 32"/>
                <a:gd name="T11" fmla="*/ 10 h 31"/>
                <a:gd name="T12" fmla="*/ 13 w 32"/>
                <a:gd name="T13" fmla="*/ 9 h 31"/>
                <a:gd name="T14" fmla="*/ 10 w 32"/>
                <a:gd name="T15" fmla="*/ 12 h 31"/>
                <a:gd name="T16" fmla="*/ 0 w 32"/>
                <a:gd name="T17" fmla="*/ 19 h 31"/>
                <a:gd name="T18" fmla="*/ 6 w 32"/>
                <a:gd name="T19" fmla="*/ 21 h 31"/>
                <a:gd name="T20" fmla="*/ 5 w 32"/>
                <a:gd name="T21" fmla="*/ 24 h 31"/>
                <a:gd name="T22" fmla="*/ 6 w 32"/>
                <a:gd name="T23" fmla="*/ 26 h 31"/>
                <a:gd name="T24" fmla="*/ 3 w 32"/>
                <a:gd name="T25" fmla="*/ 29 h 31"/>
                <a:gd name="T26" fmla="*/ 5 w 32"/>
                <a:gd name="T27" fmla="*/ 30 h 31"/>
                <a:gd name="T28" fmla="*/ 5 w 32"/>
                <a:gd name="T29" fmla="*/ 31 h 31"/>
                <a:gd name="T30" fmla="*/ 9 w 32"/>
                <a:gd name="T31" fmla="*/ 31 h 31"/>
                <a:gd name="T32" fmla="*/ 12 w 32"/>
                <a:gd name="T33" fmla="*/ 31 h 31"/>
                <a:gd name="T34" fmla="*/ 14 w 32"/>
                <a:gd name="T35" fmla="*/ 28 h 31"/>
                <a:gd name="T36" fmla="*/ 21 w 32"/>
                <a:gd name="T37" fmla="*/ 27 h 31"/>
                <a:gd name="T38" fmla="*/ 16 w 32"/>
                <a:gd name="T39" fmla="*/ 22 h 31"/>
                <a:gd name="T40" fmla="*/ 20 w 32"/>
                <a:gd name="T41" fmla="*/ 19 h 31"/>
                <a:gd name="T42" fmla="*/ 27 w 32"/>
                <a:gd name="T43" fmla="*/ 14 h 31"/>
                <a:gd name="T44" fmla="*/ 27 w 32"/>
                <a:gd name="T45" fmla="*/ 8 h 31"/>
                <a:gd name="T46" fmla="*/ 32 w 32"/>
                <a:gd name="T4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1">
                  <a:moveTo>
                    <a:pt x="32" y="3"/>
                  </a:moveTo>
                  <a:cubicBezTo>
                    <a:pt x="31" y="2"/>
                    <a:pt x="30" y="0"/>
                    <a:pt x="29" y="1"/>
                  </a:cubicBezTo>
                  <a:cubicBezTo>
                    <a:pt x="28" y="1"/>
                    <a:pt x="28" y="3"/>
                    <a:pt x="27" y="4"/>
                  </a:cubicBezTo>
                  <a:cubicBezTo>
                    <a:pt x="27" y="4"/>
                    <a:pt x="26" y="3"/>
                    <a:pt x="25" y="5"/>
                  </a:cubicBezTo>
                  <a:cubicBezTo>
                    <a:pt x="24" y="6"/>
                    <a:pt x="22" y="6"/>
                    <a:pt x="20" y="6"/>
                  </a:cubicBezTo>
                  <a:cubicBezTo>
                    <a:pt x="18" y="7"/>
                    <a:pt x="22" y="9"/>
                    <a:pt x="20" y="10"/>
                  </a:cubicBezTo>
                  <a:cubicBezTo>
                    <a:pt x="17" y="11"/>
                    <a:pt x="16" y="9"/>
                    <a:pt x="13" y="9"/>
                  </a:cubicBezTo>
                  <a:cubicBezTo>
                    <a:pt x="12" y="8"/>
                    <a:pt x="10" y="11"/>
                    <a:pt x="10" y="12"/>
                  </a:cubicBezTo>
                  <a:cubicBezTo>
                    <a:pt x="7" y="15"/>
                    <a:pt x="1" y="15"/>
                    <a:pt x="0" y="19"/>
                  </a:cubicBezTo>
                  <a:cubicBezTo>
                    <a:pt x="0" y="19"/>
                    <a:pt x="6" y="21"/>
                    <a:pt x="6" y="21"/>
                  </a:cubicBezTo>
                  <a:cubicBezTo>
                    <a:pt x="6" y="22"/>
                    <a:pt x="5" y="24"/>
                    <a:pt x="5" y="24"/>
                  </a:cubicBezTo>
                  <a:cubicBezTo>
                    <a:pt x="5" y="26"/>
                    <a:pt x="6" y="25"/>
                    <a:pt x="6" y="26"/>
                  </a:cubicBezTo>
                  <a:cubicBezTo>
                    <a:pt x="6" y="25"/>
                    <a:pt x="2" y="28"/>
                    <a:pt x="3" y="29"/>
                  </a:cubicBezTo>
                  <a:cubicBezTo>
                    <a:pt x="3" y="29"/>
                    <a:pt x="5" y="30"/>
                    <a:pt x="5" y="30"/>
                  </a:cubicBezTo>
                  <a:cubicBezTo>
                    <a:pt x="6" y="30"/>
                    <a:pt x="5" y="30"/>
                    <a:pt x="5" y="31"/>
                  </a:cubicBezTo>
                  <a:cubicBezTo>
                    <a:pt x="5" y="30"/>
                    <a:pt x="9" y="30"/>
                    <a:pt x="9" y="31"/>
                  </a:cubicBezTo>
                  <a:cubicBezTo>
                    <a:pt x="10" y="31"/>
                    <a:pt x="11" y="31"/>
                    <a:pt x="12" y="31"/>
                  </a:cubicBezTo>
                  <a:cubicBezTo>
                    <a:pt x="12" y="31"/>
                    <a:pt x="13" y="29"/>
                    <a:pt x="14" y="28"/>
                  </a:cubicBezTo>
                  <a:cubicBezTo>
                    <a:pt x="17" y="28"/>
                    <a:pt x="19" y="29"/>
                    <a:pt x="21" y="27"/>
                  </a:cubicBezTo>
                  <a:cubicBezTo>
                    <a:pt x="21" y="25"/>
                    <a:pt x="16" y="23"/>
                    <a:pt x="16" y="22"/>
                  </a:cubicBezTo>
                  <a:cubicBezTo>
                    <a:pt x="17" y="21"/>
                    <a:pt x="18" y="20"/>
                    <a:pt x="20" y="19"/>
                  </a:cubicBezTo>
                  <a:cubicBezTo>
                    <a:pt x="22" y="17"/>
                    <a:pt x="24" y="15"/>
                    <a:pt x="27" y="14"/>
                  </a:cubicBezTo>
                  <a:cubicBezTo>
                    <a:pt x="29" y="12"/>
                    <a:pt x="26" y="9"/>
                    <a:pt x="27" y="8"/>
                  </a:cubicBezTo>
                  <a:cubicBezTo>
                    <a:pt x="29" y="6"/>
                    <a:pt x="30" y="4"/>
                    <a:pt x="32"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30" name="Freeform 725"/>
            <p:cNvSpPr>
              <a:spLocks/>
            </p:cNvSpPr>
            <p:nvPr/>
          </p:nvSpPr>
          <p:spPr bwMode="auto">
            <a:xfrm>
              <a:off x="11209695" y="6162915"/>
              <a:ext cx="222931" cy="232543"/>
            </a:xfrm>
            <a:custGeom>
              <a:avLst/>
              <a:gdLst>
                <a:gd name="T0" fmla="*/ 21 w 24"/>
                <a:gd name="T1" fmla="*/ 8 h 25"/>
                <a:gd name="T2" fmla="*/ 18 w 24"/>
                <a:gd name="T3" fmla="*/ 5 h 25"/>
                <a:gd name="T4" fmla="*/ 15 w 24"/>
                <a:gd name="T5" fmla="*/ 6 h 25"/>
                <a:gd name="T6" fmla="*/ 16 w 24"/>
                <a:gd name="T7" fmla="*/ 1 h 25"/>
                <a:gd name="T8" fmla="*/ 10 w 24"/>
                <a:gd name="T9" fmla="*/ 1 h 25"/>
                <a:gd name="T10" fmla="*/ 10 w 24"/>
                <a:gd name="T11" fmla="*/ 2 h 25"/>
                <a:gd name="T12" fmla="*/ 9 w 24"/>
                <a:gd name="T13" fmla="*/ 3 h 25"/>
                <a:gd name="T14" fmla="*/ 11 w 24"/>
                <a:gd name="T15" fmla="*/ 4 h 25"/>
                <a:gd name="T16" fmla="*/ 9 w 24"/>
                <a:gd name="T17" fmla="*/ 5 h 25"/>
                <a:gd name="T18" fmla="*/ 2 w 24"/>
                <a:gd name="T19" fmla="*/ 6 h 25"/>
                <a:gd name="T20" fmla="*/ 3 w 24"/>
                <a:gd name="T21" fmla="*/ 7 h 25"/>
                <a:gd name="T22" fmla="*/ 2 w 24"/>
                <a:gd name="T23" fmla="*/ 8 h 25"/>
                <a:gd name="T24" fmla="*/ 2 w 24"/>
                <a:gd name="T25" fmla="*/ 8 h 25"/>
                <a:gd name="T26" fmla="*/ 1 w 24"/>
                <a:gd name="T27" fmla="*/ 8 h 25"/>
                <a:gd name="T28" fmla="*/ 3 w 24"/>
                <a:gd name="T29" fmla="*/ 10 h 25"/>
                <a:gd name="T30" fmla="*/ 6 w 24"/>
                <a:gd name="T31" fmla="*/ 13 h 25"/>
                <a:gd name="T32" fmla="*/ 5 w 24"/>
                <a:gd name="T33" fmla="*/ 17 h 25"/>
                <a:gd name="T34" fmla="*/ 1 w 24"/>
                <a:gd name="T35" fmla="*/ 20 h 25"/>
                <a:gd name="T36" fmla="*/ 3 w 24"/>
                <a:gd name="T37" fmla="*/ 20 h 25"/>
                <a:gd name="T38" fmla="*/ 0 w 24"/>
                <a:gd name="T39" fmla="*/ 22 h 25"/>
                <a:gd name="T40" fmla="*/ 3 w 24"/>
                <a:gd name="T41" fmla="*/ 21 h 25"/>
                <a:gd name="T42" fmla="*/ 2 w 24"/>
                <a:gd name="T43" fmla="*/ 24 h 25"/>
                <a:gd name="T44" fmla="*/ 4 w 24"/>
                <a:gd name="T45" fmla="*/ 23 h 25"/>
                <a:gd name="T46" fmla="*/ 4 w 24"/>
                <a:gd name="T47" fmla="*/ 25 h 25"/>
                <a:gd name="T48" fmla="*/ 8 w 24"/>
                <a:gd name="T49" fmla="*/ 24 h 25"/>
                <a:gd name="T50" fmla="*/ 17 w 24"/>
                <a:gd name="T51" fmla="*/ 20 h 25"/>
                <a:gd name="T52" fmla="*/ 22 w 24"/>
                <a:gd name="T53" fmla="*/ 16 h 25"/>
                <a:gd name="T54" fmla="*/ 21 w 24"/>
                <a:gd name="T55" fmla="*/ 8 h 25"/>
                <a:gd name="T56" fmla="*/ 21 w 24"/>
                <a:gd name="T5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25">
                  <a:moveTo>
                    <a:pt x="21" y="8"/>
                  </a:moveTo>
                  <a:cubicBezTo>
                    <a:pt x="20" y="8"/>
                    <a:pt x="19" y="5"/>
                    <a:pt x="18" y="5"/>
                  </a:cubicBezTo>
                  <a:cubicBezTo>
                    <a:pt x="16" y="6"/>
                    <a:pt x="17" y="7"/>
                    <a:pt x="15" y="6"/>
                  </a:cubicBezTo>
                  <a:cubicBezTo>
                    <a:pt x="11" y="5"/>
                    <a:pt x="15" y="3"/>
                    <a:pt x="16" y="1"/>
                  </a:cubicBezTo>
                  <a:cubicBezTo>
                    <a:pt x="14" y="1"/>
                    <a:pt x="11" y="0"/>
                    <a:pt x="10" y="1"/>
                  </a:cubicBezTo>
                  <a:cubicBezTo>
                    <a:pt x="10" y="1"/>
                    <a:pt x="12" y="1"/>
                    <a:pt x="10" y="2"/>
                  </a:cubicBezTo>
                  <a:cubicBezTo>
                    <a:pt x="10" y="2"/>
                    <a:pt x="8" y="3"/>
                    <a:pt x="9" y="3"/>
                  </a:cubicBezTo>
                  <a:cubicBezTo>
                    <a:pt x="9" y="4"/>
                    <a:pt x="11" y="3"/>
                    <a:pt x="11" y="4"/>
                  </a:cubicBezTo>
                  <a:cubicBezTo>
                    <a:pt x="12" y="5"/>
                    <a:pt x="9" y="5"/>
                    <a:pt x="9" y="5"/>
                  </a:cubicBezTo>
                  <a:cubicBezTo>
                    <a:pt x="7" y="6"/>
                    <a:pt x="3" y="5"/>
                    <a:pt x="2" y="6"/>
                  </a:cubicBezTo>
                  <a:cubicBezTo>
                    <a:pt x="2" y="6"/>
                    <a:pt x="3" y="6"/>
                    <a:pt x="3" y="7"/>
                  </a:cubicBezTo>
                  <a:cubicBezTo>
                    <a:pt x="3" y="7"/>
                    <a:pt x="1" y="7"/>
                    <a:pt x="2" y="8"/>
                  </a:cubicBezTo>
                  <a:cubicBezTo>
                    <a:pt x="2" y="8"/>
                    <a:pt x="2" y="8"/>
                    <a:pt x="2" y="8"/>
                  </a:cubicBezTo>
                  <a:cubicBezTo>
                    <a:pt x="3" y="8"/>
                    <a:pt x="1" y="8"/>
                    <a:pt x="1" y="8"/>
                  </a:cubicBezTo>
                  <a:cubicBezTo>
                    <a:pt x="1" y="9"/>
                    <a:pt x="5" y="9"/>
                    <a:pt x="3" y="10"/>
                  </a:cubicBezTo>
                  <a:cubicBezTo>
                    <a:pt x="0" y="12"/>
                    <a:pt x="4" y="13"/>
                    <a:pt x="6" y="13"/>
                  </a:cubicBezTo>
                  <a:cubicBezTo>
                    <a:pt x="7" y="13"/>
                    <a:pt x="5" y="16"/>
                    <a:pt x="5" y="17"/>
                  </a:cubicBezTo>
                  <a:cubicBezTo>
                    <a:pt x="4" y="17"/>
                    <a:pt x="2" y="21"/>
                    <a:pt x="1" y="20"/>
                  </a:cubicBezTo>
                  <a:cubicBezTo>
                    <a:pt x="1" y="20"/>
                    <a:pt x="3" y="20"/>
                    <a:pt x="3" y="20"/>
                  </a:cubicBezTo>
                  <a:cubicBezTo>
                    <a:pt x="2" y="21"/>
                    <a:pt x="1" y="20"/>
                    <a:pt x="0" y="22"/>
                  </a:cubicBezTo>
                  <a:cubicBezTo>
                    <a:pt x="0" y="22"/>
                    <a:pt x="3" y="21"/>
                    <a:pt x="3" y="21"/>
                  </a:cubicBezTo>
                  <a:cubicBezTo>
                    <a:pt x="3" y="21"/>
                    <a:pt x="2" y="23"/>
                    <a:pt x="2" y="24"/>
                  </a:cubicBezTo>
                  <a:cubicBezTo>
                    <a:pt x="2" y="24"/>
                    <a:pt x="4" y="23"/>
                    <a:pt x="4" y="23"/>
                  </a:cubicBezTo>
                  <a:cubicBezTo>
                    <a:pt x="4" y="23"/>
                    <a:pt x="4" y="24"/>
                    <a:pt x="4" y="25"/>
                  </a:cubicBezTo>
                  <a:cubicBezTo>
                    <a:pt x="5" y="25"/>
                    <a:pt x="7" y="24"/>
                    <a:pt x="8" y="24"/>
                  </a:cubicBezTo>
                  <a:cubicBezTo>
                    <a:pt x="11" y="23"/>
                    <a:pt x="14" y="20"/>
                    <a:pt x="17" y="20"/>
                  </a:cubicBezTo>
                  <a:cubicBezTo>
                    <a:pt x="21" y="20"/>
                    <a:pt x="20" y="19"/>
                    <a:pt x="22" y="16"/>
                  </a:cubicBezTo>
                  <a:cubicBezTo>
                    <a:pt x="24" y="13"/>
                    <a:pt x="21" y="11"/>
                    <a:pt x="21" y="8"/>
                  </a:cubicBezTo>
                  <a:cubicBezTo>
                    <a:pt x="20" y="8"/>
                    <a:pt x="21" y="9"/>
                    <a:pt x="21" y="8"/>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31" name="Freeform 726"/>
            <p:cNvSpPr>
              <a:spLocks/>
            </p:cNvSpPr>
            <p:nvPr/>
          </p:nvSpPr>
          <p:spPr bwMode="auto">
            <a:xfrm>
              <a:off x="11321156" y="6153361"/>
              <a:ext cx="149681" cy="92380"/>
            </a:xfrm>
            <a:custGeom>
              <a:avLst/>
              <a:gdLst>
                <a:gd name="T0" fmla="*/ 1 w 16"/>
                <a:gd name="T1" fmla="*/ 6 h 10"/>
                <a:gd name="T2" fmla="*/ 4 w 16"/>
                <a:gd name="T3" fmla="*/ 8 h 10"/>
                <a:gd name="T4" fmla="*/ 5 w 16"/>
                <a:gd name="T5" fmla="*/ 7 h 10"/>
                <a:gd name="T6" fmla="*/ 8 w 16"/>
                <a:gd name="T7" fmla="*/ 8 h 10"/>
                <a:gd name="T8" fmla="*/ 11 w 16"/>
                <a:gd name="T9" fmla="*/ 4 h 10"/>
                <a:gd name="T10" fmla="*/ 11 w 16"/>
                <a:gd name="T11" fmla="*/ 2 h 10"/>
                <a:gd name="T12" fmla="*/ 7 w 16"/>
                <a:gd name="T13" fmla="*/ 1 h 10"/>
                <a:gd name="T14" fmla="*/ 4 w 16"/>
                <a:gd name="T15" fmla="*/ 2 h 10"/>
                <a:gd name="T16" fmla="*/ 1 w 16"/>
                <a:gd name="T17" fmla="*/ 6 h 10"/>
                <a:gd name="T18" fmla="*/ 1 w 16"/>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0">
                  <a:moveTo>
                    <a:pt x="1" y="6"/>
                  </a:moveTo>
                  <a:cubicBezTo>
                    <a:pt x="0" y="7"/>
                    <a:pt x="3" y="8"/>
                    <a:pt x="4" y="8"/>
                  </a:cubicBezTo>
                  <a:cubicBezTo>
                    <a:pt x="4" y="8"/>
                    <a:pt x="5" y="7"/>
                    <a:pt x="5" y="7"/>
                  </a:cubicBezTo>
                  <a:cubicBezTo>
                    <a:pt x="6" y="6"/>
                    <a:pt x="7" y="7"/>
                    <a:pt x="8" y="8"/>
                  </a:cubicBezTo>
                  <a:cubicBezTo>
                    <a:pt x="10" y="10"/>
                    <a:pt x="16" y="5"/>
                    <a:pt x="11" y="4"/>
                  </a:cubicBezTo>
                  <a:cubicBezTo>
                    <a:pt x="12" y="4"/>
                    <a:pt x="11" y="2"/>
                    <a:pt x="11" y="2"/>
                  </a:cubicBezTo>
                  <a:cubicBezTo>
                    <a:pt x="10" y="0"/>
                    <a:pt x="9" y="0"/>
                    <a:pt x="7" y="1"/>
                  </a:cubicBezTo>
                  <a:cubicBezTo>
                    <a:pt x="6" y="1"/>
                    <a:pt x="4" y="1"/>
                    <a:pt x="4" y="2"/>
                  </a:cubicBezTo>
                  <a:cubicBezTo>
                    <a:pt x="3" y="3"/>
                    <a:pt x="1" y="4"/>
                    <a:pt x="1" y="6"/>
                  </a:cubicBezTo>
                  <a:cubicBezTo>
                    <a:pt x="1" y="6"/>
                    <a:pt x="1" y="5"/>
                    <a:pt x="1" y="6"/>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32" name="Freeform 727"/>
            <p:cNvSpPr>
              <a:spLocks/>
            </p:cNvSpPr>
            <p:nvPr/>
          </p:nvSpPr>
          <p:spPr bwMode="auto">
            <a:xfrm>
              <a:off x="11267017" y="6854181"/>
              <a:ext cx="585985" cy="430052"/>
            </a:xfrm>
            <a:custGeom>
              <a:avLst/>
              <a:gdLst>
                <a:gd name="T0" fmla="*/ 58 w 63"/>
                <a:gd name="T1" fmla="*/ 8 h 46"/>
                <a:gd name="T2" fmla="*/ 52 w 63"/>
                <a:gd name="T3" fmla="*/ 6 h 46"/>
                <a:gd name="T4" fmla="*/ 49 w 63"/>
                <a:gd name="T5" fmla="*/ 6 h 46"/>
                <a:gd name="T6" fmla="*/ 45 w 63"/>
                <a:gd name="T7" fmla="*/ 6 h 46"/>
                <a:gd name="T8" fmla="*/ 40 w 63"/>
                <a:gd name="T9" fmla="*/ 4 h 46"/>
                <a:gd name="T10" fmla="*/ 38 w 63"/>
                <a:gd name="T11" fmla="*/ 2 h 46"/>
                <a:gd name="T12" fmla="*/ 35 w 63"/>
                <a:gd name="T13" fmla="*/ 2 h 46"/>
                <a:gd name="T14" fmla="*/ 31 w 63"/>
                <a:gd name="T15" fmla="*/ 2 h 46"/>
                <a:gd name="T16" fmla="*/ 27 w 63"/>
                <a:gd name="T17" fmla="*/ 2 h 46"/>
                <a:gd name="T18" fmla="*/ 17 w 63"/>
                <a:gd name="T19" fmla="*/ 1 h 46"/>
                <a:gd name="T20" fmla="*/ 8 w 63"/>
                <a:gd name="T21" fmla="*/ 0 h 46"/>
                <a:gd name="T22" fmla="*/ 2 w 63"/>
                <a:gd name="T23" fmla="*/ 3 h 46"/>
                <a:gd name="T24" fmla="*/ 2 w 63"/>
                <a:gd name="T25" fmla="*/ 6 h 46"/>
                <a:gd name="T26" fmla="*/ 2 w 63"/>
                <a:gd name="T27" fmla="*/ 11 h 46"/>
                <a:gd name="T28" fmla="*/ 5 w 63"/>
                <a:gd name="T29" fmla="*/ 10 h 46"/>
                <a:gd name="T30" fmla="*/ 7 w 63"/>
                <a:gd name="T31" fmla="*/ 12 h 46"/>
                <a:gd name="T32" fmla="*/ 12 w 63"/>
                <a:gd name="T33" fmla="*/ 11 h 46"/>
                <a:gd name="T34" fmla="*/ 14 w 63"/>
                <a:gd name="T35" fmla="*/ 14 h 46"/>
                <a:gd name="T36" fmla="*/ 13 w 63"/>
                <a:gd name="T37" fmla="*/ 20 h 46"/>
                <a:gd name="T38" fmla="*/ 12 w 63"/>
                <a:gd name="T39" fmla="*/ 25 h 46"/>
                <a:gd name="T40" fmla="*/ 12 w 63"/>
                <a:gd name="T41" fmla="*/ 28 h 46"/>
                <a:gd name="T42" fmla="*/ 10 w 63"/>
                <a:gd name="T43" fmla="*/ 33 h 46"/>
                <a:gd name="T44" fmla="*/ 10 w 63"/>
                <a:gd name="T45" fmla="*/ 38 h 46"/>
                <a:gd name="T46" fmla="*/ 17 w 63"/>
                <a:gd name="T47" fmla="*/ 44 h 46"/>
                <a:gd name="T48" fmla="*/ 20 w 63"/>
                <a:gd name="T49" fmla="*/ 45 h 46"/>
                <a:gd name="T50" fmla="*/ 21 w 63"/>
                <a:gd name="T51" fmla="*/ 43 h 46"/>
                <a:gd name="T52" fmla="*/ 24 w 63"/>
                <a:gd name="T53" fmla="*/ 42 h 46"/>
                <a:gd name="T54" fmla="*/ 36 w 63"/>
                <a:gd name="T55" fmla="*/ 41 h 46"/>
                <a:gd name="T56" fmla="*/ 39 w 63"/>
                <a:gd name="T57" fmla="*/ 38 h 46"/>
                <a:gd name="T58" fmla="*/ 43 w 63"/>
                <a:gd name="T59" fmla="*/ 35 h 46"/>
                <a:gd name="T60" fmla="*/ 47 w 63"/>
                <a:gd name="T61" fmla="*/ 30 h 46"/>
                <a:gd name="T62" fmla="*/ 45 w 63"/>
                <a:gd name="T63" fmla="*/ 26 h 46"/>
                <a:gd name="T64" fmla="*/ 48 w 63"/>
                <a:gd name="T65" fmla="*/ 21 h 46"/>
                <a:gd name="T66" fmla="*/ 50 w 63"/>
                <a:gd name="T67" fmla="*/ 19 h 46"/>
                <a:gd name="T68" fmla="*/ 51 w 63"/>
                <a:gd name="T69" fmla="*/ 17 h 46"/>
                <a:gd name="T70" fmla="*/ 60 w 63"/>
                <a:gd name="T71" fmla="*/ 13 h 46"/>
                <a:gd name="T72" fmla="*/ 63 w 63"/>
                <a:gd name="T73" fmla="*/ 9 h 46"/>
                <a:gd name="T74" fmla="*/ 58 w 63"/>
                <a:gd name="T75" fmla="*/ 8 h 46"/>
                <a:gd name="T76" fmla="*/ 58 w 63"/>
                <a:gd name="T7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46">
                  <a:moveTo>
                    <a:pt x="58" y="8"/>
                  </a:moveTo>
                  <a:cubicBezTo>
                    <a:pt x="55" y="8"/>
                    <a:pt x="54" y="7"/>
                    <a:pt x="52" y="6"/>
                  </a:cubicBezTo>
                  <a:cubicBezTo>
                    <a:pt x="51" y="5"/>
                    <a:pt x="50" y="6"/>
                    <a:pt x="49" y="6"/>
                  </a:cubicBezTo>
                  <a:cubicBezTo>
                    <a:pt x="48" y="6"/>
                    <a:pt x="46" y="6"/>
                    <a:pt x="45" y="6"/>
                  </a:cubicBezTo>
                  <a:cubicBezTo>
                    <a:pt x="43" y="5"/>
                    <a:pt x="41" y="4"/>
                    <a:pt x="40" y="4"/>
                  </a:cubicBezTo>
                  <a:cubicBezTo>
                    <a:pt x="39" y="3"/>
                    <a:pt x="39" y="3"/>
                    <a:pt x="38" y="2"/>
                  </a:cubicBezTo>
                  <a:cubicBezTo>
                    <a:pt x="37" y="3"/>
                    <a:pt x="36" y="2"/>
                    <a:pt x="35" y="2"/>
                  </a:cubicBezTo>
                  <a:cubicBezTo>
                    <a:pt x="33" y="1"/>
                    <a:pt x="32" y="2"/>
                    <a:pt x="31" y="2"/>
                  </a:cubicBezTo>
                  <a:cubicBezTo>
                    <a:pt x="29" y="2"/>
                    <a:pt x="28" y="2"/>
                    <a:pt x="27" y="2"/>
                  </a:cubicBezTo>
                  <a:cubicBezTo>
                    <a:pt x="24" y="2"/>
                    <a:pt x="21" y="1"/>
                    <a:pt x="17" y="1"/>
                  </a:cubicBezTo>
                  <a:cubicBezTo>
                    <a:pt x="15" y="1"/>
                    <a:pt x="11" y="0"/>
                    <a:pt x="8" y="0"/>
                  </a:cubicBezTo>
                  <a:cubicBezTo>
                    <a:pt x="7" y="1"/>
                    <a:pt x="4" y="2"/>
                    <a:pt x="2" y="3"/>
                  </a:cubicBezTo>
                  <a:cubicBezTo>
                    <a:pt x="0" y="4"/>
                    <a:pt x="1" y="5"/>
                    <a:pt x="2" y="6"/>
                  </a:cubicBezTo>
                  <a:cubicBezTo>
                    <a:pt x="2" y="8"/>
                    <a:pt x="2" y="9"/>
                    <a:pt x="2" y="11"/>
                  </a:cubicBezTo>
                  <a:cubicBezTo>
                    <a:pt x="3" y="11"/>
                    <a:pt x="5" y="10"/>
                    <a:pt x="5" y="10"/>
                  </a:cubicBezTo>
                  <a:cubicBezTo>
                    <a:pt x="6" y="10"/>
                    <a:pt x="5" y="12"/>
                    <a:pt x="7" y="12"/>
                  </a:cubicBezTo>
                  <a:cubicBezTo>
                    <a:pt x="9" y="12"/>
                    <a:pt x="10" y="11"/>
                    <a:pt x="12" y="11"/>
                  </a:cubicBezTo>
                  <a:cubicBezTo>
                    <a:pt x="14" y="10"/>
                    <a:pt x="16" y="13"/>
                    <a:pt x="14" y="14"/>
                  </a:cubicBezTo>
                  <a:cubicBezTo>
                    <a:pt x="12" y="16"/>
                    <a:pt x="13" y="17"/>
                    <a:pt x="13" y="20"/>
                  </a:cubicBezTo>
                  <a:cubicBezTo>
                    <a:pt x="12" y="21"/>
                    <a:pt x="13" y="24"/>
                    <a:pt x="12" y="25"/>
                  </a:cubicBezTo>
                  <a:cubicBezTo>
                    <a:pt x="9" y="25"/>
                    <a:pt x="10" y="26"/>
                    <a:pt x="12" y="28"/>
                  </a:cubicBezTo>
                  <a:cubicBezTo>
                    <a:pt x="13" y="29"/>
                    <a:pt x="10" y="31"/>
                    <a:pt x="10" y="33"/>
                  </a:cubicBezTo>
                  <a:cubicBezTo>
                    <a:pt x="12" y="35"/>
                    <a:pt x="10" y="36"/>
                    <a:pt x="10" y="38"/>
                  </a:cubicBezTo>
                  <a:cubicBezTo>
                    <a:pt x="13" y="37"/>
                    <a:pt x="15" y="42"/>
                    <a:pt x="17" y="44"/>
                  </a:cubicBezTo>
                  <a:cubicBezTo>
                    <a:pt x="17" y="45"/>
                    <a:pt x="19" y="46"/>
                    <a:pt x="20" y="45"/>
                  </a:cubicBezTo>
                  <a:cubicBezTo>
                    <a:pt x="20" y="45"/>
                    <a:pt x="21" y="44"/>
                    <a:pt x="21" y="43"/>
                  </a:cubicBezTo>
                  <a:cubicBezTo>
                    <a:pt x="22" y="43"/>
                    <a:pt x="24" y="42"/>
                    <a:pt x="24" y="42"/>
                  </a:cubicBezTo>
                  <a:cubicBezTo>
                    <a:pt x="28" y="41"/>
                    <a:pt x="32" y="42"/>
                    <a:pt x="36" y="41"/>
                  </a:cubicBezTo>
                  <a:cubicBezTo>
                    <a:pt x="37" y="40"/>
                    <a:pt x="37" y="39"/>
                    <a:pt x="39" y="38"/>
                  </a:cubicBezTo>
                  <a:cubicBezTo>
                    <a:pt x="41" y="37"/>
                    <a:pt x="42" y="36"/>
                    <a:pt x="43" y="35"/>
                  </a:cubicBezTo>
                  <a:cubicBezTo>
                    <a:pt x="44" y="32"/>
                    <a:pt x="45" y="31"/>
                    <a:pt x="47" y="30"/>
                  </a:cubicBezTo>
                  <a:cubicBezTo>
                    <a:pt x="48" y="29"/>
                    <a:pt x="46" y="27"/>
                    <a:pt x="45" y="26"/>
                  </a:cubicBezTo>
                  <a:cubicBezTo>
                    <a:pt x="45" y="25"/>
                    <a:pt x="47" y="22"/>
                    <a:pt x="48" y="21"/>
                  </a:cubicBezTo>
                  <a:cubicBezTo>
                    <a:pt x="48" y="21"/>
                    <a:pt x="49" y="20"/>
                    <a:pt x="50" y="19"/>
                  </a:cubicBezTo>
                  <a:cubicBezTo>
                    <a:pt x="50" y="19"/>
                    <a:pt x="50" y="17"/>
                    <a:pt x="51" y="17"/>
                  </a:cubicBezTo>
                  <a:cubicBezTo>
                    <a:pt x="54" y="15"/>
                    <a:pt x="57" y="14"/>
                    <a:pt x="60" y="13"/>
                  </a:cubicBezTo>
                  <a:cubicBezTo>
                    <a:pt x="61" y="12"/>
                    <a:pt x="63" y="11"/>
                    <a:pt x="63" y="9"/>
                  </a:cubicBezTo>
                  <a:cubicBezTo>
                    <a:pt x="62" y="7"/>
                    <a:pt x="60" y="9"/>
                    <a:pt x="58" y="8"/>
                  </a:cubicBezTo>
                  <a:cubicBezTo>
                    <a:pt x="55" y="8"/>
                    <a:pt x="60" y="9"/>
                    <a:pt x="58" y="8"/>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33" name="Freeform 728"/>
            <p:cNvSpPr>
              <a:spLocks/>
            </p:cNvSpPr>
            <p:nvPr/>
          </p:nvSpPr>
          <p:spPr bwMode="auto">
            <a:xfrm>
              <a:off x="11267017" y="6946565"/>
              <a:ext cx="149681" cy="283517"/>
            </a:xfrm>
            <a:custGeom>
              <a:avLst/>
              <a:gdLst>
                <a:gd name="T0" fmla="*/ 11 w 16"/>
                <a:gd name="T1" fmla="*/ 25 h 30"/>
                <a:gd name="T2" fmla="*/ 11 w 16"/>
                <a:gd name="T3" fmla="*/ 21 h 30"/>
                <a:gd name="T4" fmla="*/ 10 w 16"/>
                <a:gd name="T5" fmla="*/ 16 h 30"/>
                <a:gd name="T6" fmla="*/ 12 w 16"/>
                <a:gd name="T7" fmla="*/ 14 h 30"/>
                <a:gd name="T8" fmla="*/ 13 w 16"/>
                <a:gd name="T9" fmla="*/ 9 h 30"/>
                <a:gd name="T10" fmla="*/ 14 w 16"/>
                <a:gd name="T11" fmla="*/ 4 h 30"/>
                <a:gd name="T12" fmla="*/ 12 w 16"/>
                <a:gd name="T13" fmla="*/ 1 h 30"/>
                <a:gd name="T14" fmla="*/ 7 w 16"/>
                <a:gd name="T15" fmla="*/ 2 h 30"/>
                <a:gd name="T16" fmla="*/ 5 w 16"/>
                <a:gd name="T17" fmla="*/ 0 h 30"/>
                <a:gd name="T18" fmla="*/ 4 w 16"/>
                <a:gd name="T19" fmla="*/ 0 h 30"/>
                <a:gd name="T20" fmla="*/ 3 w 16"/>
                <a:gd name="T21" fmla="*/ 4 h 30"/>
                <a:gd name="T22" fmla="*/ 3 w 16"/>
                <a:gd name="T23" fmla="*/ 8 h 30"/>
                <a:gd name="T24" fmla="*/ 2 w 16"/>
                <a:gd name="T25" fmla="*/ 13 h 30"/>
                <a:gd name="T26" fmla="*/ 0 w 16"/>
                <a:gd name="T27" fmla="*/ 20 h 30"/>
                <a:gd name="T28" fmla="*/ 2 w 16"/>
                <a:gd name="T29" fmla="*/ 22 h 30"/>
                <a:gd name="T30" fmla="*/ 2 w 16"/>
                <a:gd name="T31" fmla="*/ 28 h 30"/>
                <a:gd name="T32" fmla="*/ 6 w 16"/>
                <a:gd name="T33" fmla="*/ 30 h 30"/>
                <a:gd name="T34" fmla="*/ 11 w 16"/>
                <a:gd name="T35" fmla="*/ 25 h 30"/>
                <a:gd name="T36" fmla="*/ 11 w 16"/>
                <a:gd name="T3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0">
                  <a:moveTo>
                    <a:pt x="11" y="25"/>
                  </a:moveTo>
                  <a:cubicBezTo>
                    <a:pt x="12" y="23"/>
                    <a:pt x="10" y="22"/>
                    <a:pt x="11" y="21"/>
                  </a:cubicBezTo>
                  <a:cubicBezTo>
                    <a:pt x="12" y="18"/>
                    <a:pt x="12" y="18"/>
                    <a:pt x="10" y="16"/>
                  </a:cubicBezTo>
                  <a:cubicBezTo>
                    <a:pt x="9" y="14"/>
                    <a:pt x="11" y="15"/>
                    <a:pt x="12" y="14"/>
                  </a:cubicBezTo>
                  <a:cubicBezTo>
                    <a:pt x="13" y="13"/>
                    <a:pt x="13" y="10"/>
                    <a:pt x="13" y="9"/>
                  </a:cubicBezTo>
                  <a:cubicBezTo>
                    <a:pt x="13" y="6"/>
                    <a:pt x="12" y="6"/>
                    <a:pt x="14" y="4"/>
                  </a:cubicBezTo>
                  <a:cubicBezTo>
                    <a:pt x="16" y="3"/>
                    <a:pt x="14" y="0"/>
                    <a:pt x="12" y="1"/>
                  </a:cubicBezTo>
                  <a:cubicBezTo>
                    <a:pt x="10" y="1"/>
                    <a:pt x="9" y="2"/>
                    <a:pt x="7" y="2"/>
                  </a:cubicBezTo>
                  <a:cubicBezTo>
                    <a:pt x="5" y="2"/>
                    <a:pt x="6" y="0"/>
                    <a:pt x="5" y="0"/>
                  </a:cubicBezTo>
                  <a:cubicBezTo>
                    <a:pt x="6" y="0"/>
                    <a:pt x="3" y="0"/>
                    <a:pt x="4" y="0"/>
                  </a:cubicBezTo>
                  <a:cubicBezTo>
                    <a:pt x="2" y="1"/>
                    <a:pt x="3" y="2"/>
                    <a:pt x="3" y="4"/>
                  </a:cubicBezTo>
                  <a:cubicBezTo>
                    <a:pt x="3" y="5"/>
                    <a:pt x="3" y="7"/>
                    <a:pt x="3" y="8"/>
                  </a:cubicBezTo>
                  <a:cubicBezTo>
                    <a:pt x="2" y="10"/>
                    <a:pt x="2" y="12"/>
                    <a:pt x="2" y="13"/>
                  </a:cubicBezTo>
                  <a:cubicBezTo>
                    <a:pt x="1" y="16"/>
                    <a:pt x="0" y="17"/>
                    <a:pt x="0" y="20"/>
                  </a:cubicBezTo>
                  <a:cubicBezTo>
                    <a:pt x="1" y="21"/>
                    <a:pt x="2" y="20"/>
                    <a:pt x="2" y="22"/>
                  </a:cubicBezTo>
                  <a:cubicBezTo>
                    <a:pt x="3" y="23"/>
                    <a:pt x="2" y="26"/>
                    <a:pt x="2" y="28"/>
                  </a:cubicBezTo>
                  <a:cubicBezTo>
                    <a:pt x="2" y="30"/>
                    <a:pt x="4" y="30"/>
                    <a:pt x="6" y="30"/>
                  </a:cubicBezTo>
                  <a:cubicBezTo>
                    <a:pt x="10" y="30"/>
                    <a:pt x="9" y="27"/>
                    <a:pt x="11" y="25"/>
                  </a:cubicBezTo>
                  <a:cubicBezTo>
                    <a:pt x="12" y="23"/>
                    <a:pt x="10" y="26"/>
                    <a:pt x="11" y="2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34" name="Freeform 729"/>
            <p:cNvSpPr>
              <a:spLocks/>
            </p:cNvSpPr>
            <p:nvPr/>
          </p:nvSpPr>
          <p:spPr bwMode="auto">
            <a:xfrm>
              <a:off x="13069558" y="9510936"/>
              <a:ext cx="493631" cy="825061"/>
            </a:xfrm>
            <a:custGeom>
              <a:avLst/>
              <a:gdLst>
                <a:gd name="T0" fmla="*/ 52 w 53"/>
                <a:gd name="T1" fmla="*/ 23 h 88"/>
                <a:gd name="T2" fmla="*/ 50 w 53"/>
                <a:gd name="T3" fmla="*/ 3 h 88"/>
                <a:gd name="T4" fmla="*/ 46 w 53"/>
                <a:gd name="T5" fmla="*/ 3 h 88"/>
                <a:gd name="T6" fmla="*/ 41 w 53"/>
                <a:gd name="T7" fmla="*/ 6 h 88"/>
                <a:gd name="T8" fmla="*/ 38 w 53"/>
                <a:gd name="T9" fmla="*/ 7 h 88"/>
                <a:gd name="T10" fmla="*/ 32 w 53"/>
                <a:gd name="T11" fmla="*/ 7 h 88"/>
                <a:gd name="T12" fmla="*/ 28 w 53"/>
                <a:gd name="T13" fmla="*/ 7 h 88"/>
                <a:gd name="T14" fmla="*/ 23 w 53"/>
                <a:gd name="T15" fmla="*/ 7 h 88"/>
                <a:gd name="T16" fmla="*/ 24 w 53"/>
                <a:gd name="T17" fmla="*/ 18 h 88"/>
                <a:gd name="T18" fmla="*/ 25 w 53"/>
                <a:gd name="T19" fmla="*/ 20 h 88"/>
                <a:gd name="T20" fmla="*/ 27 w 53"/>
                <a:gd name="T21" fmla="*/ 22 h 88"/>
                <a:gd name="T22" fmla="*/ 27 w 53"/>
                <a:gd name="T23" fmla="*/ 28 h 88"/>
                <a:gd name="T24" fmla="*/ 25 w 53"/>
                <a:gd name="T25" fmla="*/ 31 h 88"/>
                <a:gd name="T26" fmla="*/ 24 w 53"/>
                <a:gd name="T27" fmla="*/ 35 h 88"/>
                <a:gd name="T28" fmla="*/ 20 w 53"/>
                <a:gd name="T29" fmla="*/ 31 h 88"/>
                <a:gd name="T30" fmla="*/ 21 w 53"/>
                <a:gd name="T31" fmla="*/ 25 h 88"/>
                <a:gd name="T32" fmla="*/ 16 w 53"/>
                <a:gd name="T33" fmla="*/ 22 h 88"/>
                <a:gd name="T34" fmla="*/ 13 w 53"/>
                <a:gd name="T35" fmla="*/ 20 h 88"/>
                <a:gd name="T36" fmla="*/ 2 w 53"/>
                <a:gd name="T37" fmla="*/ 24 h 88"/>
                <a:gd name="T38" fmla="*/ 0 w 53"/>
                <a:gd name="T39" fmla="*/ 26 h 88"/>
                <a:gd name="T40" fmla="*/ 1 w 53"/>
                <a:gd name="T41" fmla="*/ 30 h 88"/>
                <a:gd name="T42" fmla="*/ 12 w 53"/>
                <a:gd name="T43" fmla="*/ 35 h 88"/>
                <a:gd name="T44" fmla="*/ 13 w 53"/>
                <a:gd name="T45" fmla="*/ 44 h 88"/>
                <a:gd name="T46" fmla="*/ 12 w 53"/>
                <a:gd name="T47" fmla="*/ 52 h 88"/>
                <a:gd name="T48" fmla="*/ 6 w 53"/>
                <a:gd name="T49" fmla="*/ 62 h 88"/>
                <a:gd name="T50" fmla="*/ 6 w 53"/>
                <a:gd name="T51" fmla="*/ 69 h 88"/>
                <a:gd name="T52" fmla="*/ 8 w 53"/>
                <a:gd name="T53" fmla="*/ 78 h 88"/>
                <a:gd name="T54" fmla="*/ 9 w 53"/>
                <a:gd name="T55" fmla="*/ 87 h 88"/>
                <a:gd name="T56" fmla="*/ 12 w 53"/>
                <a:gd name="T57" fmla="*/ 86 h 88"/>
                <a:gd name="T58" fmla="*/ 13 w 53"/>
                <a:gd name="T59" fmla="*/ 83 h 88"/>
                <a:gd name="T60" fmla="*/ 11 w 53"/>
                <a:gd name="T61" fmla="*/ 83 h 88"/>
                <a:gd name="T62" fmla="*/ 16 w 53"/>
                <a:gd name="T63" fmla="*/ 77 h 88"/>
                <a:gd name="T64" fmla="*/ 25 w 53"/>
                <a:gd name="T65" fmla="*/ 72 h 88"/>
                <a:gd name="T66" fmla="*/ 25 w 53"/>
                <a:gd name="T67" fmla="*/ 64 h 88"/>
                <a:gd name="T68" fmla="*/ 21 w 53"/>
                <a:gd name="T69" fmla="*/ 48 h 88"/>
                <a:gd name="T70" fmla="*/ 24 w 53"/>
                <a:gd name="T71" fmla="*/ 48 h 88"/>
                <a:gd name="T72" fmla="*/ 29 w 53"/>
                <a:gd name="T73" fmla="*/ 44 h 88"/>
                <a:gd name="T74" fmla="*/ 35 w 53"/>
                <a:gd name="T75" fmla="*/ 38 h 88"/>
                <a:gd name="T76" fmla="*/ 40 w 53"/>
                <a:gd name="T77" fmla="*/ 36 h 88"/>
                <a:gd name="T78" fmla="*/ 46 w 53"/>
                <a:gd name="T79" fmla="*/ 32 h 88"/>
                <a:gd name="T80" fmla="*/ 52 w 53"/>
                <a:gd name="T81" fmla="*/ 23 h 88"/>
                <a:gd name="T82" fmla="*/ 52 w 53"/>
                <a:gd name="T83"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88">
                  <a:moveTo>
                    <a:pt x="52" y="23"/>
                  </a:moveTo>
                  <a:cubicBezTo>
                    <a:pt x="49" y="17"/>
                    <a:pt x="50" y="9"/>
                    <a:pt x="50" y="3"/>
                  </a:cubicBezTo>
                  <a:cubicBezTo>
                    <a:pt x="50" y="0"/>
                    <a:pt x="48" y="2"/>
                    <a:pt x="46" y="3"/>
                  </a:cubicBezTo>
                  <a:cubicBezTo>
                    <a:pt x="45" y="4"/>
                    <a:pt x="43" y="6"/>
                    <a:pt x="41" y="6"/>
                  </a:cubicBezTo>
                  <a:cubicBezTo>
                    <a:pt x="40" y="6"/>
                    <a:pt x="38" y="5"/>
                    <a:pt x="38" y="7"/>
                  </a:cubicBezTo>
                  <a:cubicBezTo>
                    <a:pt x="36" y="10"/>
                    <a:pt x="34" y="7"/>
                    <a:pt x="32" y="7"/>
                  </a:cubicBezTo>
                  <a:cubicBezTo>
                    <a:pt x="30" y="7"/>
                    <a:pt x="30" y="9"/>
                    <a:pt x="28" y="7"/>
                  </a:cubicBezTo>
                  <a:cubicBezTo>
                    <a:pt x="27" y="7"/>
                    <a:pt x="24" y="7"/>
                    <a:pt x="23" y="7"/>
                  </a:cubicBezTo>
                  <a:cubicBezTo>
                    <a:pt x="20" y="7"/>
                    <a:pt x="21" y="16"/>
                    <a:pt x="24" y="18"/>
                  </a:cubicBezTo>
                  <a:cubicBezTo>
                    <a:pt x="24" y="18"/>
                    <a:pt x="24" y="20"/>
                    <a:pt x="25" y="20"/>
                  </a:cubicBezTo>
                  <a:cubicBezTo>
                    <a:pt x="25" y="21"/>
                    <a:pt x="26" y="21"/>
                    <a:pt x="27" y="22"/>
                  </a:cubicBezTo>
                  <a:cubicBezTo>
                    <a:pt x="27" y="24"/>
                    <a:pt x="27" y="27"/>
                    <a:pt x="27" y="28"/>
                  </a:cubicBezTo>
                  <a:cubicBezTo>
                    <a:pt x="27" y="30"/>
                    <a:pt x="28" y="31"/>
                    <a:pt x="25" y="31"/>
                  </a:cubicBezTo>
                  <a:cubicBezTo>
                    <a:pt x="24" y="31"/>
                    <a:pt x="24" y="34"/>
                    <a:pt x="24" y="35"/>
                  </a:cubicBezTo>
                  <a:cubicBezTo>
                    <a:pt x="23" y="34"/>
                    <a:pt x="21" y="32"/>
                    <a:pt x="20" y="31"/>
                  </a:cubicBezTo>
                  <a:cubicBezTo>
                    <a:pt x="19" y="29"/>
                    <a:pt x="21" y="27"/>
                    <a:pt x="21" y="25"/>
                  </a:cubicBezTo>
                  <a:cubicBezTo>
                    <a:pt x="22" y="20"/>
                    <a:pt x="19" y="24"/>
                    <a:pt x="16" y="22"/>
                  </a:cubicBezTo>
                  <a:cubicBezTo>
                    <a:pt x="15" y="21"/>
                    <a:pt x="15" y="19"/>
                    <a:pt x="13" y="20"/>
                  </a:cubicBezTo>
                  <a:cubicBezTo>
                    <a:pt x="9" y="22"/>
                    <a:pt x="6" y="23"/>
                    <a:pt x="2" y="24"/>
                  </a:cubicBezTo>
                  <a:cubicBezTo>
                    <a:pt x="1" y="25"/>
                    <a:pt x="0" y="25"/>
                    <a:pt x="0" y="26"/>
                  </a:cubicBezTo>
                  <a:cubicBezTo>
                    <a:pt x="0" y="27"/>
                    <a:pt x="1" y="29"/>
                    <a:pt x="1" y="30"/>
                  </a:cubicBezTo>
                  <a:cubicBezTo>
                    <a:pt x="4" y="30"/>
                    <a:pt x="12" y="32"/>
                    <a:pt x="12" y="35"/>
                  </a:cubicBezTo>
                  <a:cubicBezTo>
                    <a:pt x="13" y="38"/>
                    <a:pt x="13" y="41"/>
                    <a:pt x="13" y="44"/>
                  </a:cubicBezTo>
                  <a:cubicBezTo>
                    <a:pt x="12" y="46"/>
                    <a:pt x="14" y="49"/>
                    <a:pt x="12" y="52"/>
                  </a:cubicBezTo>
                  <a:cubicBezTo>
                    <a:pt x="10" y="55"/>
                    <a:pt x="8" y="59"/>
                    <a:pt x="6" y="62"/>
                  </a:cubicBezTo>
                  <a:cubicBezTo>
                    <a:pt x="4" y="64"/>
                    <a:pt x="6" y="68"/>
                    <a:pt x="6" y="69"/>
                  </a:cubicBezTo>
                  <a:cubicBezTo>
                    <a:pt x="8" y="73"/>
                    <a:pt x="8" y="75"/>
                    <a:pt x="8" y="78"/>
                  </a:cubicBezTo>
                  <a:cubicBezTo>
                    <a:pt x="8" y="81"/>
                    <a:pt x="8" y="84"/>
                    <a:pt x="9" y="87"/>
                  </a:cubicBezTo>
                  <a:cubicBezTo>
                    <a:pt x="9" y="88"/>
                    <a:pt x="12" y="87"/>
                    <a:pt x="12" y="86"/>
                  </a:cubicBezTo>
                  <a:cubicBezTo>
                    <a:pt x="13" y="85"/>
                    <a:pt x="13" y="83"/>
                    <a:pt x="13" y="83"/>
                  </a:cubicBezTo>
                  <a:cubicBezTo>
                    <a:pt x="12" y="83"/>
                    <a:pt x="11" y="83"/>
                    <a:pt x="11" y="83"/>
                  </a:cubicBezTo>
                  <a:cubicBezTo>
                    <a:pt x="11" y="80"/>
                    <a:pt x="14" y="78"/>
                    <a:pt x="16" y="77"/>
                  </a:cubicBezTo>
                  <a:cubicBezTo>
                    <a:pt x="19" y="76"/>
                    <a:pt x="23" y="75"/>
                    <a:pt x="25" y="72"/>
                  </a:cubicBezTo>
                  <a:cubicBezTo>
                    <a:pt x="25" y="71"/>
                    <a:pt x="25" y="66"/>
                    <a:pt x="25" y="64"/>
                  </a:cubicBezTo>
                  <a:cubicBezTo>
                    <a:pt x="25" y="62"/>
                    <a:pt x="21" y="48"/>
                    <a:pt x="21" y="48"/>
                  </a:cubicBezTo>
                  <a:cubicBezTo>
                    <a:pt x="22" y="47"/>
                    <a:pt x="22" y="50"/>
                    <a:pt x="24" y="48"/>
                  </a:cubicBezTo>
                  <a:cubicBezTo>
                    <a:pt x="26" y="46"/>
                    <a:pt x="27" y="45"/>
                    <a:pt x="29" y="44"/>
                  </a:cubicBezTo>
                  <a:cubicBezTo>
                    <a:pt x="31" y="43"/>
                    <a:pt x="32" y="37"/>
                    <a:pt x="35" y="38"/>
                  </a:cubicBezTo>
                  <a:cubicBezTo>
                    <a:pt x="36" y="38"/>
                    <a:pt x="38" y="36"/>
                    <a:pt x="40" y="36"/>
                  </a:cubicBezTo>
                  <a:cubicBezTo>
                    <a:pt x="42" y="35"/>
                    <a:pt x="44" y="34"/>
                    <a:pt x="46" y="32"/>
                  </a:cubicBezTo>
                  <a:cubicBezTo>
                    <a:pt x="47" y="31"/>
                    <a:pt x="53" y="25"/>
                    <a:pt x="52" y="23"/>
                  </a:cubicBezTo>
                  <a:cubicBezTo>
                    <a:pt x="51" y="22"/>
                    <a:pt x="52" y="24"/>
                    <a:pt x="52" y="2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35" name="Freeform 730"/>
            <p:cNvSpPr>
              <a:spLocks/>
            </p:cNvSpPr>
            <p:nvPr/>
          </p:nvSpPr>
          <p:spPr bwMode="auto">
            <a:xfrm>
              <a:off x="13181022" y="9485453"/>
              <a:ext cx="149681" cy="353600"/>
            </a:xfrm>
            <a:custGeom>
              <a:avLst/>
              <a:gdLst>
                <a:gd name="T0" fmla="*/ 4 w 16"/>
                <a:gd name="T1" fmla="*/ 25 h 38"/>
                <a:gd name="T2" fmla="*/ 9 w 16"/>
                <a:gd name="T3" fmla="*/ 26 h 38"/>
                <a:gd name="T4" fmla="*/ 8 w 16"/>
                <a:gd name="T5" fmla="*/ 31 h 38"/>
                <a:gd name="T6" fmla="*/ 12 w 16"/>
                <a:gd name="T7" fmla="*/ 38 h 38"/>
                <a:gd name="T8" fmla="*/ 12 w 16"/>
                <a:gd name="T9" fmla="*/ 34 h 38"/>
                <a:gd name="T10" fmla="*/ 15 w 16"/>
                <a:gd name="T11" fmla="*/ 33 h 38"/>
                <a:gd name="T12" fmla="*/ 15 w 16"/>
                <a:gd name="T13" fmla="*/ 27 h 38"/>
                <a:gd name="T14" fmla="*/ 12 w 16"/>
                <a:gd name="T15" fmla="*/ 22 h 38"/>
                <a:gd name="T16" fmla="*/ 8 w 16"/>
                <a:gd name="T17" fmla="*/ 20 h 38"/>
                <a:gd name="T18" fmla="*/ 8 w 16"/>
                <a:gd name="T19" fmla="*/ 16 h 38"/>
                <a:gd name="T20" fmla="*/ 7 w 16"/>
                <a:gd name="T21" fmla="*/ 14 h 38"/>
                <a:gd name="T22" fmla="*/ 8 w 16"/>
                <a:gd name="T23" fmla="*/ 8 h 38"/>
                <a:gd name="T24" fmla="*/ 7 w 16"/>
                <a:gd name="T25" fmla="*/ 3 h 38"/>
                <a:gd name="T26" fmla="*/ 7 w 16"/>
                <a:gd name="T27" fmla="*/ 1 h 38"/>
                <a:gd name="T28" fmla="*/ 2 w 16"/>
                <a:gd name="T29" fmla="*/ 0 h 38"/>
                <a:gd name="T30" fmla="*/ 4 w 16"/>
                <a:gd name="T31" fmla="*/ 6 h 38"/>
                <a:gd name="T32" fmla="*/ 4 w 16"/>
                <a:gd name="T33" fmla="*/ 14 h 38"/>
                <a:gd name="T34" fmla="*/ 2 w 16"/>
                <a:gd name="T35" fmla="*/ 16 h 38"/>
                <a:gd name="T36" fmla="*/ 1 w 16"/>
                <a:gd name="T37" fmla="*/ 20 h 38"/>
                <a:gd name="T38" fmla="*/ 4 w 16"/>
                <a:gd name="T39" fmla="*/ 25 h 38"/>
                <a:gd name="T40" fmla="*/ 4 w 16"/>
                <a:gd name="T41"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8">
                  <a:moveTo>
                    <a:pt x="4" y="25"/>
                  </a:moveTo>
                  <a:cubicBezTo>
                    <a:pt x="6" y="26"/>
                    <a:pt x="9" y="24"/>
                    <a:pt x="9" y="26"/>
                  </a:cubicBezTo>
                  <a:cubicBezTo>
                    <a:pt x="10" y="28"/>
                    <a:pt x="9" y="29"/>
                    <a:pt x="8" y="31"/>
                  </a:cubicBezTo>
                  <a:cubicBezTo>
                    <a:pt x="6" y="33"/>
                    <a:pt x="10" y="36"/>
                    <a:pt x="12" y="38"/>
                  </a:cubicBezTo>
                  <a:cubicBezTo>
                    <a:pt x="13" y="37"/>
                    <a:pt x="12" y="35"/>
                    <a:pt x="12" y="34"/>
                  </a:cubicBezTo>
                  <a:cubicBezTo>
                    <a:pt x="13" y="33"/>
                    <a:pt x="16" y="35"/>
                    <a:pt x="15" y="33"/>
                  </a:cubicBezTo>
                  <a:cubicBezTo>
                    <a:pt x="15" y="31"/>
                    <a:pt x="15" y="29"/>
                    <a:pt x="15" y="27"/>
                  </a:cubicBezTo>
                  <a:cubicBezTo>
                    <a:pt x="14" y="25"/>
                    <a:pt x="13" y="24"/>
                    <a:pt x="12" y="22"/>
                  </a:cubicBezTo>
                  <a:cubicBezTo>
                    <a:pt x="11" y="25"/>
                    <a:pt x="8" y="21"/>
                    <a:pt x="8" y="20"/>
                  </a:cubicBezTo>
                  <a:cubicBezTo>
                    <a:pt x="8" y="18"/>
                    <a:pt x="8" y="17"/>
                    <a:pt x="8" y="16"/>
                  </a:cubicBezTo>
                  <a:cubicBezTo>
                    <a:pt x="8" y="14"/>
                    <a:pt x="8" y="15"/>
                    <a:pt x="7" y="14"/>
                  </a:cubicBezTo>
                  <a:cubicBezTo>
                    <a:pt x="6" y="14"/>
                    <a:pt x="8" y="8"/>
                    <a:pt x="8" y="8"/>
                  </a:cubicBezTo>
                  <a:cubicBezTo>
                    <a:pt x="8" y="6"/>
                    <a:pt x="7" y="5"/>
                    <a:pt x="7" y="3"/>
                  </a:cubicBezTo>
                  <a:cubicBezTo>
                    <a:pt x="6" y="2"/>
                    <a:pt x="5" y="0"/>
                    <a:pt x="7" y="1"/>
                  </a:cubicBezTo>
                  <a:cubicBezTo>
                    <a:pt x="6" y="0"/>
                    <a:pt x="3" y="0"/>
                    <a:pt x="2" y="0"/>
                  </a:cubicBezTo>
                  <a:cubicBezTo>
                    <a:pt x="2" y="1"/>
                    <a:pt x="6" y="5"/>
                    <a:pt x="4" y="6"/>
                  </a:cubicBezTo>
                  <a:cubicBezTo>
                    <a:pt x="1" y="7"/>
                    <a:pt x="2" y="12"/>
                    <a:pt x="4" y="14"/>
                  </a:cubicBezTo>
                  <a:cubicBezTo>
                    <a:pt x="4" y="15"/>
                    <a:pt x="2" y="15"/>
                    <a:pt x="2" y="16"/>
                  </a:cubicBezTo>
                  <a:cubicBezTo>
                    <a:pt x="1" y="16"/>
                    <a:pt x="1" y="19"/>
                    <a:pt x="1" y="20"/>
                  </a:cubicBezTo>
                  <a:cubicBezTo>
                    <a:pt x="0" y="22"/>
                    <a:pt x="3" y="24"/>
                    <a:pt x="4" y="25"/>
                  </a:cubicBezTo>
                  <a:cubicBezTo>
                    <a:pt x="5" y="26"/>
                    <a:pt x="4" y="24"/>
                    <a:pt x="4" y="2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36" name="Freeform 731"/>
            <p:cNvSpPr>
              <a:spLocks/>
            </p:cNvSpPr>
            <p:nvPr/>
          </p:nvSpPr>
          <p:spPr bwMode="auto">
            <a:xfrm>
              <a:off x="12674653" y="9418557"/>
              <a:ext cx="560506" cy="468279"/>
            </a:xfrm>
            <a:custGeom>
              <a:avLst/>
              <a:gdLst>
                <a:gd name="T0" fmla="*/ 56 w 60"/>
                <a:gd name="T1" fmla="*/ 30 h 50"/>
                <a:gd name="T2" fmla="*/ 55 w 60"/>
                <a:gd name="T3" fmla="*/ 24 h 50"/>
                <a:gd name="T4" fmla="*/ 57 w 60"/>
                <a:gd name="T5" fmla="*/ 22 h 50"/>
                <a:gd name="T6" fmla="*/ 57 w 60"/>
                <a:gd name="T7" fmla="*/ 19 h 50"/>
                <a:gd name="T8" fmla="*/ 58 w 60"/>
                <a:gd name="T9" fmla="*/ 13 h 50"/>
                <a:gd name="T10" fmla="*/ 56 w 60"/>
                <a:gd name="T11" fmla="*/ 8 h 50"/>
                <a:gd name="T12" fmla="*/ 51 w 60"/>
                <a:gd name="T13" fmla="*/ 5 h 50"/>
                <a:gd name="T14" fmla="*/ 48 w 60"/>
                <a:gd name="T15" fmla="*/ 3 h 50"/>
                <a:gd name="T16" fmla="*/ 45 w 60"/>
                <a:gd name="T17" fmla="*/ 0 h 50"/>
                <a:gd name="T18" fmla="*/ 38 w 60"/>
                <a:gd name="T19" fmla="*/ 1 h 50"/>
                <a:gd name="T20" fmla="*/ 34 w 60"/>
                <a:gd name="T21" fmla="*/ 4 h 50"/>
                <a:gd name="T22" fmla="*/ 35 w 60"/>
                <a:gd name="T23" fmla="*/ 10 h 50"/>
                <a:gd name="T24" fmla="*/ 33 w 60"/>
                <a:gd name="T25" fmla="*/ 17 h 50"/>
                <a:gd name="T26" fmla="*/ 37 w 60"/>
                <a:gd name="T27" fmla="*/ 21 h 50"/>
                <a:gd name="T28" fmla="*/ 40 w 60"/>
                <a:gd name="T29" fmla="*/ 23 h 50"/>
                <a:gd name="T30" fmla="*/ 39 w 60"/>
                <a:gd name="T31" fmla="*/ 26 h 50"/>
                <a:gd name="T32" fmla="*/ 35 w 60"/>
                <a:gd name="T33" fmla="*/ 26 h 50"/>
                <a:gd name="T34" fmla="*/ 31 w 60"/>
                <a:gd name="T35" fmla="*/ 22 h 50"/>
                <a:gd name="T36" fmla="*/ 27 w 60"/>
                <a:gd name="T37" fmla="*/ 17 h 50"/>
                <a:gd name="T38" fmla="*/ 20 w 60"/>
                <a:gd name="T39" fmla="*/ 18 h 50"/>
                <a:gd name="T40" fmla="*/ 16 w 60"/>
                <a:gd name="T41" fmla="*/ 16 h 50"/>
                <a:gd name="T42" fmla="*/ 14 w 60"/>
                <a:gd name="T43" fmla="*/ 16 h 50"/>
                <a:gd name="T44" fmla="*/ 11 w 60"/>
                <a:gd name="T45" fmla="*/ 14 h 50"/>
                <a:gd name="T46" fmla="*/ 11 w 60"/>
                <a:gd name="T47" fmla="*/ 20 h 50"/>
                <a:gd name="T48" fmla="*/ 10 w 60"/>
                <a:gd name="T49" fmla="*/ 24 h 50"/>
                <a:gd name="T50" fmla="*/ 2 w 60"/>
                <a:gd name="T51" fmla="*/ 24 h 50"/>
                <a:gd name="T52" fmla="*/ 1 w 60"/>
                <a:gd name="T53" fmla="*/ 29 h 50"/>
                <a:gd name="T54" fmla="*/ 3 w 60"/>
                <a:gd name="T55" fmla="*/ 43 h 50"/>
                <a:gd name="T56" fmla="*/ 8 w 60"/>
                <a:gd name="T57" fmla="*/ 48 h 50"/>
                <a:gd name="T58" fmla="*/ 16 w 60"/>
                <a:gd name="T59" fmla="*/ 50 h 50"/>
                <a:gd name="T60" fmla="*/ 18 w 60"/>
                <a:gd name="T61" fmla="*/ 50 h 50"/>
                <a:gd name="T62" fmla="*/ 22 w 60"/>
                <a:gd name="T63" fmla="*/ 50 h 50"/>
                <a:gd name="T64" fmla="*/ 28 w 60"/>
                <a:gd name="T65" fmla="*/ 47 h 50"/>
                <a:gd name="T66" fmla="*/ 31 w 60"/>
                <a:gd name="T67" fmla="*/ 44 h 50"/>
                <a:gd name="T68" fmla="*/ 35 w 60"/>
                <a:gd name="T69" fmla="*/ 41 h 50"/>
                <a:gd name="T70" fmla="*/ 37 w 60"/>
                <a:gd name="T71" fmla="*/ 38 h 50"/>
                <a:gd name="T72" fmla="*/ 43 w 60"/>
                <a:gd name="T73" fmla="*/ 38 h 50"/>
                <a:gd name="T74" fmla="*/ 42 w 60"/>
                <a:gd name="T75" fmla="*/ 35 h 50"/>
                <a:gd name="T76" fmla="*/ 46 w 60"/>
                <a:gd name="T77" fmla="*/ 33 h 50"/>
                <a:gd name="T78" fmla="*/ 56 w 60"/>
                <a:gd name="T79" fmla="*/ 30 h 50"/>
                <a:gd name="T80" fmla="*/ 56 w 60"/>
                <a:gd name="T81"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50">
                  <a:moveTo>
                    <a:pt x="56" y="30"/>
                  </a:moveTo>
                  <a:cubicBezTo>
                    <a:pt x="54" y="27"/>
                    <a:pt x="56" y="27"/>
                    <a:pt x="55" y="24"/>
                  </a:cubicBezTo>
                  <a:cubicBezTo>
                    <a:pt x="55" y="23"/>
                    <a:pt x="56" y="23"/>
                    <a:pt x="57" y="22"/>
                  </a:cubicBezTo>
                  <a:cubicBezTo>
                    <a:pt x="58" y="21"/>
                    <a:pt x="57" y="20"/>
                    <a:pt x="57" y="19"/>
                  </a:cubicBezTo>
                  <a:cubicBezTo>
                    <a:pt x="56" y="17"/>
                    <a:pt x="56" y="14"/>
                    <a:pt x="58" y="13"/>
                  </a:cubicBezTo>
                  <a:cubicBezTo>
                    <a:pt x="60" y="12"/>
                    <a:pt x="57" y="9"/>
                    <a:pt x="56" y="8"/>
                  </a:cubicBezTo>
                  <a:cubicBezTo>
                    <a:pt x="55" y="6"/>
                    <a:pt x="53" y="5"/>
                    <a:pt x="51" y="5"/>
                  </a:cubicBezTo>
                  <a:cubicBezTo>
                    <a:pt x="50" y="4"/>
                    <a:pt x="49" y="3"/>
                    <a:pt x="48" y="3"/>
                  </a:cubicBezTo>
                  <a:cubicBezTo>
                    <a:pt x="47" y="2"/>
                    <a:pt x="46" y="1"/>
                    <a:pt x="45" y="0"/>
                  </a:cubicBezTo>
                  <a:cubicBezTo>
                    <a:pt x="45" y="0"/>
                    <a:pt x="39" y="1"/>
                    <a:pt x="38" y="1"/>
                  </a:cubicBezTo>
                  <a:cubicBezTo>
                    <a:pt x="36" y="1"/>
                    <a:pt x="36" y="3"/>
                    <a:pt x="34" y="4"/>
                  </a:cubicBezTo>
                  <a:cubicBezTo>
                    <a:pt x="33" y="6"/>
                    <a:pt x="34" y="9"/>
                    <a:pt x="35" y="10"/>
                  </a:cubicBezTo>
                  <a:cubicBezTo>
                    <a:pt x="35" y="13"/>
                    <a:pt x="33" y="14"/>
                    <a:pt x="33" y="17"/>
                  </a:cubicBezTo>
                  <a:cubicBezTo>
                    <a:pt x="33" y="18"/>
                    <a:pt x="35" y="21"/>
                    <a:pt x="37" y="21"/>
                  </a:cubicBezTo>
                  <a:cubicBezTo>
                    <a:pt x="39" y="21"/>
                    <a:pt x="40" y="20"/>
                    <a:pt x="40" y="23"/>
                  </a:cubicBezTo>
                  <a:cubicBezTo>
                    <a:pt x="40" y="25"/>
                    <a:pt x="40" y="26"/>
                    <a:pt x="39" y="26"/>
                  </a:cubicBezTo>
                  <a:cubicBezTo>
                    <a:pt x="37" y="27"/>
                    <a:pt x="36" y="28"/>
                    <a:pt x="35" y="26"/>
                  </a:cubicBezTo>
                  <a:cubicBezTo>
                    <a:pt x="34" y="24"/>
                    <a:pt x="33" y="22"/>
                    <a:pt x="31" y="22"/>
                  </a:cubicBezTo>
                  <a:cubicBezTo>
                    <a:pt x="29" y="21"/>
                    <a:pt x="28" y="19"/>
                    <a:pt x="27" y="17"/>
                  </a:cubicBezTo>
                  <a:cubicBezTo>
                    <a:pt x="25" y="21"/>
                    <a:pt x="23" y="19"/>
                    <a:pt x="20" y="18"/>
                  </a:cubicBezTo>
                  <a:cubicBezTo>
                    <a:pt x="18" y="18"/>
                    <a:pt x="18" y="16"/>
                    <a:pt x="16" y="16"/>
                  </a:cubicBezTo>
                  <a:cubicBezTo>
                    <a:pt x="16" y="16"/>
                    <a:pt x="15" y="17"/>
                    <a:pt x="14" y="16"/>
                  </a:cubicBezTo>
                  <a:cubicBezTo>
                    <a:pt x="13" y="16"/>
                    <a:pt x="13" y="14"/>
                    <a:pt x="11" y="14"/>
                  </a:cubicBezTo>
                  <a:cubicBezTo>
                    <a:pt x="11" y="16"/>
                    <a:pt x="11" y="18"/>
                    <a:pt x="11" y="20"/>
                  </a:cubicBezTo>
                  <a:cubicBezTo>
                    <a:pt x="11" y="22"/>
                    <a:pt x="12" y="24"/>
                    <a:pt x="10" y="24"/>
                  </a:cubicBezTo>
                  <a:cubicBezTo>
                    <a:pt x="7" y="24"/>
                    <a:pt x="4" y="24"/>
                    <a:pt x="2" y="24"/>
                  </a:cubicBezTo>
                  <a:cubicBezTo>
                    <a:pt x="1" y="24"/>
                    <a:pt x="1" y="28"/>
                    <a:pt x="1" y="29"/>
                  </a:cubicBezTo>
                  <a:cubicBezTo>
                    <a:pt x="1" y="33"/>
                    <a:pt x="0" y="40"/>
                    <a:pt x="3" y="43"/>
                  </a:cubicBezTo>
                  <a:cubicBezTo>
                    <a:pt x="4" y="44"/>
                    <a:pt x="7" y="48"/>
                    <a:pt x="8" y="48"/>
                  </a:cubicBezTo>
                  <a:cubicBezTo>
                    <a:pt x="10" y="47"/>
                    <a:pt x="19" y="47"/>
                    <a:pt x="16" y="50"/>
                  </a:cubicBezTo>
                  <a:cubicBezTo>
                    <a:pt x="18" y="50"/>
                    <a:pt x="17" y="50"/>
                    <a:pt x="18" y="50"/>
                  </a:cubicBezTo>
                  <a:cubicBezTo>
                    <a:pt x="20" y="49"/>
                    <a:pt x="21" y="50"/>
                    <a:pt x="22" y="50"/>
                  </a:cubicBezTo>
                  <a:cubicBezTo>
                    <a:pt x="25" y="50"/>
                    <a:pt x="27" y="50"/>
                    <a:pt x="28" y="47"/>
                  </a:cubicBezTo>
                  <a:cubicBezTo>
                    <a:pt x="29" y="46"/>
                    <a:pt x="30" y="45"/>
                    <a:pt x="31" y="44"/>
                  </a:cubicBezTo>
                  <a:cubicBezTo>
                    <a:pt x="32" y="43"/>
                    <a:pt x="34" y="43"/>
                    <a:pt x="35" y="41"/>
                  </a:cubicBezTo>
                  <a:cubicBezTo>
                    <a:pt x="36" y="40"/>
                    <a:pt x="36" y="39"/>
                    <a:pt x="37" y="38"/>
                  </a:cubicBezTo>
                  <a:cubicBezTo>
                    <a:pt x="39" y="38"/>
                    <a:pt x="41" y="38"/>
                    <a:pt x="43" y="38"/>
                  </a:cubicBezTo>
                  <a:cubicBezTo>
                    <a:pt x="42" y="37"/>
                    <a:pt x="42" y="35"/>
                    <a:pt x="42" y="35"/>
                  </a:cubicBezTo>
                  <a:cubicBezTo>
                    <a:pt x="44" y="34"/>
                    <a:pt x="45" y="34"/>
                    <a:pt x="46" y="33"/>
                  </a:cubicBezTo>
                  <a:cubicBezTo>
                    <a:pt x="49" y="32"/>
                    <a:pt x="53" y="31"/>
                    <a:pt x="56" y="30"/>
                  </a:cubicBezTo>
                  <a:cubicBezTo>
                    <a:pt x="55" y="29"/>
                    <a:pt x="55" y="30"/>
                    <a:pt x="56" y="3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37" name="Freeform 732"/>
            <p:cNvSpPr>
              <a:spLocks/>
            </p:cNvSpPr>
            <p:nvPr/>
          </p:nvSpPr>
          <p:spPr bwMode="auto">
            <a:xfrm>
              <a:off x="12247906" y="9839049"/>
              <a:ext cx="595538" cy="589332"/>
            </a:xfrm>
            <a:custGeom>
              <a:avLst/>
              <a:gdLst>
                <a:gd name="T0" fmla="*/ 33 w 64"/>
                <a:gd name="T1" fmla="*/ 5 h 63"/>
                <a:gd name="T2" fmla="*/ 31 w 64"/>
                <a:gd name="T3" fmla="*/ 2 h 63"/>
                <a:gd name="T4" fmla="*/ 28 w 64"/>
                <a:gd name="T5" fmla="*/ 2 h 63"/>
                <a:gd name="T6" fmla="*/ 18 w 64"/>
                <a:gd name="T7" fmla="*/ 2 h 63"/>
                <a:gd name="T8" fmla="*/ 10 w 64"/>
                <a:gd name="T9" fmla="*/ 2 h 63"/>
                <a:gd name="T10" fmla="*/ 7 w 64"/>
                <a:gd name="T11" fmla="*/ 0 h 63"/>
                <a:gd name="T12" fmla="*/ 4 w 64"/>
                <a:gd name="T13" fmla="*/ 2 h 63"/>
                <a:gd name="T14" fmla="*/ 1 w 64"/>
                <a:gd name="T15" fmla="*/ 2 h 63"/>
                <a:gd name="T16" fmla="*/ 6 w 64"/>
                <a:gd name="T17" fmla="*/ 14 h 63"/>
                <a:gd name="T18" fmla="*/ 9 w 64"/>
                <a:gd name="T19" fmla="*/ 21 h 63"/>
                <a:gd name="T20" fmla="*/ 13 w 64"/>
                <a:gd name="T21" fmla="*/ 29 h 63"/>
                <a:gd name="T22" fmla="*/ 13 w 64"/>
                <a:gd name="T23" fmla="*/ 34 h 63"/>
                <a:gd name="T24" fmla="*/ 14 w 64"/>
                <a:gd name="T25" fmla="*/ 42 h 63"/>
                <a:gd name="T26" fmla="*/ 16 w 64"/>
                <a:gd name="T27" fmla="*/ 51 h 63"/>
                <a:gd name="T28" fmla="*/ 22 w 64"/>
                <a:gd name="T29" fmla="*/ 61 h 63"/>
                <a:gd name="T30" fmla="*/ 28 w 64"/>
                <a:gd name="T31" fmla="*/ 62 h 63"/>
                <a:gd name="T32" fmla="*/ 33 w 64"/>
                <a:gd name="T33" fmla="*/ 62 h 63"/>
                <a:gd name="T34" fmla="*/ 38 w 64"/>
                <a:gd name="T35" fmla="*/ 58 h 63"/>
                <a:gd name="T36" fmla="*/ 38 w 64"/>
                <a:gd name="T37" fmla="*/ 40 h 63"/>
                <a:gd name="T38" fmla="*/ 38 w 64"/>
                <a:gd name="T39" fmla="*/ 28 h 63"/>
                <a:gd name="T40" fmla="*/ 39 w 64"/>
                <a:gd name="T41" fmla="*/ 26 h 63"/>
                <a:gd name="T42" fmla="*/ 43 w 64"/>
                <a:gd name="T43" fmla="*/ 26 h 63"/>
                <a:gd name="T44" fmla="*/ 43 w 64"/>
                <a:gd name="T45" fmla="*/ 7 h 63"/>
                <a:gd name="T46" fmla="*/ 51 w 64"/>
                <a:gd name="T47" fmla="*/ 6 h 63"/>
                <a:gd name="T48" fmla="*/ 53 w 64"/>
                <a:gd name="T49" fmla="*/ 5 h 63"/>
                <a:gd name="T50" fmla="*/ 56 w 64"/>
                <a:gd name="T51" fmla="*/ 8 h 63"/>
                <a:gd name="T52" fmla="*/ 58 w 64"/>
                <a:gd name="T53" fmla="*/ 6 h 63"/>
                <a:gd name="T54" fmla="*/ 62 w 64"/>
                <a:gd name="T55" fmla="*/ 5 h 63"/>
                <a:gd name="T56" fmla="*/ 59 w 64"/>
                <a:gd name="T57" fmla="*/ 2 h 63"/>
                <a:gd name="T58" fmla="*/ 45 w 64"/>
                <a:gd name="T59" fmla="*/ 5 h 63"/>
                <a:gd name="T60" fmla="*/ 33 w 64"/>
                <a:gd name="T61"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63">
                  <a:moveTo>
                    <a:pt x="33" y="5"/>
                  </a:moveTo>
                  <a:cubicBezTo>
                    <a:pt x="32" y="5"/>
                    <a:pt x="31" y="2"/>
                    <a:pt x="31" y="2"/>
                  </a:cubicBezTo>
                  <a:cubicBezTo>
                    <a:pt x="30" y="2"/>
                    <a:pt x="29" y="2"/>
                    <a:pt x="28" y="2"/>
                  </a:cubicBezTo>
                  <a:cubicBezTo>
                    <a:pt x="25" y="2"/>
                    <a:pt x="21" y="2"/>
                    <a:pt x="18" y="2"/>
                  </a:cubicBezTo>
                  <a:cubicBezTo>
                    <a:pt x="15" y="2"/>
                    <a:pt x="13" y="2"/>
                    <a:pt x="10" y="2"/>
                  </a:cubicBezTo>
                  <a:cubicBezTo>
                    <a:pt x="9" y="2"/>
                    <a:pt x="9" y="0"/>
                    <a:pt x="7" y="0"/>
                  </a:cubicBezTo>
                  <a:cubicBezTo>
                    <a:pt x="6" y="0"/>
                    <a:pt x="5" y="2"/>
                    <a:pt x="4" y="2"/>
                  </a:cubicBezTo>
                  <a:cubicBezTo>
                    <a:pt x="3" y="2"/>
                    <a:pt x="2" y="2"/>
                    <a:pt x="1" y="2"/>
                  </a:cubicBezTo>
                  <a:cubicBezTo>
                    <a:pt x="0" y="7"/>
                    <a:pt x="4" y="9"/>
                    <a:pt x="6" y="14"/>
                  </a:cubicBezTo>
                  <a:cubicBezTo>
                    <a:pt x="7" y="16"/>
                    <a:pt x="8" y="19"/>
                    <a:pt x="9" y="21"/>
                  </a:cubicBezTo>
                  <a:cubicBezTo>
                    <a:pt x="10" y="24"/>
                    <a:pt x="12" y="26"/>
                    <a:pt x="13" y="29"/>
                  </a:cubicBezTo>
                  <a:cubicBezTo>
                    <a:pt x="13" y="30"/>
                    <a:pt x="13" y="33"/>
                    <a:pt x="13" y="34"/>
                  </a:cubicBezTo>
                  <a:cubicBezTo>
                    <a:pt x="13" y="37"/>
                    <a:pt x="14" y="39"/>
                    <a:pt x="14" y="42"/>
                  </a:cubicBezTo>
                  <a:cubicBezTo>
                    <a:pt x="15" y="45"/>
                    <a:pt x="15" y="48"/>
                    <a:pt x="16" y="51"/>
                  </a:cubicBezTo>
                  <a:cubicBezTo>
                    <a:pt x="17" y="55"/>
                    <a:pt x="20" y="58"/>
                    <a:pt x="22" y="61"/>
                  </a:cubicBezTo>
                  <a:cubicBezTo>
                    <a:pt x="25" y="58"/>
                    <a:pt x="25" y="60"/>
                    <a:pt x="28" y="62"/>
                  </a:cubicBezTo>
                  <a:cubicBezTo>
                    <a:pt x="29" y="63"/>
                    <a:pt x="32" y="63"/>
                    <a:pt x="33" y="62"/>
                  </a:cubicBezTo>
                  <a:cubicBezTo>
                    <a:pt x="36" y="62"/>
                    <a:pt x="38" y="61"/>
                    <a:pt x="38" y="58"/>
                  </a:cubicBezTo>
                  <a:cubicBezTo>
                    <a:pt x="38" y="52"/>
                    <a:pt x="38" y="46"/>
                    <a:pt x="38" y="40"/>
                  </a:cubicBezTo>
                  <a:cubicBezTo>
                    <a:pt x="38" y="36"/>
                    <a:pt x="38" y="32"/>
                    <a:pt x="38" y="28"/>
                  </a:cubicBezTo>
                  <a:cubicBezTo>
                    <a:pt x="38" y="27"/>
                    <a:pt x="38" y="26"/>
                    <a:pt x="39" y="26"/>
                  </a:cubicBezTo>
                  <a:cubicBezTo>
                    <a:pt x="39" y="26"/>
                    <a:pt x="43" y="26"/>
                    <a:pt x="43" y="26"/>
                  </a:cubicBezTo>
                  <a:cubicBezTo>
                    <a:pt x="43" y="20"/>
                    <a:pt x="43" y="13"/>
                    <a:pt x="43" y="7"/>
                  </a:cubicBezTo>
                  <a:cubicBezTo>
                    <a:pt x="46" y="8"/>
                    <a:pt x="48" y="6"/>
                    <a:pt x="51" y="6"/>
                  </a:cubicBezTo>
                  <a:cubicBezTo>
                    <a:pt x="51" y="5"/>
                    <a:pt x="52" y="5"/>
                    <a:pt x="53" y="5"/>
                  </a:cubicBezTo>
                  <a:cubicBezTo>
                    <a:pt x="53" y="5"/>
                    <a:pt x="55" y="8"/>
                    <a:pt x="56" y="8"/>
                  </a:cubicBezTo>
                  <a:cubicBezTo>
                    <a:pt x="57" y="7"/>
                    <a:pt x="56" y="6"/>
                    <a:pt x="58" y="6"/>
                  </a:cubicBezTo>
                  <a:cubicBezTo>
                    <a:pt x="59" y="6"/>
                    <a:pt x="60" y="5"/>
                    <a:pt x="62" y="5"/>
                  </a:cubicBezTo>
                  <a:cubicBezTo>
                    <a:pt x="64" y="4"/>
                    <a:pt x="60" y="2"/>
                    <a:pt x="59" y="2"/>
                  </a:cubicBezTo>
                  <a:cubicBezTo>
                    <a:pt x="54" y="2"/>
                    <a:pt x="50" y="5"/>
                    <a:pt x="45" y="5"/>
                  </a:cubicBezTo>
                  <a:cubicBezTo>
                    <a:pt x="41" y="5"/>
                    <a:pt x="37" y="5"/>
                    <a:pt x="33" y="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38" name="Freeform 733"/>
            <p:cNvSpPr>
              <a:spLocks/>
            </p:cNvSpPr>
            <p:nvPr/>
          </p:nvSpPr>
          <p:spPr bwMode="auto">
            <a:xfrm>
              <a:off x="12263829" y="8781447"/>
              <a:ext cx="850317" cy="888773"/>
            </a:xfrm>
            <a:custGeom>
              <a:avLst/>
              <a:gdLst>
                <a:gd name="T0" fmla="*/ 89 w 91"/>
                <a:gd name="T1" fmla="*/ 10 h 95"/>
                <a:gd name="T2" fmla="*/ 83 w 91"/>
                <a:gd name="T3" fmla="*/ 4 h 95"/>
                <a:gd name="T4" fmla="*/ 77 w 91"/>
                <a:gd name="T5" fmla="*/ 6 h 95"/>
                <a:gd name="T6" fmla="*/ 72 w 91"/>
                <a:gd name="T7" fmla="*/ 1 h 95"/>
                <a:gd name="T8" fmla="*/ 65 w 91"/>
                <a:gd name="T9" fmla="*/ 1 h 95"/>
                <a:gd name="T10" fmla="*/ 57 w 91"/>
                <a:gd name="T11" fmla="*/ 2 h 95"/>
                <a:gd name="T12" fmla="*/ 48 w 91"/>
                <a:gd name="T13" fmla="*/ 6 h 95"/>
                <a:gd name="T14" fmla="*/ 35 w 91"/>
                <a:gd name="T15" fmla="*/ 2 h 95"/>
                <a:gd name="T16" fmla="*/ 30 w 91"/>
                <a:gd name="T17" fmla="*/ 12 h 95"/>
                <a:gd name="T18" fmla="*/ 19 w 91"/>
                <a:gd name="T19" fmla="*/ 35 h 95"/>
                <a:gd name="T20" fmla="*/ 17 w 91"/>
                <a:gd name="T21" fmla="*/ 48 h 95"/>
                <a:gd name="T22" fmla="*/ 10 w 91"/>
                <a:gd name="T23" fmla="*/ 49 h 95"/>
                <a:gd name="T24" fmla="*/ 2 w 91"/>
                <a:gd name="T25" fmla="*/ 55 h 95"/>
                <a:gd name="T26" fmla="*/ 1 w 91"/>
                <a:gd name="T27" fmla="*/ 59 h 95"/>
                <a:gd name="T28" fmla="*/ 18 w 91"/>
                <a:gd name="T29" fmla="*/ 57 h 95"/>
                <a:gd name="T30" fmla="*/ 26 w 91"/>
                <a:gd name="T31" fmla="*/ 68 h 95"/>
                <a:gd name="T32" fmla="*/ 35 w 91"/>
                <a:gd name="T33" fmla="*/ 63 h 95"/>
                <a:gd name="T34" fmla="*/ 41 w 91"/>
                <a:gd name="T35" fmla="*/ 64 h 95"/>
                <a:gd name="T36" fmla="*/ 46 w 91"/>
                <a:gd name="T37" fmla="*/ 70 h 95"/>
                <a:gd name="T38" fmla="*/ 47 w 91"/>
                <a:gd name="T39" fmla="*/ 78 h 95"/>
                <a:gd name="T40" fmla="*/ 53 w 91"/>
                <a:gd name="T41" fmla="*/ 82 h 95"/>
                <a:gd name="T42" fmla="*/ 60 w 91"/>
                <a:gd name="T43" fmla="*/ 84 h 95"/>
                <a:gd name="T44" fmla="*/ 66 w 91"/>
                <a:gd name="T45" fmla="*/ 87 h 95"/>
                <a:gd name="T46" fmla="*/ 76 w 91"/>
                <a:gd name="T47" fmla="*/ 90 h 95"/>
                <a:gd name="T48" fmla="*/ 84 w 91"/>
                <a:gd name="T49" fmla="*/ 94 h 95"/>
                <a:gd name="T50" fmla="*/ 77 w 91"/>
                <a:gd name="T51" fmla="*/ 85 h 95"/>
                <a:gd name="T52" fmla="*/ 78 w 91"/>
                <a:gd name="T53" fmla="*/ 73 h 95"/>
                <a:gd name="T54" fmla="*/ 80 w 91"/>
                <a:gd name="T55" fmla="*/ 70 h 95"/>
                <a:gd name="T56" fmla="*/ 84 w 91"/>
                <a:gd name="T57" fmla="*/ 63 h 95"/>
                <a:gd name="T58" fmla="*/ 81 w 91"/>
                <a:gd name="T59" fmla="*/ 55 h 95"/>
                <a:gd name="T60" fmla="*/ 81 w 91"/>
                <a:gd name="T61" fmla="*/ 45 h 95"/>
                <a:gd name="T62" fmla="*/ 83 w 91"/>
                <a:gd name="T63" fmla="*/ 28 h 95"/>
                <a:gd name="T64" fmla="*/ 90 w 91"/>
                <a:gd name="T65" fmla="*/ 18 h 95"/>
                <a:gd name="T66" fmla="*/ 90 w 91"/>
                <a:gd name="T67"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5">
                  <a:moveTo>
                    <a:pt x="90" y="15"/>
                  </a:moveTo>
                  <a:cubicBezTo>
                    <a:pt x="89" y="14"/>
                    <a:pt x="89" y="12"/>
                    <a:pt x="89" y="10"/>
                  </a:cubicBezTo>
                  <a:cubicBezTo>
                    <a:pt x="89" y="9"/>
                    <a:pt x="87" y="8"/>
                    <a:pt x="86" y="7"/>
                  </a:cubicBezTo>
                  <a:cubicBezTo>
                    <a:pt x="86" y="6"/>
                    <a:pt x="84" y="4"/>
                    <a:pt x="83" y="4"/>
                  </a:cubicBezTo>
                  <a:cubicBezTo>
                    <a:pt x="82" y="4"/>
                    <a:pt x="82" y="6"/>
                    <a:pt x="80" y="5"/>
                  </a:cubicBezTo>
                  <a:cubicBezTo>
                    <a:pt x="78" y="4"/>
                    <a:pt x="79" y="5"/>
                    <a:pt x="77" y="6"/>
                  </a:cubicBezTo>
                  <a:cubicBezTo>
                    <a:pt x="77" y="6"/>
                    <a:pt x="75" y="5"/>
                    <a:pt x="75" y="4"/>
                  </a:cubicBezTo>
                  <a:cubicBezTo>
                    <a:pt x="74" y="3"/>
                    <a:pt x="73" y="2"/>
                    <a:pt x="72" y="1"/>
                  </a:cubicBezTo>
                  <a:cubicBezTo>
                    <a:pt x="71" y="0"/>
                    <a:pt x="70" y="2"/>
                    <a:pt x="69" y="2"/>
                  </a:cubicBezTo>
                  <a:cubicBezTo>
                    <a:pt x="68" y="3"/>
                    <a:pt x="66" y="2"/>
                    <a:pt x="65" y="1"/>
                  </a:cubicBezTo>
                  <a:cubicBezTo>
                    <a:pt x="63" y="0"/>
                    <a:pt x="63" y="1"/>
                    <a:pt x="61" y="2"/>
                  </a:cubicBezTo>
                  <a:cubicBezTo>
                    <a:pt x="60" y="3"/>
                    <a:pt x="58" y="2"/>
                    <a:pt x="57" y="2"/>
                  </a:cubicBezTo>
                  <a:cubicBezTo>
                    <a:pt x="56" y="3"/>
                    <a:pt x="53" y="3"/>
                    <a:pt x="52" y="3"/>
                  </a:cubicBezTo>
                  <a:cubicBezTo>
                    <a:pt x="49" y="1"/>
                    <a:pt x="51" y="6"/>
                    <a:pt x="48" y="6"/>
                  </a:cubicBezTo>
                  <a:cubicBezTo>
                    <a:pt x="46" y="7"/>
                    <a:pt x="42" y="6"/>
                    <a:pt x="40" y="5"/>
                  </a:cubicBezTo>
                  <a:cubicBezTo>
                    <a:pt x="38" y="4"/>
                    <a:pt x="37" y="2"/>
                    <a:pt x="35" y="2"/>
                  </a:cubicBezTo>
                  <a:cubicBezTo>
                    <a:pt x="34" y="1"/>
                    <a:pt x="32" y="3"/>
                    <a:pt x="31" y="4"/>
                  </a:cubicBezTo>
                  <a:cubicBezTo>
                    <a:pt x="29" y="6"/>
                    <a:pt x="31" y="9"/>
                    <a:pt x="30" y="12"/>
                  </a:cubicBezTo>
                  <a:cubicBezTo>
                    <a:pt x="27" y="17"/>
                    <a:pt x="27" y="23"/>
                    <a:pt x="24" y="27"/>
                  </a:cubicBezTo>
                  <a:cubicBezTo>
                    <a:pt x="22" y="30"/>
                    <a:pt x="21" y="32"/>
                    <a:pt x="19" y="35"/>
                  </a:cubicBezTo>
                  <a:cubicBezTo>
                    <a:pt x="18" y="37"/>
                    <a:pt x="18" y="39"/>
                    <a:pt x="18" y="41"/>
                  </a:cubicBezTo>
                  <a:cubicBezTo>
                    <a:pt x="18" y="44"/>
                    <a:pt x="19" y="46"/>
                    <a:pt x="17" y="48"/>
                  </a:cubicBezTo>
                  <a:cubicBezTo>
                    <a:pt x="16" y="48"/>
                    <a:pt x="11" y="51"/>
                    <a:pt x="11" y="51"/>
                  </a:cubicBezTo>
                  <a:cubicBezTo>
                    <a:pt x="10" y="51"/>
                    <a:pt x="12" y="48"/>
                    <a:pt x="10" y="49"/>
                  </a:cubicBezTo>
                  <a:cubicBezTo>
                    <a:pt x="7" y="51"/>
                    <a:pt x="7" y="53"/>
                    <a:pt x="5" y="50"/>
                  </a:cubicBezTo>
                  <a:cubicBezTo>
                    <a:pt x="4" y="51"/>
                    <a:pt x="2" y="53"/>
                    <a:pt x="2" y="55"/>
                  </a:cubicBezTo>
                  <a:cubicBezTo>
                    <a:pt x="2" y="55"/>
                    <a:pt x="2" y="56"/>
                    <a:pt x="1" y="56"/>
                  </a:cubicBezTo>
                  <a:cubicBezTo>
                    <a:pt x="0" y="57"/>
                    <a:pt x="1" y="58"/>
                    <a:pt x="1" y="59"/>
                  </a:cubicBezTo>
                  <a:cubicBezTo>
                    <a:pt x="5" y="56"/>
                    <a:pt x="8" y="57"/>
                    <a:pt x="13" y="57"/>
                  </a:cubicBezTo>
                  <a:cubicBezTo>
                    <a:pt x="15" y="57"/>
                    <a:pt x="16" y="57"/>
                    <a:pt x="18" y="57"/>
                  </a:cubicBezTo>
                  <a:cubicBezTo>
                    <a:pt x="20" y="57"/>
                    <a:pt x="21" y="60"/>
                    <a:pt x="22" y="62"/>
                  </a:cubicBezTo>
                  <a:cubicBezTo>
                    <a:pt x="23" y="64"/>
                    <a:pt x="24" y="67"/>
                    <a:pt x="26" y="68"/>
                  </a:cubicBezTo>
                  <a:cubicBezTo>
                    <a:pt x="27" y="69"/>
                    <a:pt x="31" y="68"/>
                    <a:pt x="33" y="67"/>
                  </a:cubicBezTo>
                  <a:cubicBezTo>
                    <a:pt x="34" y="67"/>
                    <a:pt x="34" y="64"/>
                    <a:pt x="35" y="63"/>
                  </a:cubicBezTo>
                  <a:cubicBezTo>
                    <a:pt x="35" y="61"/>
                    <a:pt x="38" y="62"/>
                    <a:pt x="39" y="62"/>
                  </a:cubicBezTo>
                  <a:cubicBezTo>
                    <a:pt x="39" y="64"/>
                    <a:pt x="39" y="64"/>
                    <a:pt x="41" y="64"/>
                  </a:cubicBezTo>
                  <a:cubicBezTo>
                    <a:pt x="42" y="64"/>
                    <a:pt x="45" y="63"/>
                    <a:pt x="45" y="65"/>
                  </a:cubicBezTo>
                  <a:cubicBezTo>
                    <a:pt x="45" y="67"/>
                    <a:pt x="46" y="68"/>
                    <a:pt x="46" y="70"/>
                  </a:cubicBezTo>
                  <a:cubicBezTo>
                    <a:pt x="46" y="71"/>
                    <a:pt x="46" y="72"/>
                    <a:pt x="45" y="74"/>
                  </a:cubicBezTo>
                  <a:cubicBezTo>
                    <a:pt x="45" y="75"/>
                    <a:pt x="46" y="77"/>
                    <a:pt x="47" y="78"/>
                  </a:cubicBezTo>
                  <a:cubicBezTo>
                    <a:pt x="48" y="79"/>
                    <a:pt x="47" y="81"/>
                    <a:pt x="47" y="82"/>
                  </a:cubicBezTo>
                  <a:cubicBezTo>
                    <a:pt x="47" y="85"/>
                    <a:pt x="52" y="82"/>
                    <a:pt x="53" y="82"/>
                  </a:cubicBezTo>
                  <a:cubicBezTo>
                    <a:pt x="55" y="82"/>
                    <a:pt x="56" y="82"/>
                    <a:pt x="57" y="83"/>
                  </a:cubicBezTo>
                  <a:cubicBezTo>
                    <a:pt x="59" y="85"/>
                    <a:pt x="58" y="84"/>
                    <a:pt x="60" y="84"/>
                  </a:cubicBezTo>
                  <a:cubicBezTo>
                    <a:pt x="62" y="84"/>
                    <a:pt x="62" y="85"/>
                    <a:pt x="63" y="86"/>
                  </a:cubicBezTo>
                  <a:cubicBezTo>
                    <a:pt x="64" y="86"/>
                    <a:pt x="65" y="87"/>
                    <a:pt x="66" y="87"/>
                  </a:cubicBezTo>
                  <a:cubicBezTo>
                    <a:pt x="69" y="88"/>
                    <a:pt x="70" y="88"/>
                    <a:pt x="71" y="85"/>
                  </a:cubicBezTo>
                  <a:cubicBezTo>
                    <a:pt x="72" y="88"/>
                    <a:pt x="73" y="89"/>
                    <a:pt x="76" y="90"/>
                  </a:cubicBezTo>
                  <a:cubicBezTo>
                    <a:pt x="78" y="91"/>
                    <a:pt x="78" y="94"/>
                    <a:pt x="80" y="95"/>
                  </a:cubicBezTo>
                  <a:cubicBezTo>
                    <a:pt x="80" y="95"/>
                    <a:pt x="84" y="94"/>
                    <a:pt x="84" y="94"/>
                  </a:cubicBezTo>
                  <a:cubicBezTo>
                    <a:pt x="84" y="92"/>
                    <a:pt x="85" y="88"/>
                    <a:pt x="83" y="89"/>
                  </a:cubicBezTo>
                  <a:cubicBezTo>
                    <a:pt x="80" y="90"/>
                    <a:pt x="78" y="88"/>
                    <a:pt x="77" y="85"/>
                  </a:cubicBezTo>
                  <a:cubicBezTo>
                    <a:pt x="77" y="83"/>
                    <a:pt x="79" y="80"/>
                    <a:pt x="78" y="77"/>
                  </a:cubicBezTo>
                  <a:cubicBezTo>
                    <a:pt x="78" y="76"/>
                    <a:pt x="77" y="74"/>
                    <a:pt x="78" y="73"/>
                  </a:cubicBezTo>
                  <a:cubicBezTo>
                    <a:pt x="78" y="73"/>
                    <a:pt x="78" y="72"/>
                    <a:pt x="79" y="72"/>
                  </a:cubicBezTo>
                  <a:cubicBezTo>
                    <a:pt x="80" y="72"/>
                    <a:pt x="79" y="70"/>
                    <a:pt x="80" y="70"/>
                  </a:cubicBezTo>
                  <a:cubicBezTo>
                    <a:pt x="81" y="68"/>
                    <a:pt x="86" y="68"/>
                    <a:pt x="87" y="68"/>
                  </a:cubicBezTo>
                  <a:cubicBezTo>
                    <a:pt x="85" y="67"/>
                    <a:pt x="86" y="64"/>
                    <a:pt x="84" y="63"/>
                  </a:cubicBezTo>
                  <a:cubicBezTo>
                    <a:pt x="83" y="62"/>
                    <a:pt x="82" y="61"/>
                    <a:pt x="82" y="60"/>
                  </a:cubicBezTo>
                  <a:cubicBezTo>
                    <a:pt x="82" y="58"/>
                    <a:pt x="82" y="56"/>
                    <a:pt x="81" y="55"/>
                  </a:cubicBezTo>
                  <a:cubicBezTo>
                    <a:pt x="81" y="53"/>
                    <a:pt x="80" y="52"/>
                    <a:pt x="80" y="50"/>
                  </a:cubicBezTo>
                  <a:cubicBezTo>
                    <a:pt x="80" y="49"/>
                    <a:pt x="80" y="44"/>
                    <a:pt x="81" y="45"/>
                  </a:cubicBezTo>
                  <a:cubicBezTo>
                    <a:pt x="80" y="41"/>
                    <a:pt x="80" y="39"/>
                    <a:pt x="82" y="35"/>
                  </a:cubicBezTo>
                  <a:cubicBezTo>
                    <a:pt x="83" y="32"/>
                    <a:pt x="83" y="31"/>
                    <a:pt x="83" y="28"/>
                  </a:cubicBezTo>
                  <a:cubicBezTo>
                    <a:pt x="83" y="25"/>
                    <a:pt x="85" y="23"/>
                    <a:pt x="87" y="21"/>
                  </a:cubicBezTo>
                  <a:cubicBezTo>
                    <a:pt x="88" y="20"/>
                    <a:pt x="89" y="19"/>
                    <a:pt x="90" y="18"/>
                  </a:cubicBezTo>
                  <a:cubicBezTo>
                    <a:pt x="91" y="17"/>
                    <a:pt x="91" y="17"/>
                    <a:pt x="90" y="15"/>
                  </a:cubicBezTo>
                  <a:cubicBezTo>
                    <a:pt x="89" y="15"/>
                    <a:pt x="91" y="16"/>
                    <a:pt x="90" y="1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39" name="Freeform 734"/>
            <p:cNvSpPr>
              <a:spLocks/>
            </p:cNvSpPr>
            <p:nvPr/>
          </p:nvSpPr>
          <p:spPr bwMode="auto">
            <a:xfrm>
              <a:off x="12254273" y="9307063"/>
              <a:ext cx="525477" cy="589332"/>
            </a:xfrm>
            <a:custGeom>
              <a:avLst/>
              <a:gdLst>
                <a:gd name="T0" fmla="*/ 51 w 56"/>
                <a:gd name="T1" fmla="*/ 27 h 63"/>
                <a:gd name="T2" fmla="*/ 48 w 56"/>
                <a:gd name="T3" fmla="*/ 26 h 63"/>
                <a:gd name="T4" fmla="*/ 47 w 56"/>
                <a:gd name="T5" fmla="*/ 21 h 63"/>
                <a:gd name="T6" fmla="*/ 46 w 56"/>
                <a:gd name="T7" fmla="*/ 12 h 63"/>
                <a:gd name="T8" fmla="*/ 46 w 56"/>
                <a:gd name="T9" fmla="*/ 8 h 63"/>
                <a:gd name="T10" fmla="*/ 43 w 56"/>
                <a:gd name="T11" fmla="*/ 8 h 63"/>
                <a:gd name="T12" fmla="*/ 40 w 56"/>
                <a:gd name="T13" fmla="*/ 6 h 63"/>
                <a:gd name="T14" fmla="*/ 35 w 56"/>
                <a:gd name="T15" fmla="*/ 8 h 63"/>
                <a:gd name="T16" fmla="*/ 34 w 56"/>
                <a:gd name="T17" fmla="*/ 11 h 63"/>
                <a:gd name="T18" fmla="*/ 29 w 56"/>
                <a:gd name="T19" fmla="*/ 12 h 63"/>
                <a:gd name="T20" fmla="*/ 18 w 56"/>
                <a:gd name="T21" fmla="*/ 1 h 63"/>
                <a:gd name="T22" fmla="*/ 3 w 56"/>
                <a:gd name="T23" fmla="*/ 2 h 63"/>
                <a:gd name="T24" fmla="*/ 6 w 56"/>
                <a:gd name="T25" fmla="*/ 12 h 63"/>
                <a:gd name="T26" fmla="*/ 6 w 56"/>
                <a:gd name="T27" fmla="*/ 16 h 63"/>
                <a:gd name="T28" fmla="*/ 6 w 56"/>
                <a:gd name="T29" fmla="*/ 20 h 63"/>
                <a:gd name="T30" fmla="*/ 8 w 56"/>
                <a:gd name="T31" fmla="*/ 33 h 63"/>
                <a:gd name="T32" fmla="*/ 3 w 56"/>
                <a:gd name="T33" fmla="*/ 41 h 63"/>
                <a:gd name="T34" fmla="*/ 0 w 56"/>
                <a:gd name="T35" fmla="*/ 50 h 63"/>
                <a:gd name="T36" fmla="*/ 0 w 56"/>
                <a:gd name="T37" fmla="*/ 55 h 63"/>
                <a:gd name="T38" fmla="*/ 0 w 56"/>
                <a:gd name="T39" fmla="*/ 59 h 63"/>
                <a:gd name="T40" fmla="*/ 3 w 56"/>
                <a:gd name="T41" fmla="*/ 59 h 63"/>
                <a:gd name="T42" fmla="*/ 8 w 56"/>
                <a:gd name="T43" fmla="*/ 58 h 63"/>
                <a:gd name="T44" fmla="*/ 9 w 56"/>
                <a:gd name="T45" fmla="*/ 59 h 63"/>
                <a:gd name="T46" fmla="*/ 16 w 56"/>
                <a:gd name="T47" fmla="*/ 59 h 63"/>
                <a:gd name="T48" fmla="*/ 25 w 56"/>
                <a:gd name="T49" fmla="*/ 59 h 63"/>
                <a:gd name="T50" fmla="*/ 30 w 56"/>
                <a:gd name="T51" fmla="*/ 59 h 63"/>
                <a:gd name="T52" fmla="*/ 39 w 56"/>
                <a:gd name="T53" fmla="*/ 62 h 63"/>
                <a:gd name="T54" fmla="*/ 53 w 56"/>
                <a:gd name="T55" fmla="*/ 60 h 63"/>
                <a:gd name="T56" fmla="*/ 46 w 56"/>
                <a:gd name="T57" fmla="*/ 51 h 63"/>
                <a:gd name="T58" fmla="*/ 46 w 56"/>
                <a:gd name="T59" fmla="*/ 37 h 63"/>
                <a:gd name="T60" fmla="*/ 56 w 56"/>
                <a:gd name="T61" fmla="*/ 35 h 63"/>
                <a:gd name="T62" fmla="*/ 56 w 56"/>
                <a:gd name="T63" fmla="*/ 27 h 63"/>
                <a:gd name="T64" fmla="*/ 51 w 56"/>
                <a:gd name="T6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63">
                  <a:moveTo>
                    <a:pt x="51" y="27"/>
                  </a:moveTo>
                  <a:cubicBezTo>
                    <a:pt x="49" y="27"/>
                    <a:pt x="48" y="28"/>
                    <a:pt x="48" y="26"/>
                  </a:cubicBezTo>
                  <a:cubicBezTo>
                    <a:pt x="48" y="24"/>
                    <a:pt x="48" y="23"/>
                    <a:pt x="47" y="21"/>
                  </a:cubicBezTo>
                  <a:cubicBezTo>
                    <a:pt x="45" y="18"/>
                    <a:pt x="48" y="15"/>
                    <a:pt x="46" y="12"/>
                  </a:cubicBezTo>
                  <a:cubicBezTo>
                    <a:pt x="46" y="11"/>
                    <a:pt x="46" y="8"/>
                    <a:pt x="46" y="8"/>
                  </a:cubicBezTo>
                  <a:cubicBezTo>
                    <a:pt x="46" y="8"/>
                    <a:pt x="43" y="8"/>
                    <a:pt x="43" y="8"/>
                  </a:cubicBezTo>
                  <a:cubicBezTo>
                    <a:pt x="40" y="8"/>
                    <a:pt x="40" y="9"/>
                    <a:pt x="40" y="6"/>
                  </a:cubicBezTo>
                  <a:cubicBezTo>
                    <a:pt x="37" y="6"/>
                    <a:pt x="36" y="5"/>
                    <a:pt x="35" y="8"/>
                  </a:cubicBezTo>
                  <a:cubicBezTo>
                    <a:pt x="35" y="8"/>
                    <a:pt x="35" y="11"/>
                    <a:pt x="34" y="11"/>
                  </a:cubicBezTo>
                  <a:cubicBezTo>
                    <a:pt x="33" y="12"/>
                    <a:pt x="31" y="12"/>
                    <a:pt x="29" y="12"/>
                  </a:cubicBezTo>
                  <a:cubicBezTo>
                    <a:pt x="22" y="13"/>
                    <a:pt x="24" y="1"/>
                    <a:pt x="18" y="1"/>
                  </a:cubicBezTo>
                  <a:cubicBezTo>
                    <a:pt x="13" y="1"/>
                    <a:pt x="7" y="0"/>
                    <a:pt x="3" y="2"/>
                  </a:cubicBezTo>
                  <a:cubicBezTo>
                    <a:pt x="1" y="4"/>
                    <a:pt x="6" y="10"/>
                    <a:pt x="6" y="12"/>
                  </a:cubicBezTo>
                  <a:cubicBezTo>
                    <a:pt x="7" y="13"/>
                    <a:pt x="7" y="15"/>
                    <a:pt x="6" y="16"/>
                  </a:cubicBezTo>
                  <a:cubicBezTo>
                    <a:pt x="4" y="17"/>
                    <a:pt x="6" y="19"/>
                    <a:pt x="6" y="20"/>
                  </a:cubicBezTo>
                  <a:cubicBezTo>
                    <a:pt x="9" y="24"/>
                    <a:pt x="11" y="29"/>
                    <a:pt x="8" y="33"/>
                  </a:cubicBezTo>
                  <a:cubicBezTo>
                    <a:pt x="6" y="36"/>
                    <a:pt x="4" y="38"/>
                    <a:pt x="3" y="41"/>
                  </a:cubicBezTo>
                  <a:cubicBezTo>
                    <a:pt x="2" y="44"/>
                    <a:pt x="1" y="47"/>
                    <a:pt x="0" y="50"/>
                  </a:cubicBezTo>
                  <a:cubicBezTo>
                    <a:pt x="0" y="52"/>
                    <a:pt x="0" y="54"/>
                    <a:pt x="0" y="55"/>
                  </a:cubicBezTo>
                  <a:cubicBezTo>
                    <a:pt x="0" y="56"/>
                    <a:pt x="0" y="58"/>
                    <a:pt x="0" y="59"/>
                  </a:cubicBezTo>
                  <a:cubicBezTo>
                    <a:pt x="1" y="59"/>
                    <a:pt x="2" y="59"/>
                    <a:pt x="3" y="59"/>
                  </a:cubicBezTo>
                  <a:cubicBezTo>
                    <a:pt x="5" y="59"/>
                    <a:pt x="5" y="56"/>
                    <a:pt x="8" y="58"/>
                  </a:cubicBezTo>
                  <a:cubicBezTo>
                    <a:pt x="8" y="58"/>
                    <a:pt x="9" y="59"/>
                    <a:pt x="9" y="59"/>
                  </a:cubicBezTo>
                  <a:cubicBezTo>
                    <a:pt x="12" y="59"/>
                    <a:pt x="14" y="59"/>
                    <a:pt x="16" y="59"/>
                  </a:cubicBezTo>
                  <a:cubicBezTo>
                    <a:pt x="19" y="59"/>
                    <a:pt x="22" y="59"/>
                    <a:pt x="25" y="59"/>
                  </a:cubicBezTo>
                  <a:cubicBezTo>
                    <a:pt x="26" y="59"/>
                    <a:pt x="29" y="59"/>
                    <a:pt x="30" y="59"/>
                  </a:cubicBezTo>
                  <a:cubicBezTo>
                    <a:pt x="32" y="63"/>
                    <a:pt x="36" y="62"/>
                    <a:pt x="39" y="62"/>
                  </a:cubicBezTo>
                  <a:cubicBezTo>
                    <a:pt x="44" y="62"/>
                    <a:pt x="48" y="61"/>
                    <a:pt x="53" y="60"/>
                  </a:cubicBezTo>
                  <a:cubicBezTo>
                    <a:pt x="50" y="57"/>
                    <a:pt x="46" y="55"/>
                    <a:pt x="46" y="51"/>
                  </a:cubicBezTo>
                  <a:cubicBezTo>
                    <a:pt x="46" y="46"/>
                    <a:pt x="46" y="41"/>
                    <a:pt x="46" y="37"/>
                  </a:cubicBezTo>
                  <a:cubicBezTo>
                    <a:pt x="46" y="36"/>
                    <a:pt x="56" y="38"/>
                    <a:pt x="56" y="35"/>
                  </a:cubicBezTo>
                  <a:cubicBezTo>
                    <a:pt x="56" y="33"/>
                    <a:pt x="56" y="30"/>
                    <a:pt x="56" y="27"/>
                  </a:cubicBezTo>
                  <a:cubicBezTo>
                    <a:pt x="56" y="24"/>
                    <a:pt x="53" y="27"/>
                    <a:pt x="51" y="27"/>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40" name="Freeform 735"/>
            <p:cNvSpPr>
              <a:spLocks/>
            </p:cNvSpPr>
            <p:nvPr/>
          </p:nvSpPr>
          <p:spPr bwMode="auto">
            <a:xfrm>
              <a:off x="12591855" y="9867721"/>
              <a:ext cx="429935" cy="449164"/>
            </a:xfrm>
            <a:custGeom>
              <a:avLst/>
              <a:gdLst>
                <a:gd name="T0" fmla="*/ 25 w 46"/>
                <a:gd name="T1" fmla="*/ 2 h 48"/>
                <a:gd name="T2" fmla="*/ 21 w 46"/>
                <a:gd name="T3" fmla="*/ 3 h 48"/>
                <a:gd name="T4" fmla="*/ 18 w 46"/>
                <a:gd name="T5" fmla="*/ 4 h 48"/>
                <a:gd name="T6" fmla="*/ 6 w 46"/>
                <a:gd name="T7" fmla="*/ 4 h 48"/>
                <a:gd name="T8" fmla="*/ 6 w 46"/>
                <a:gd name="T9" fmla="*/ 18 h 48"/>
                <a:gd name="T10" fmla="*/ 6 w 46"/>
                <a:gd name="T11" fmla="*/ 23 h 48"/>
                <a:gd name="T12" fmla="*/ 1 w 46"/>
                <a:gd name="T13" fmla="*/ 24 h 48"/>
                <a:gd name="T14" fmla="*/ 1 w 46"/>
                <a:gd name="T15" fmla="*/ 31 h 48"/>
                <a:gd name="T16" fmla="*/ 1 w 46"/>
                <a:gd name="T17" fmla="*/ 38 h 48"/>
                <a:gd name="T18" fmla="*/ 4 w 46"/>
                <a:gd name="T19" fmla="*/ 47 h 48"/>
                <a:gd name="T20" fmla="*/ 8 w 46"/>
                <a:gd name="T21" fmla="*/ 48 h 48"/>
                <a:gd name="T22" fmla="*/ 13 w 46"/>
                <a:gd name="T23" fmla="*/ 44 h 48"/>
                <a:gd name="T24" fmla="*/ 19 w 46"/>
                <a:gd name="T25" fmla="*/ 41 h 48"/>
                <a:gd name="T26" fmla="*/ 29 w 46"/>
                <a:gd name="T27" fmla="*/ 39 h 48"/>
                <a:gd name="T28" fmla="*/ 31 w 46"/>
                <a:gd name="T29" fmla="*/ 37 h 48"/>
                <a:gd name="T30" fmla="*/ 34 w 46"/>
                <a:gd name="T31" fmla="*/ 34 h 48"/>
                <a:gd name="T32" fmla="*/ 43 w 46"/>
                <a:gd name="T33" fmla="*/ 26 h 48"/>
                <a:gd name="T34" fmla="*/ 44 w 46"/>
                <a:gd name="T35" fmla="*/ 22 h 48"/>
                <a:gd name="T36" fmla="*/ 40 w 46"/>
                <a:gd name="T37" fmla="*/ 21 h 48"/>
                <a:gd name="T38" fmla="*/ 38 w 46"/>
                <a:gd name="T39" fmla="*/ 17 h 48"/>
                <a:gd name="T40" fmla="*/ 39 w 46"/>
                <a:gd name="T41" fmla="*/ 15 h 48"/>
                <a:gd name="T42" fmla="*/ 36 w 46"/>
                <a:gd name="T43" fmla="*/ 14 h 48"/>
                <a:gd name="T44" fmla="*/ 36 w 46"/>
                <a:gd name="T45" fmla="*/ 13 h 48"/>
                <a:gd name="T46" fmla="*/ 34 w 46"/>
                <a:gd name="T47" fmla="*/ 12 h 48"/>
                <a:gd name="T48" fmla="*/ 30 w 46"/>
                <a:gd name="T49" fmla="*/ 7 h 48"/>
                <a:gd name="T50" fmla="*/ 25 w 46"/>
                <a:gd name="T51" fmla="*/ 2 h 48"/>
                <a:gd name="T52" fmla="*/ 25 w 46"/>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8">
                  <a:moveTo>
                    <a:pt x="25" y="2"/>
                  </a:moveTo>
                  <a:cubicBezTo>
                    <a:pt x="24" y="3"/>
                    <a:pt x="22" y="3"/>
                    <a:pt x="21" y="3"/>
                  </a:cubicBezTo>
                  <a:cubicBezTo>
                    <a:pt x="19" y="3"/>
                    <a:pt x="20" y="6"/>
                    <a:pt x="18" y="4"/>
                  </a:cubicBezTo>
                  <a:cubicBezTo>
                    <a:pt x="15" y="0"/>
                    <a:pt x="10" y="5"/>
                    <a:pt x="6" y="4"/>
                  </a:cubicBezTo>
                  <a:cubicBezTo>
                    <a:pt x="6" y="9"/>
                    <a:pt x="6" y="14"/>
                    <a:pt x="6" y="18"/>
                  </a:cubicBezTo>
                  <a:cubicBezTo>
                    <a:pt x="6" y="19"/>
                    <a:pt x="7" y="23"/>
                    <a:pt x="6" y="23"/>
                  </a:cubicBezTo>
                  <a:cubicBezTo>
                    <a:pt x="5" y="24"/>
                    <a:pt x="1" y="22"/>
                    <a:pt x="1" y="24"/>
                  </a:cubicBezTo>
                  <a:cubicBezTo>
                    <a:pt x="1" y="26"/>
                    <a:pt x="1" y="29"/>
                    <a:pt x="1" y="31"/>
                  </a:cubicBezTo>
                  <a:cubicBezTo>
                    <a:pt x="1" y="33"/>
                    <a:pt x="0" y="36"/>
                    <a:pt x="1" y="38"/>
                  </a:cubicBezTo>
                  <a:cubicBezTo>
                    <a:pt x="5" y="39"/>
                    <a:pt x="6" y="44"/>
                    <a:pt x="4" y="47"/>
                  </a:cubicBezTo>
                  <a:cubicBezTo>
                    <a:pt x="4" y="48"/>
                    <a:pt x="8" y="48"/>
                    <a:pt x="8" y="48"/>
                  </a:cubicBezTo>
                  <a:cubicBezTo>
                    <a:pt x="10" y="48"/>
                    <a:pt x="11" y="46"/>
                    <a:pt x="13" y="44"/>
                  </a:cubicBezTo>
                  <a:cubicBezTo>
                    <a:pt x="15" y="42"/>
                    <a:pt x="15" y="39"/>
                    <a:pt x="19" y="41"/>
                  </a:cubicBezTo>
                  <a:cubicBezTo>
                    <a:pt x="23" y="43"/>
                    <a:pt x="27" y="44"/>
                    <a:pt x="29" y="39"/>
                  </a:cubicBezTo>
                  <a:cubicBezTo>
                    <a:pt x="29" y="38"/>
                    <a:pt x="29" y="37"/>
                    <a:pt x="31" y="37"/>
                  </a:cubicBezTo>
                  <a:cubicBezTo>
                    <a:pt x="33" y="37"/>
                    <a:pt x="34" y="35"/>
                    <a:pt x="34" y="34"/>
                  </a:cubicBezTo>
                  <a:cubicBezTo>
                    <a:pt x="36" y="31"/>
                    <a:pt x="40" y="28"/>
                    <a:pt x="43" y="26"/>
                  </a:cubicBezTo>
                  <a:cubicBezTo>
                    <a:pt x="45" y="25"/>
                    <a:pt x="46" y="24"/>
                    <a:pt x="44" y="22"/>
                  </a:cubicBezTo>
                  <a:cubicBezTo>
                    <a:pt x="43" y="21"/>
                    <a:pt x="40" y="22"/>
                    <a:pt x="40" y="21"/>
                  </a:cubicBezTo>
                  <a:cubicBezTo>
                    <a:pt x="39" y="20"/>
                    <a:pt x="38" y="19"/>
                    <a:pt x="38" y="17"/>
                  </a:cubicBezTo>
                  <a:cubicBezTo>
                    <a:pt x="38" y="17"/>
                    <a:pt x="39" y="16"/>
                    <a:pt x="39" y="15"/>
                  </a:cubicBezTo>
                  <a:cubicBezTo>
                    <a:pt x="38" y="15"/>
                    <a:pt x="37" y="15"/>
                    <a:pt x="36" y="14"/>
                  </a:cubicBezTo>
                  <a:cubicBezTo>
                    <a:pt x="36" y="14"/>
                    <a:pt x="37" y="13"/>
                    <a:pt x="36" y="13"/>
                  </a:cubicBezTo>
                  <a:cubicBezTo>
                    <a:pt x="35" y="13"/>
                    <a:pt x="35" y="12"/>
                    <a:pt x="34" y="12"/>
                  </a:cubicBezTo>
                  <a:cubicBezTo>
                    <a:pt x="32" y="11"/>
                    <a:pt x="31" y="10"/>
                    <a:pt x="30" y="7"/>
                  </a:cubicBezTo>
                  <a:cubicBezTo>
                    <a:pt x="30" y="6"/>
                    <a:pt x="27" y="2"/>
                    <a:pt x="25" y="2"/>
                  </a:cubicBezTo>
                  <a:cubicBezTo>
                    <a:pt x="25" y="2"/>
                    <a:pt x="26" y="2"/>
                    <a:pt x="25"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41" name="Freeform 736"/>
            <p:cNvSpPr>
              <a:spLocks/>
            </p:cNvSpPr>
            <p:nvPr/>
          </p:nvSpPr>
          <p:spPr bwMode="auto">
            <a:xfrm>
              <a:off x="12824336" y="9775337"/>
              <a:ext cx="366241" cy="324927"/>
            </a:xfrm>
            <a:custGeom>
              <a:avLst/>
              <a:gdLst>
                <a:gd name="T0" fmla="*/ 39 w 39"/>
                <a:gd name="T1" fmla="*/ 22 h 35"/>
                <a:gd name="T2" fmla="*/ 38 w 39"/>
                <a:gd name="T3" fmla="*/ 18 h 35"/>
                <a:gd name="T4" fmla="*/ 39 w 39"/>
                <a:gd name="T5" fmla="*/ 14 h 35"/>
                <a:gd name="T6" fmla="*/ 38 w 39"/>
                <a:gd name="T7" fmla="*/ 7 h 35"/>
                <a:gd name="T8" fmla="*/ 27 w 39"/>
                <a:gd name="T9" fmla="*/ 2 h 35"/>
                <a:gd name="T10" fmla="*/ 24 w 39"/>
                <a:gd name="T11" fmla="*/ 0 h 35"/>
                <a:gd name="T12" fmla="*/ 19 w 39"/>
                <a:gd name="T13" fmla="*/ 3 h 35"/>
                <a:gd name="T14" fmla="*/ 13 w 39"/>
                <a:gd name="T15" fmla="*/ 7 h 35"/>
                <a:gd name="T16" fmla="*/ 9 w 39"/>
                <a:gd name="T17" fmla="*/ 12 h 35"/>
                <a:gd name="T18" fmla="*/ 2 w 39"/>
                <a:gd name="T19" fmla="*/ 12 h 35"/>
                <a:gd name="T20" fmla="*/ 5 w 39"/>
                <a:gd name="T21" fmla="*/ 16 h 35"/>
                <a:gd name="T22" fmla="*/ 8 w 39"/>
                <a:gd name="T23" fmla="*/ 21 h 35"/>
                <a:gd name="T24" fmla="*/ 11 w 39"/>
                <a:gd name="T25" fmla="*/ 23 h 35"/>
                <a:gd name="T26" fmla="*/ 11 w 39"/>
                <a:gd name="T27" fmla="*/ 24 h 35"/>
                <a:gd name="T28" fmla="*/ 14 w 39"/>
                <a:gd name="T29" fmla="*/ 25 h 35"/>
                <a:gd name="T30" fmla="*/ 13 w 39"/>
                <a:gd name="T31" fmla="*/ 28 h 35"/>
                <a:gd name="T32" fmla="*/ 15 w 39"/>
                <a:gd name="T33" fmla="*/ 31 h 35"/>
                <a:gd name="T34" fmla="*/ 20 w 39"/>
                <a:gd name="T35" fmla="*/ 34 h 35"/>
                <a:gd name="T36" fmla="*/ 25 w 39"/>
                <a:gd name="T37" fmla="*/ 35 h 35"/>
                <a:gd name="T38" fmla="*/ 27 w 39"/>
                <a:gd name="T39" fmla="*/ 35 h 35"/>
                <a:gd name="T40" fmla="*/ 34 w 39"/>
                <a:gd name="T41" fmla="*/ 31 h 35"/>
                <a:gd name="T42" fmla="*/ 36 w 39"/>
                <a:gd name="T43" fmla="*/ 27 h 35"/>
                <a:gd name="T44" fmla="*/ 39 w 39"/>
                <a:gd name="T4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35">
                  <a:moveTo>
                    <a:pt x="39" y="22"/>
                  </a:moveTo>
                  <a:cubicBezTo>
                    <a:pt x="39" y="21"/>
                    <a:pt x="38" y="19"/>
                    <a:pt x="38" y="18"/>
                  </a:cubicBezTo>
                  <a:cubicBezTo>
                    <a:pt x="38" y="16"/>
                    <a:pt x="39" y="15"/>
                    <a:pt x="39" y="14"/>
                  </a:cubicBezTo>
                  <a:cubicBezTo>
                    <a:pt x="39" y="11"/>
                    <a:pt x="39" y="9"/>
                    <a:pt x="38" y="7"/>
                  </a:cubicBezTo>
                  <a:cubicBezTo>
                    <a:pt x="38" y="4"/>
                    <a:pt x="29" y="2"/>
                    <a:pt x="27" y="2"/>
                  </a:cubicBezTo>
                  <a:cubicBezTo>
                    <a:pt x="27" y="0"/>
                    <a:pt x="27" y="0"/>
                    <a:pt x="24" y="0"/>
                  </a:cubicBezTo>
                  <a:cubicBezTo>
                    <a:pt x="21" y="0"/>
                    <a:pt x="21" y="1"/>
                    <a:pt x="19" y="3"/>
                  </a:cubicBezTo>
                  <a:cubicBezTo>
                    <a:pt x="18" y="5"/>
                    <a:pt x="15" y="6"/>
                    <a:pt x="13" y="7"/>
                  </a:cubicBezTo>
                  <a:cubicBezTo>
                    <a:pt x="12" y="9"/>
                    <a:pt x="11" y="12"/>
                    <a:pt x="9" y="12"/>
                  </a:cubicBezTo>
                  <a:cubicBezTo>
                    <a:pt x="7" y="12"/>
                    <a:pt x="5" y="11"/>
                    <a:pt x="2" y="12"/>
                  </a:cubicBezTo>
                  <a:cubicBezTo>
                    <a:pt x="0" y="13"/>
                    <a:pt x="4" y="15"/>
                    <a:pt x="5" y="16"/>
                  </a:cubicBezTo>
                  <a:cubicBezTo>
                    <a:pt x="6" y="18"/>
                    <a:pt x="6" y="20"/>
                    <a:pt x="8" y="21"/>
                  </a:cubicBezTo>
                  <a:cubicBezTo>
                    <a:pt x="9" y="22"/>
                    <a:pt x="10" y="23"/>
                    <a:pt x="11" y="23"/>
                  </a:cubicBezTo>
                  <a:cubicBezTo>
                    <a:pt x="12" y="23"/>
                    <a:pt x="11" y="24"/>
                    <a:pt x="11" y="24"/>
                  </a:cubicBezTo>
                  <a:cubicBezTo>
                    <a:pt x="12" y="24"/>
                    <a:pt x="13" y="25"/>
                    <a:pt x="14" y="25"/>
                  </a:cubicBezTo>
                  <a:cubicBezTo>
                    <a:pt x="14" y="26"/>
                    <a:pt x="13" y="27"/>
                    <a:pt x="13" y="28"/>
                  </a:cubicBezTo>
                  <a:cubicBezTo>
                    <a:pt x="13" y="29"/>
                    <a:pt x="14" y="31"/>
                    <a:pt x="15" y="31"/>
                  </a:cubicBezTo>
                  <a:cubicBezTo>
                    <a:pt x="18" y="31"/>
                    <a:pt x="19" y="31"/>
                    <a:pt x="20" y="34"/>
                  </a:cubicBezTo>
                  <a:cubicBezTo>
                    <a:pt x="21" y="35"/>
                    <a:pt x="23" y="34"/>
                    <a:pt x="25" y="35"/>
                  </a:cubicBezTo>
                  <a:cubicBezTo>
                    <a:pt x="26" y="35"/>
                    <a:pt x="26" y="35"/>
                    <a:pt x="27" y="35"/>
                  </a:cubicBezTo>
                  <a:cubicBezTo>
                    <a:pt x="31" y="35"/>
                    <a:pt x="32" y="34"/>
                    <a:pt x="34" y="31"/>
                  </a:cubicBezTo>
                  <a:cubicBezTo>
                    <a:pt x="35" y="30"/>
                    <a:pt x="36" y="28"/>
                    <a:pt x="36" y="27"/>
                  </a:cubicBezTo>
                  <a:cubicBezTo>
                    <a:pt x="37" y="25"/>
                    <a:pt x="39" y="24"/>
                    <a:pt x="39" y="2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42" name="Freeform 737"/>
            <p:cNvSpPr>
              <a:spLocks/>
            </p:cNvSpPr>
            <p:nvPr/>
          </p:nvSpPr>
          <p:spPr bwMode="auto">
            <a:xfrm>
              <a:off x="13069558" y="10259542"/>
              <a:ext cx="92356" cy="105125"/>
            </a:xfrm>
            <a:custGeom>
              <a:avLst/>
              <a:gdLst>
                <a:gd name="T0" fmla="*/ 5 w 10"/>
                <a:gd name="T1" fmla="*/ 1 h 11"/>
                <a:gd name="T2" fmla="*/ 7 w 10"/>
                <a:gd name="T3" fmla="*/ 9 h 11"/>
                <a:gd name="T4" fmla="*/ 5 w 10"/>
                <a:gd name="T5" fmla="*/ 1 h 11"/>
                <a:gd name="T6" fmla="*/ 5 w 10"/>
                <a:gd name="T7" fmla="*/ 1 h 11"/>
              </a:gdLst>
              <a:ahLst/>
              <a:cxnLst>
                <a:cxn ang="0">
                  <a:pos x="T0" y="T1"/>
                </a:cxn>
                <a:cxn ang="0">
                  <a:pos x="T2" y="T3"/>
                </a:cxn>
                <a:cxn ang="0">
                  <a:pos x="T4" y="T5"/>
                </a:cxn>
                <a:cxn ang="0">
                  <a:pos x="T6" y="T7"/>
                </a:cxn>
              </a:cxnLst>
              <a:rect l="0" t="0" r="r" b="b"/>
              <a:pathLst>
                <a:path w="10" h="11">
                  <a:moveTo>
                    <a:pt x="5" y="1"/>
                  </a:moveTo>
                  <a:cubicBezTo>
                    <a:pt x="0" y="2"/>
                    <a:pt x="3" y="11"/>
                    <a:pt x="7" y="9"/>
                  </a:cubicBezTo>
                  <a:cubicBezTo>
                    <a:pt x="10" y="8"/>
                    <a:pt x="9" y="0"/>
                    <a:pt x="5" y="1"/>
                  </a:cubicBezTo>
                  <a:cubicBezTo>
                    <a:pt x="3" y="1"/>
                    <a:pt x="6" y="1"/>
                    <a:pt x="5"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43" name="Freeform 738"/>
            <p:cNvSpPr>
              <a:spLocks noEditPoints="1"/>
            </p:cNvSpPr>
            <p:nvPr/>
          </p:nvSpPr>
          <p:spPr bwMode="auto">
            <a:xfrm>
              <a:off x="12442171" y="10090709"/>
              <a:ext cx="738849" cy="646667"/>
            </a:xfrm>
            <a:custGeom>
              <a:avLst/>
              <a:gdLst>
                <a:gd name="T0" fmla="*/ 74 w 79"/>
                <a:gd name="T1" fmla="*/ 27 h 69"/>
                <a:gd name="T2" fmla="*/ 69 w 79"/>
                <a:gd name="T3" fmla="*/ 22 h 69"/>
                <a:gd name="T4" fmla="*/ 72 w 79"/>
                <a:gd name="T5" fmla="*/ 19 h 69"/>
                <a:gd name="T6" fmla="*/ 75 w 79"/>
                <a:gd name="T7" fmla="*/ 20 h 69"/>
                <a:gd name="T8" fmla="*/ 75 w 79"/>
                <a:gd name="T9" fmla="*/ 11 h 69"/>
                <a:gd name="T10" fmla="*/ 73 w 79"/>
                <a:gd name="T11" fmla="*/ 7 h 69"/>
                <a:gd name="T12" fmla="*/ 72 w 79"/>
                <a:gd name="T13" fmla="*/ 1 h 69"/>
                <a:gd name="T14" fmla="*/ 66 w 79"/>
                <a:gd name="T15" fmla="*/ 1 h 69"/>
                <a:gd name="T16" fmla="*/ 60 w 79"/>
                <a:gd name="T17" fmla="*/ 2 h 69"/>
                <a:gd name="T18" fmla="*/ 55 w 79"/>
                <a:gd name="T19" fmla="*/ 5 h 69"/>
                <a:gd name="T20" fmla="*/ 51 w 79"/>
                <a:gd name="T21" fmla="*/ 8 h 69"/>
                <a:gd name="T22" fmla="*/ 49 w 79"/>
                <a:gd name="T23" fmla="*/ 12 h 69"/>
                <a:gd name="T24" fmla="*/ 45 w 79"/>
                <a:gd name="T25" fmla="*/ 14 h 69"/>
                <a:gd name="T26" fmla="*/ 44 w 79"/>
                <a:gd name="T27" fmla="*/ 17 h 69"/>
                <a:gd name="T28" fmla="*/ 34 w 79"/>
                <a:gd name="T29" fmla="*/ 17 h 69"/>
                <a:gd name="T30" fmla="*/ 28 w 79"/>
                <a:gd name="T31" fmla="*/ 21 h 69"/>
                <a:gd name="T32" fmla="*/ 24 w 79"/>
                <a:gd name="T33" fmla="*/ 24 h 69"/>
                <a:gd name="T34" fmla="*/ 20 w 79"/>
                <a:gd name="T35" fmla="*/ 23 h 69"/>
                <a:gd name="T36" fmla="*/ 17 w 79"/>
                <a:gd name="T37" fmla="*/ 14 h 69"/>
                <a:gd name="T38" fmla="*/ 17 w 79"/>
                <a:gd name="T39" fmla="*/ 29 h 69"/>
                <a:gd name="T40" fmla="*/ 17 w 79"/>
                <a:gd name="T41" fmla="*/ 33 h 69"/>
                <a:gd name="T42" fmla="*/ 9 w 79"/>
                <a:gd name="T43" fmla="*/ 35 h 69"/>
                <a:gd name="T44" fmla="*/ 6 w 79"/>
                <a:gd name="T45" fmla="*/ 34 h 69"/>
                <a:gd name="T46" fmla="*/ 2 w 79"/>
                <a:gd name="T47" fmla="*/ 33 h 69"/>
                <a:gd name="T48" fmla="*/ 3 w 79"/>
                <a:gd name="T49" fmla="*/ 40 h 69"/>
                <a:gd name="T50" fmla="*/ 5 w 79"/>
                <a:gd name="T51" fmla="*/ 45 h 69"/>
                <a:gd name="T52" fmla="*/ 9 w 79"/>
                <a:gd name="T53" fmla="*/ 56 h 69"/>
                <a:gd name="T54" fmla="*/ 8 w 79"/>
                <a:gd name="T55" fmla="*/ 60 h 69"/>
                <a:gd name="T56" fmla="*/ 9 w 79"/>
                <a:gd name="T57" fmla="*/ 62 h 69"/>
                <a:gd name="T58" fmla="*/ 10 w 79"/>
                <a:gd name="T59" fmla="*/ 66 h 69"/>
                <a:gd name="T60" fmla="*/ 11 w 79"/>
                <a:gd name="T61" fmla="*/ 64 h 69"/>
                <a:gd name="T62" fmla="*/ 15 w 79"/>
                <a:gd name="T63" fmla="*/ 68 h 69"/>
                <a:gd name="T64" fmla="*/ 21 w 79"/>
                <a:gd name="T65" fmla="*/ 66 h 69"/>
                <a:gd name="T66" fmla="*/ 26 w 79"/>
                <a:gd name="T67" fmla="*/ 65 h 69"/>
                <a:gd name="T68" fmla="*/ 31 w 79"/>
                <a:gd name="T69" fmla="*/ 64 h 69"/>
                <a:gd name="T70" fmla="*/ 38 w 79"/>
                <a:gd name="T71" fmla="*/ 64 h 69"/>
                <a:gd name="T72" fmla="*/ 39 w 79"/>
                <a:gd name="T73" fmla="*/ 64 h 69"/>
                <a:gd name="T74" fmla="*/ 41 w 79"/>
                <a:gd name="T75" fmla="*/ 63 h 69"/>
                <a:gd name="T76" fmla="*/ 42 w 79"/>
                <a:gd name="T77" fmla="*/ 62 h 69"/>
                <a:gd name="T78" fmla="*/ 44 w 79"/>
                <a:gd name="T79" fmla="*/ 65 h 69"/>
                <a:gd name="T80" fmla="*/ 46 w 79"/>
                <a:gd name="T81" fmla="*/ 62 h 69"/>
                <a:gd name="T82" fmla="*/ 57 w 79"/>
                <a:gd name="T83" fmla="*/ 56 h 69"/>
                <a:gd name="T84" fmla="*/ 65 w 79"/>
                <a:gd name="T85" fmla="*/ 48 h 69"/>
                <a:gd name="T86" fmla="*/ 72 w 79"/>
                <a:gd name="T87" fmla="*/ 37 h 69"/>
                <a:gd name="T88" fmla="*/ 77 w 79"/>
                <a:gd name="T89" fmla="*/ 33 h 69"/>
                <a:gd name="T90" fmla="*/ 79 w 79"/>
                <a:gd name="T91" fmla="*/ 25 h 69"/>
                <a:gd name="T92" fmla="*/ 76 w 79"/>
                <a:gd name="T93" fmla="*/ 25 h 69"/>
                <a:gd name="T94" fmla="*/ 74 w 79"/>
                <a:gd name="T95" fmla="*/ 27 h 69"/>
                <a:gd name="T96" fmla="*/ 62 w 79"/>
                <a:gd name="T97" fmla="*/ 39 h 69"/>
                <a:gd name="T98" fmla="*/ 61 w 79"/>
                <a:gd name="T99" fmla="*/ 41 h 69"/>
                <a:gd name="T100" fmla="*/ 57 w 79"/>
                <a:gd name="T101" fmla="*/ 43 h 69"/>
                <a:gd name="T102" fmla="*/ 55 w 79"/>
                <a:gd name="T103" fmla="*/ 44 h 69"/>
                <a:gd name="T104" fmla="*/ 52 w 79"/>
                <a:gd name="T105" fmla="*/ 41 h 69"/>
                <a:gd name="T106" fmla="*/ 56 w 79"/>
                <a:gd name="T107" fmla="*/ 35 h 69"/>
                <a:gd name="T108" fmla="*/ 60 w 79"/>
                <a:gd name="T109" fmla="*/ 35 h 69"/>
                <a:gd name="T110" fmla="*/ 62 w 79"/>
                <a:gd name="T111" fmla="*/ 39 h 69"/>
                <a:gd name="T112" fmla="*/ 62 w 79"/>
                <a:gd name="T113"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69">
                  <a:moveTo>
                    <a:pt x="74" y="27"/>
                  </a:moveTo>
                  <a:cubicBezTo>
                    <a:pt x="71" y="27"/>
                    <a:pt x="68" y="24"/>
                    <a:pt x="69" y="22"/>
                  </a:cubicBezTo>
                  <a:cubicBezTo>
                    <a:pt x="69" y="20"/>
                    <a:pt x="71" y="19"/>
                    <a:pt x="72" y="19"/>
                  </a:cubicBezTo>
                  <a:cubicBezTo>
                    <a:pt x="73" y="19"/>
                    <a:pt x="74" y="20"/>
                    <a:pt x="75" y="20"/>
                  </a:cubicBezTo>
                  <a:cubicBezTo>
                    <a:pt x="75" y="17"/>
                    <a:pt x="76" y="14"/>
                    <a:pt x="75" y="11"/>
                  </a:cubicBezTo>
                  <a:cubicBezTo>
                    <a:pt x="74" y="10"/>
                    <a:pt x="73" y="8"/>
                    <a:pt x="73" y="7"/>
                  </a:cubicBezTo>
                  <a:cubicBezTo>
                    <a:pt x="72" y="5"/>
                    <a:pt x="72" y="3"/>
                    <a:pt x="72" y="1"/>
                  </a:cubicBezTo>
                  <a:cubicBezTo>
                    <a:pt x="70" y="2"/>
                    <a:pt x="67" y="1"/>
                    <a:pt x="66" y="1"/>
                  </a:cubicBezTo>
                  <a:cubicBezTo>
                    <a:pt x="63" y="0"/>
                    <a:pt x="61" y="0"/>
                    <a:pt x="60" y="2"/>
                  </a:cubicBezTo>
                  <a:cubicBezTo>
                    <a:pt x="58" y="3"/>
                    <a:pt x="56" y="3"/>
                    <a:pt x="55" y="5"/>
                  </a:cubicBezTo>
                  <a:cubicBezTo>
                    <a:pt x="54" y="6"/>
                    <a:pt x="52" y="7"/>
                    <a:pt x="51" y="8"/>
                  </a:cubicBezTo>
                  <a:cubicBezTo>
                    <a:pt x="50" y="9"/>
                    <a:pt x="50" y="11"/>
                    <a:pt x="49" y="12"/>
                  </a:cubicBezTo>
                  <a:cubicBezTo>
                    <a:pt x="48" y="14"/>
                    <a:pt x="46" y="12"/>
                    <a:pt x="45" y="14"/>
                  </a:cubicBezTo>
                  <a:cubicBezTo>
                    <a:pt x="44" y="15"/>
                    <a:pt x="45" y="16"/>
                    <a:pt x="44" y="17"/>
                  </a:cubicBezTo>
                  <a:cubicBezTo>
                    <a:pt x="42" y="21"/>
                    <a:pt x="37" y="18"/>
                    <a:pt x="34" y="17"/>
                  </a:cubicBezTo>
                  <a:cubicBezTo>
                    <a:pt x="31" y="15"/>
                    <a:pt x="30" y="19"/>
                    <a:pt x="28" y="21"/>
                  </a:cubicBezTo>
                  <a:cubicBezTo>
                    <a:pt x="27" y="22"/>
                    <a:pt x="26" y="24"/>
                    <a:pt x="24" y="24"/>
                  </a:cubicBezTo>
                  <a:cubicBezTo>
                    <a:pt x="24" y="24"/>
                    <a:pt x="20" y="24"/>
                    <a:pt x="20" y="23"/>
                  </a:cubicBezTo>
                  <a:cubicBezTo>
                    <a:pt x="22" y="20"/>
                    <a:pt x="21" y="15"/>
                    <a:pt x="17" y="14"/>
                  </a:cubicBezTo>
                  <a:cubicBezTo>
                    <a:pt x="17" y="19"/>
                    <a:pt x="17" y="24"/>
                    <a:pt x="17" y="29"/>
                  </a:cubicBezTo>
                  <a:cubicBezTo>
                    <a:pt x="17" y="29"/>
                    <a:pt x="18" y="32"/>
                    <a:pt x="17" y="33"/>
                  </a:cubicBezTo>
                  <a:cubicBezTo>
                    <a:pt x="14" y="35"/>
                    <a:pt x="13" y="36"/>
                    <a:pt x="9" y="35"/>
                  </a:cubicBezTo>
                  <a:cubicBezTo>
                    <a:pt x="8" y="35"/>
                    <a:pt x="7" y="35"/>
                    <a:pt x="6" y="34"/>
                  </a:cubicBezTo>
                  <a:cubicBezTo>
                    <a:pt x="5" y="32"/>
                    <a:pt x="4" y="31"/>
                    <a:pt x="2" y="33"/>
                  </a:cubicBezTo>
                  <a:cubicBezTo>
                    <a:pt x="0" y="35"/>
                    <a:pt x="2" y="38"/>
                    <a:pt x="3" y="40"/>
                  </a:cubicBezTo>
                  <a:cubicBezTo>
                    <a:pt x="4" y="41"/>
                    <a:pt x="5" y="43"/>
                    <a:pt x="5" y="45"/>
                  </a:cubicBezTo>
                  <a:cubicBezTo>
                    <a:pt x="7" y="49"/>
                    <a:pt x="11" y="51"/>
                    <a:pt x="9" y="56"/>
                  </a:cubicBezTo>
                  <a:cubicBezTo>
                    <a:pt x="8" y="58"/>
                    <a:pt x="7" y="58"/>
                    <a:pt x="8" y="60"/>
                  </a:cubicBezTo>
                  <a:cubicBezTo>
                    <a:pt x="9" y="61"/>
                    <a:pt x="9" y="62"/>
                    <a:pt x="9" y="62"/>
                  </a:cubicBezTo>
                  <a:cubicBezTo>
                    <a:pt x="10" y="63"/>
                    <a:pt x="9" y="65"/>
                    <a:pt x="10" y="66"/>
                  </a:cubicBezTo>
                  <a:cubicBezTo>
                    <a:pt x="10" y="66"/>
                    <a:pt x="10" y="64"/>
                    <a:pt x="11" y="64"/>
                  </a:cubicBezTo>
                  <a:cubicBezTo>
                    <a:pt x="11" y="64"/>
                    <a:pt x="14" y="67"/>
                    <a:pt x="15" y="68"/>
                  </a:cubicBezTo>
                  <a:cubicBezTo>
                    <a:pt x="17" y="69"/>
                    <a:pt x="19" y="66"/>
                    <a:pt x="21" y="66"/>
                  </a:cubicBezTo>
                  <a:cubicBezTo>
                    <a:pt x="23" y="65"/>
                    <a:pt x="25" y="67"/>
                    <a:pt x="26" y="65"/>
                  </a:cubicBezTo>
                  <a:cubicBezTo>
                    <a:pt x="28" y="64"/>
                    <a:pt x="29" y="64"/>
                    <a:pt x="31" y="64"/>
                  </a:cubicBezTo>
                  <a:cubicBezTo>
                    <a:pt x="33" y="64"/>
                    <a:pt x="35" y="64"/>
                    <a:pt x="38" y="64"/>
                  </a:cubicBezTo>
                  <a:cubicBezTo>
                    <a:pt x="38" y="64"/>
                    <a:pt x="39" y="64"/>
                    <a:pt x="39" y="64"/>
                  </a:cubicBezTo>
                  <a:cubicBezTo>
                    <a:pt x="40" y="64"/>
                    <a:pt x="40" y="63"/>
                    <a:pt x="41" y="63"/>
                  </a:cubicBezTo>
                  <a:cubicBezTo>
                    <a:pt x="41" y="63"/>
                    <a:pt x="41" y="62"/>
                    <a:pt x="42" y="62"/>
                  </a:cubicBezTo>
                  <a:cubicBezTo>
                    <a:pt x="42" y="63"/>
                    <a:pt x="42" y="65"/>
                    <a:pt x="44" y="65"/>
                  </a:cubicBezTo>
                  <a:cubicBezTo>
                    <a:pt x="44" y="65"/>
                    <a:pt x="43" y="61"/>
                    <a:pt x="46" y="62"/>
                  </a:cubicBezTo>
                  <a:cubicBezTo>
                    <a:pt x="50" y="63"/>
                    <a:pt x="54" y="59"/>
                    <a:pt x="57" y="56"/>
                  </a:cubicBezTo>
                  <a:cubicBezTo>
                    <a:pt x="60" y="54"/>
                    <a:pt x="62" y="51"/>
                    <a:pt x="65" y="48"/>
                  </a:cubicBezTo>
                  <a:cubicBezTo>
                    <a:pt x="68" y="45"/>
                    <a:pt x="69" y="41"/>
                    <a:pt x="72" y="37"/>
                  </a:cubicBezTo>
                  <a:cubicBezTo>
                    <a:pt x="73" y="36"/>
                    <a:pt x="76" y="35"/>
                    <a:pt x="77" y="33"/>
                  </a:cubicBezTo>
                  <a:cubicBezTo>
                    <a:pt x="78" y="31"/>
                    <a:pt x="79" y="27"/>
                    <a:pt x="79" y="25"/>
                  </a:cubicBezTo>
                  <a:cubicBezTo>
                    <a:pt x="78" y="25"/>
                    <a:pt x="77" y="25"/>
                    <a:pt x="76" y="25"/>
                  </a:cubicBezTo>
                  <a:cubicBezTo>
                    <a:pt x="75" y="25"/>
                    <a:pt x="75" y="27"/>
                    <a:pt x="74" y="27"/>
                  </a:cubicBezTo>
                  <a:close/>
                  <a:moveTo>
                    <a:pt x="62" y="39"/>
                  </a:moveTo>
                  <a:cubicBezTo>
                    <a:pt x="61" y="39"/>
                    <a:pt x="61" y="41"/>
                    <a:pt x="61" y="41"/>
                  </a:cubicBezTo>
                  <a:cubicBezTo>
                    <a:pt x="60" y="43"/>
                    <a:pt x="58" y="42"/>
                    <a:pt x="57" y="43"/>
                  </a:cubicBezTo>
                  <a:cubicBezTo>
                    <a:pt x="56" y="43"/>
                    <a:pt x="56" y="44"/>
                    <a:pt x="55" y="44"/>
                  </a:cubicBezTo>
                  <a:cubicBezTo>
                    <a:pt x="53" y="44"/>
                    <a:pt x="52" y="42"/>
                    <a:pt x="52" y="41"/>
                  </a:cubicBezTo>
                  <a:cubicBezTo>
                    <a:pt x="51" y="39"/>
                    <a:pt x="54" y="36"/>
                    <a:pt x="56" y="35"/>
                  </a:cubicBezTo>
                  <a:cubicBezTo>
                    <a:pt x="57" y="34"/>
                    <a:pt x="59" y="34"/>
                    <a:pt x="60" y="35"/>
                  </a:cubicBezTo>
                  <a:cubicBezTo>
                    <a:pt x="61" y="36"/>
                    <a:pt x="64" y="38"/>
                    <a:pt x="62" y="39"/>
                  </a:cubicBezTo>
                  <a:cubicBezTo>
                    <a:pt x="61" y="39"/>
                    <a:pt x="63" y="38"/>
                    <a:pt x="62" y="39"/>
                  </a:cubicBezTo>
                  <a:close/>
                </a:path>
              </a:pathLst>
            </a:custGeom>
            <a:grpFill/>
            <a:ln w="9525"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44" name="Freeform 739"/>
            <p:cNvSpPr>
              <a:spLocks/>
            </p:cNvSpPr>
            <p:nvPr/>
          </p:nvSpPr>
          <p:spPr bwMode="auto">
            <a:xfrm>
              <a:off x="12919875" y="10399709"/>
              <a:ext cx="121018" cy="124238"/>
            </a:xfrm>
            <a:custGeom>
              <a:avLst/>
              <a:gdLst>
                <a:gd name="T0" fmla="*/ 11 w 13"/>
                <a:gd name="T1" fmla="*/ 4 h 13"/>
                <a:gd name="T2" fmla="*/ 3 w 13"/>
                <a:gd name="T3" fmla="*/ 3 h 13"/>
                <a:gd name="T4" fmla="*/ 2 w 13"/>
                <a:gd name="T5" fmla="*/ 9 h 13"/>
                <a:gd name="T6" fmla="*/ 7 w 13"/>
                <a:gd name="T7" fmla="*/ 9 h 13"/>
                <a:gd name="T8" fmla="*/ 11 w 13"/>
                <a:gd name="T9" fmla="*/ 4 h 13"/>
                <a:gd name="T10" fmla="*/ 11 w 13"/>
                <a:gd name="T11" fmla="*/ 4 h 13"/>
              </a:gdLst>
              <a:ahLst/>
              <a:cxnLst>
                <a:cxn ang="0">
                  <a:pos x="T0" y="T1"/>
                </a:cxn>
                <a:cxn ang="0">
                  <a:pos x="T2" y="T3"/>
                </a:cxn>
                <a:cxn ang="0">
                  <a:pos x="T4" y="T5"/>
                </a:cxn>
                <a:cxn ang="0">
                  <a:pos x="T6" y="T7"/>
                </a:cxn>
                <a:cxn ang="0">
                  <a:pos x="T8" y="T9"/>
                </a:cxn>
                <a:cxn ang="0">
                  <a:pos x="T10" y="T11"/>
                </a:cxn>
              </a:cxnLst>
              <a:rect l="0" t="0" r="r" b="b"/>
              <a:pathLst>
                <a:path w="13" h="13">
                  <a:moveTo>
                    <a:pt x="11" y="4"/>
                  </a:moveTo>
                  <a:cubicBezTo>
                    <a:pt x="9" y="2"/>
                    <a:pt x="5" y="0"/>
                    <a:pt x="3" y="3"/>
                  </a:cubicBezTo>
                  <a:cubicBezTo>
                    <a:pt x="1" y="5"/>
                    <a:pt x="0" y="7"/>
                    <a:pt x="2" y="9"/>
                  </a:cubicBezTo>
                  <a:cubicBezTo>
                    <a:pt x="4" y="13"/>
                    <a:pt x="5" y="9"/>
                    <a:pt x="7" y="9"/>
                  </a:cubicBezTo>
                  <a:cubicBezTo>
                    <a:pt x="10" y="9"/>
                    <a:pt x="13" y="5"/>
                    <a:pt x="11" y="4"/>
                  </a:cubicBezTo>
                  <a:cubicBezTo>
                    <a:pt x="10" y="3"/>
                    <a:pt x="12" y="4"/>
                    <a:pt x="11"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45" name="Freeform 740"/>
            <p:cNvSpPr>
              <a:spLocks/>
            </p:cNvSpPr>
            <p:nvPr/>
          </p:nvSpPr>
          <p:spPr bwMode="auto">
            <a:xfrm>
              <a:off x="12263829" y="9240162"/>
              <a:ext cx="47770" cy="76452"/>
            </a:xfrm>
            <a:custGeom>
              <a:avLst/>
              <a:gdLst>
                <a:gd name="T0" fmla="*/ 2 w 5"/>
                <a:gd name="T1" fmla="*/ 5 h 8"/>
                <a:gd name="T2" fmla="*/ 5 w 5"/>
                <a:gd name="T3" fmla="*/ 1 h 8"/>
                <a:gd name="T4" fmla="*/ 1 w 5"/>
                <a:gd name="T5" fmla="*/ 3 h 8"/>
                <a:gd name="T6" fmla="*/ 0 w 5"/>
                <a:gd name="T7" fmla="*/ 8 h 8"/>
                <a:gd name="T8" fmla="*/ 2 w 5"/>
                <a:gd name="T9" fmla="*/ 5 h 8"/>
              </a:gdLst>
              <a:ahLst/>
              <a:cxnLst>
                <a:cxn ang="0">
                  <a:pos x="T0" y="T1"/>
                </a:cxn>
                <a:cxn ang="0">
                  <a:pos x="T2" y="T3"/>
                </a:cxn>
                <a:cxn ang="0">
                  <a:pos x="T4" y="T5"/>
                </a:cxn>
                <a:cxn ang="0">
                  <a:pos x="T6" y="T7"/>
                </a:cxn>
                <a:cxn ang="0">
                  <a:pos x="T8" y="T9"/>
                </a:cxn>
              </a:cxnLst>
              <a:rect l="0" t="0" r="r" b="b"/>
              <a:pathLst>
                <a:path w="5" h="8">
                  <a:moveTo>
                    <a:pt x="2" y="5"/>
                  </a:moveTo>
                  <a:cubicBezTo>
                    <a:pt x="2" y="4"/>
                    <a:pt x="4" y="2"/>
                    <a:pt x="5" y="1"/>
                  </a:cubicBezTo>
                  <a:cubicBezTo>
                    <a:pt x="4" y="0"/>
                    <a:pt x="2" y="2"/>
                    <a:pt x="1" y="3"/>
                  </a:cubicBezTo>
                  <a:cubicBezTo>
                    <a:pt x="0" y="4"/>
                    <a:pt x="0" y="6"/>
                    <a:pt x="0" y="8"/>
                  </a:cubicBezTo>
                  <a:cubicBezTo>
                    <a:pt x="2" y="7"/>
                    <a:pt x="2" y="6"/>
                    <a:pt x="2" y="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46" name="Freeform 741"/>
            <p:cNvSpPr>
              <a:spLocks/>
            </p:cNvSpPr>
            <p:nvPr/>
          </p:nvSpPr>
          <p:spPr bwMode="auto">
            <a:xfrm>
              <a:off x="12219241" y="8857898"/>
              <a:ext cx="324840" cy="420493"/>
            </a:xfrm>
            <a:custGeom>
              <a:avLst/>
              <a:gdLst>
                <a:gd name="T0" fmla="*/ 11 w 35"/>
                <a:gd name="T1" fmla="*/ 44 h 45"/>
                <a:gd name="T2" fmla="*/ 15 w 35"/>
                <a:gd name="T3" fmla="*/ 41 h 45"/>
                <a:gd name="T4" fmla="*/ 16 w 35"/>
                <a:gd name="T5" fmla="*/ 43 h 45"/>
                <a:gd name="T6" fmla="*/ 23 w 35"/>
                <a:gd name="T7" fmla="*/ 37 h 45"/>
                <a:gd name="T8" fmla="*/ 25 w 35"/>
                <a:gd name="T9" fmla="*/ 26 h 45"/>
                <a:gd name="T10" fmla="*/ 31 w 35"/>
                <a:gd name="T11" fmla="*/ 16 h 45"/>
                <a:gd name="T12" fmla="*/ 33 w 35"/>
                <a:gd name="T13" fmla="*/ 8 h 45"/>
                <a:gd name="T14" fmla="*/ 35 w 35"/>
                <a:gd name="T15" fmla="*/ 2 h 45"/>
                <a:gd name="T16" fmla="*/ 29 w 35"/>
                <a:gd name="T17" fmla="*/ 1 h 45"/>
                <a:gd name="T18" fmla="*/ 26 w 35"/>
                <a:gd name="T19" fmla="*/ 2 h 45"/>
                <a:gd name="T20" fmla="*/ 25 w 35"/>
                <a:gd name="T21" fmla="*/ 6 h 45"/>
                <a:gd name="T22" fmla="*/ 20 w 35"/>
                <a:gd name="T23" fmla="*/ 10 h 45"/>
                <a:gd name="T24" fmla="*/ 10 w 35"/>
                <a:gd name="T25" fmla="*/ 8 h 45"/>
                <a:gd name="T26" fmla="*/ 13 w 35"/>
                <a:gd name="T27" fmla="*/ 13 h 45"/>
                <a:gd name="T28" fmla="*/ 14 w 35"/>
                <a:gd name="T29" fmla="*/ 19 h 45"/>
                <a:gd name="T30" fmla="*/ 15 w 35"/>
                <a:gd name="T31" fmla="*/ 22 h 45"/>
                <a:gd name="T32" fmla="*/ 16 w 35"/>
                <a:gd name="T33" fmla="*/ 25 h 45"/>
                <a:gd name="T34" fmla="*/ 15 w 35"/>
                <a:gd name="T35" fmla="*/ 32 h 45"/>
                <a:gd name="T36" fmla="*/ 13 w 35"/>
                <a:gd name="T37" fmla="*/ 31 h 45"/>
                <a:gd name="T38" fmla="*/ 10 w 35"/>
                <a:gd name="T39" fmla="*/ 32 h 45"/>
                <a:gd name="T40" fmla="*/ 8 w 35"/>
                <a:gd name="T41" fmla="*/ 29 h 45"/>
                <a:gd name="T42" fmla="*/ 6 w 35"/>
                <a:gd name="T43" fmla="*/ 32 h 45"/>
                <a:gd name="T44" fmla="*/ 4 w 35"/>
                <a:gd name="T45" fmla="*/ 32 h 45"/>
                <a:gd name="T46" fmla="*/ 3 w 35"/>
                <a:gd name="T47" fmla="*/ 35 h 45"/>
                <a:gd name="T48" fmla="*/ 0 w 35"/>
                <a:gd name="T49" fmla="*/ 39 h 45"/>
                <a:gd name="T50" fmla="*/ 5 w 35"/>
                <a:gd name="T51" fmla="*/ 45 h 45"/>
                <a:gd name="T52" fmla="*/ 8 w 35"/>
                <a:gd name="T53" fmla="*/ 42 h 45"/>
                <a:gd name="T54" fmla="*/ 11 w 35"/>
                <a:gd name="T55" fmla="*/ 44 h 45"/>
                <a:gd name="T56" fmla="*/ 11 w 35"/>
                <a:gd name="T5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5">
                  <a:moveTo>
                    <a:pt x="11" y="44"/>
                  </a:moveTo>
                  <a:cubicBezTo>
                    <a:pt x="12" y="44"/>
                    <a:pt x="14" y="42"/>
                    <a:pt x="15" y="41"/>
                  </a:cubicBezTo>
                  <a:cubicBezTo>
                    <a:pt x="17" y="40"/>
                    <a:pt x="15" y="43"/>
                    <a:pt x="16" y="43"/>
                  </a:cubicBezTo>
                  <a:cubicBezTo>
                    <a:pt x="16" y="43"/>
                    <a:pt x="23" y="39"/>
                    <a:pt x="23" y="37"/>
                  </a:cubicBezTo>
                  <a:cubicBezTo>
                    <a:pt x="23" y="33"/>
                    <a:pt x="23" y="29"/>
                    <a:pt x="25" y="26"/>
                  </a:cubicBezTo>
                  <a:cubicBezTo>
                    <a:pt x="27" y="22"/>
                    <a:pt x="30" y="19"/>
                    <a:pt x="31" y="16"/>
                  </a:cubicBezTo>
                  <a:cubicBezTo>
                    <a:pt x="32" y="13"/>
                    <a:pt x="32" y="11"/>
                    <a:pt x="33" y="8"/>
                  </a:cubicBezTo>
                  <a:cubicBezTo>
                    <a:pt x="33" y="6"/>
                    <a:pt x="35" y="4"/>
                    <a:pt x="35" y="2"/>
                  </a:cubicBezTo>
                  <a:cubicBezTo>
                    <a:pt x="33" y="2"/>
                    <a:pt x="31" y="0"/>
                    <a:pt x="29" y="1"/>
                  </a:cubicBezTo>
                  <a:cubicBezTo>
                    <a:pt x="28" y="1"/>
                    <a:pt x="26" y="1"/>
                    <a:pt x="26" y="2"/>
                  </a:cubicBezTo>
                  <a:cubicBezTo>
                    <a:pt x="25" y="4"/>
                    <a:pt x="25" y="5"/>
                    <a:pt x="25" y="6"/>
                  </a:cubicBezTo>
                  <a:cubicBezTo>
                    <a:pt x="24" y="9"/>
                    <a:pt x="23" y="10"/>
                    <a:pt x="20" y="10"/>
                  </a:cubicBezTo>
                  <a:cubicBezTo>
                    <a:pt x="17" y="9"/>
                    <a:pt x="13" y="8"/>
                    <a:pt x="10" y="8"/>
                  </a:cubicBezTo>
                  <a:cubicBezTo>
                    <a:pt x="10" y="10"/>
                    <a:pt x="9" y="14"/>
                    <a:pt x="13" y="13"/>
                  </a:cubicBezTo>
                  <a:cubicBezTo>
                    <a:pt x="17" y="11"/>
                    <a:pt x="14" y="17"/>
                    <a:pt x="14" y="19"/>
                  </a:cubicBezTo>
                  <a:cubicBezTo>
                    <a:pt x="14" y="20"/>
                    <a:pt x="14" y="21"/>
                    <a:pt x="15" y="22"/>
                  </a:cubicBezTo>
                  <a:cubicBezTo>
                    <a:pt x="16" y="23"/>
                    <a:pt x="16" y="24"/>
                    <a:pt x="16" y="25"/>
                  </a:cubicBezTo>
                  <a:cubicBezTo>
                    <a:pt x="16" y="27"/>
                    <a:pt x="16" y="30"/>
                    <a:pt x="15" y="32"/>
                  </a:cubicBezTo>
                  <a:cubicBezTo>
                    <a:pt x="15" y="33"/>
                    <a:pt x="13" y="31"/>
                    <a:pt x="13" y="31"/>
                  </a:cubicBezTo>
                  <a:cubicBezTo>
                    <a:pt x="11" y="31"/>
                    <a:pt x="11" y="33"/>
                    <a:pt x="10" y="32"/>
                  </a:cubicBezTo>
                  <a:cubicBezTo>
                    <a:pt x="10" y="31"/>
                    <a:pt x="9" y="30"/>
                    <a:pt x="8" y="29"/>
                  </a:cubicBezTo>
                  <a:cubicBezTo>
                    <a:pt x="7" y="29"/>
                    <a:pt x="7" y="31"/>
                    <a:pt x="6" y="32"/>
                  </a:cubicBezTo>
                  <a:cubicBezTo>
                    <a:pt x="6" y="32"/>
                    <a:pt x="4" y="32"/>
                    <a:pt x="4" y="32"/>
                  </a:cubicBezTo>
                  <a:cubicBezTo>
                    <a:pt x="2" y="32"/>
                    <a:pt x="3" y="34"/>
                    <a:pt x="3" y="35"/>
                  </a:cubicBezTo>
                  <a:cubicBezTo>
                    <a:pt x="4" y="38"/>
                    <a:pt x="3" y="37"/>
                    <a:pt x="0" y="39"/>
                  </a:cubicBezTo>
                  <a:cubicBezTo>
                    <a:pt x="2" y="41"/>
                    <a:pt x="4" y="42"/>
                    <a:pt x="5" y="45"/>
                  </a:cubicBezTo>
                  <a:cubicBezTo>
                    <a:pt x="6" y="44"/>
                    <a:pt x="7" y="43"/>
                    <a:pt x="8" y="42"/>
                  </a:cubicBezTo>
                  <a:cubicBezTo>
                    <a:pt x="10" y="41"/>
                    <a:pt x="10" y="43"/>
                    <a:pt x="11" y="44"/>
                  </a:cubicBezTo>
                  <a:cubicBezTo>
                    <a:pt x="12" y="44"/>
                    <a:pt x="10" y="43"/>
                    <a:pt x="11" y="4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47" name="Freeform 742"/>
            <p:cNvSpPr>
              <a:spLocks/>
            </p:cNvSpPr>
            <p:nvPr/>
          </p:nvSpPr>
          <p:spPr bwMode="auto">
            <a:xfrm>
              <a:off x="12359369" y="8520228"/>
              <a:ext cx="595538" cy="420493"/>
            </a:xfrm>
            <a:custGeom>
              <a:avLst/>
              <a:gdLst>
                <a:gd name="T0" fmla="*/ 12 w 64"/>
                <a:gd name="T1" fmla="*/ 37 h 45"/>
                <a:gd name="T2" fmla="*/ 17 w 64"/>
                <a:gd name="T3" fmla="*/ 37 h 45"/>
                <a:gd name="T4" fmla="*/ 20 w 64"/>
                <a:gd name="T5" fmla="*/ 38 h 45"/>
                <a:gd name="T6" fmla="*/ 21 w 64"/>
                <a:gd name="T7" fmla="*/ 33 h 45"/>
                <a:gd name="T8" fmla="*/ 25 w 64"/>
                <a:gd name="T9" fmla="*/ 30 h 45"/>
                <a:gd name="T10" fmla="*/ 30 w 64"/>
                <a:gd name="T11" fmla="*/ 33 h 45"/>
                <a:gd name="T12" fmla="*/ 36 w 64"/>
                <a:gd name="T13" fmla="*/ 34 h 45"/>
                <a:gd name="T14" fmla="*/ 39 w 64"/>
                <a:gd name="T15" fmla="*/ 34 h 45"/>
                <a:gd name="T16" fmla="*/ 41 w 64"/>
                <a:gd name="T17" fmla="*/ 30 h 45"/>
                <a:gd name="T18" fmla="*/ 45 w 64"/>
                <a:gd name="T19" fmla="*/ 31 h 45"/>
                <a:gd name="T20" fmla="*/ 50 w 64"/>
                <a:gd name="T21" fmla="*/ 31 h 45"/>
                <a:gd name="T22" fmla="*/ 55 w 64"/>
                <a:gd name="T23" fmla="*/ 29 h 45"/>
                <a:gd name="T24" fmla="*/ 60 w 64"/>
                <a:gd name="T25" fmla="*/ 30 h 45"/>
                <a:gd name="T26" fmla="*/ 58 w 64"/>
                <a:gd name="T27" fmla="*/ 24 h 45"/>
                <a:gd name="T28" fmla="*/ 55 w 64"/>
                <a:gd name="T29" fmla="*/ 20 h 45"/>
                <a:gd name="T30" fmla="*/ 51 w 64"/>
                <a:gd name="T31" fmla="*/ 16 h 45"/>
                <a:gd name="T32" fmla="*/ 47 w 64"/>
                <a:gd name="T33" fmla="*/ 13 h 45"/>
                <a:gd name="T34" fmla="*/ 46 w 64"/>
                <a:gd name="T35" fmla="*/ 12 h 45"/>
                <a:gd name="T36" fmla="*/ 44 w 64"/>
                <a:gd name="T37" fmla="*/ 12 h 45"/>
                <a:gd name="T38" fmla="*/ 44 w 64"/>
                <a:gd name="T39" fmla="*/ 6 h 45"/>
                <a:gd name="T40" fmla="*/ 41 w 64"/>
                <a:gd name="T41" fmla="*/ 1 h 45"/>
                <a:gd name="T42" fmla="*/ 41 w 64"/>
                <a:gd name="T43" fmla="*/ 0 h 45"/>
                <a:gd name="T44" fmla="*/ 38 w 64"/>
                <a:gd name="T45" fmla="*/ 0 h 45"/>
                <a:gd name="T46" fmla="*/ 35 w 64"/>
                <a:gd name="T47" fmla="*/ 3 h 45"/>
                <a:gd name="T48" fmla="*/ 26 w 64"/>
                <a:gd name="T49" fmla="*/ 10 h 45"/>
                <a:gd name="T50" fmla="*/ 22 w 64"/>
                <a:gd name="T51" fmla="*/ 11 h 45"/>
                <a:gd name="T52" fmla="*/ 19 w 64"/>
                <a:gd name="T53" fmla="*/ 15 h 45"/>
                <a:gd name="T54" fmla="*/ 13 w 64"/>
                <a:gd name="T55" fmla="*/ 17 h 45"/>
                <a:gd name="T56" fmla="*/ 9 w 64"/>
                <a:gd name="T57" fmla="*/ 17 h 45"/>
                <a:gd name="T58" fmla="*/ 6 w 64"/>
                <a:gd name="T59" fmla="*/ 18 h 45"/>
                <a:gd name="T60" fmla="*/ 3 w 64"/>
                <a:gd name="T61" fmla="*/ 23 h 45"/>
                <a:gd name="T62" fmla="*/ 4 w 64"/>
                <a:gd name="T63" fmla="*/ 34 h 45"/>
                <a:gd name="T64" fmla="*/ 6 w 64"/>
                <a:gd name="T65" fmla="*/ 39 h 45"/>
                <a:gd name="T66" fmla="*/ 9 w 64"/>
                <a:gd name="T67" fmla="*/ 45 h 45"/>
                <a:gd name="T68" fmla="*/ 12 w 64"/>
                <a:gd name="T6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45">
                  <a:moveTo>
                    <a:pt x="12" y="37"/>
                  </a:moveTo>
                  <a:cubicBezTo>
                    <a:pt x="13" y="37"/>
                    <a:pt x="16" y="36"/>
                    <a:pt x="17" y="37"/>
                  </a:cubicBezTo>
                  <a:cubicBezTo>
                    <a:pt x="17" y="38"/>
                    <a:pt x="20" y="38"/>
                    <a:pt x="20" y="38"/>
                  </a:cubicBezTo>
                  <a:cubicBezTo>
                    <a:pt x="21" y="36"/>
                    <a:pt x="20" y="34"/>
                    <a:pt x="21" y="33"/>
                  </a:cubicBezTo>
                  <a:cubicBezTo>
                    <a:pt x="21" y="32"/>
                    <a:pt x="23" y="29"/>
                    <a:pt x="25" y="30"/>
                  </a:cubicBezTo>
                  <a:cubicBezTo>
                    <a:pt x="27" y="30"/>
                    <a:pt x="28" y="32"/>
                    <a:pt x="30" y="33"/>
                  </a:cubicBezTo>
                  <a:cubicBezTo>
                    <a:pt x="32" y="34"/>
                    <a:pt x="34" y="34"/>
                    <a:pt x="36" y="34"/>
                  </a:cubicBezTo>
                  <a:cubicBezTo>
                    <a:pt x="37" y="34"/>
                    <a:pt x="39" y="35"/>
                    <a:pt x="39" y="34"/>
                  </a:cubicBezTo>
                  <a:cubicBezTo>
                    <a:pt x="40" y="33"/>
                    <a:pt x="40" y="29"/>
                    <a:pt x="41" y="30"/>
                  </a:cubicBezTo>
                  <a:cubicBezTo>
                    <a:pt x="43" y="31"/>
                    <a:pt x="43" y="31"/>
                    <a:pt x="45" y="31"/>
                  </a:cubicBezTo>
                  <a:cubicBezTo>
                    <a:pt x="47" y="30"/>
                    <a:pt x="48" y="31"/>
                    <a:pt x="50" y="31"/>
                  </a:cubicBezTo>
                  <a:cubicBezTo>
                    <a:pt x="52" y="31"/>
                    <a:pt x="53" y="28"/>
                    <a:pt x="55" y="29"/>
                  </a:cubicBezTo>
                  <a:cubicBezTo>
                    <a:pt x="56" y="29"/>
                    <a:pt x="58" y="31"/>
                    <a:pt x="60" y="30"/>
                  </a:cubicBezTo>
                  <a:cubicBezTo>
                    <a:pt x="64" y="28"/>
                    <a:pt x="59" y="26"/>
                    <a:pt x="58" y="24"/>
                  </a:cubicBezTo>
                  <a:cubicBezTo>
                    <a:pt x="57" y="22"/>
                    <a:pt x="57" y="21"/>
                    <a:pt x="55" y="20"/>
                  </a:cubicBezTo>
                  <a:cubicBezTo>
                    <a:pt x="53" y="19"/>
                    <a:pt x="52" y="18"/>
                    <a:pt x="51" y="16"/>
                  </a:cubicBezTo>
                  <a:cubicBezTo>
                    <a:pt x="51" y="14"/>
                    <a:pt x="49" y="14"/>
                    <a:pt x="47" y="13"/>
                  </a:cubicBezTo>
                  <a:cubicBezTo>
                    <a:pt x="47" y="13"/>
                    <a:pt x="47" y="12"/>
                    <a:pt x="46" y="12"/>
                  </a:cubicBezTo>
                  <a:cubicBezTo>
                    <a:pt x="46" y="12"/>
                    <a:pt x="44" y="12"/>
                    <a:pt x="44" y="12"/>
                  </a:cubicBezTo>
                  <a:cubicBezTo>
                    <a:pt x="43" y="11"/>
                    <a:pt x="44" y="7"/>
                    <a:pt x="44" y="6"/>
                  </a:cubicBezTo>
                  <a:cubicBezTo>
                    <a:pt x="44" y="4"/>
                    <a:pt x="42" y="3"/>
                    <a:pt x="41" y="1"/>
                  </a:cubicBezTo>
                  <a:cubicBezTo>
                    <a:pt x="41" y="1"/>
                    <a:pt x="41" y="0"/>
                    <a:pt x="41" y="0"/>
                  </a:cubicBezTo>
                  <a:cubicBezTo>
                    <a:pt x="40" y="0"/>
                    <a:pt x="39" y="0"/>
                    <a:pt x="38" y="0"/>
                  </a:cubicBezTo>
                  <a:cubicBezTo>
                    <a:pt x="36" y="1"/>
                    <a:pt x="36" y="1"/>
                    <a:pt x="35" y="3"/>
                  </a:cubicBezTo>
                  <a:cubicBezTo>
                    <a:pt x="35" y="6"/>
                    <a:pt x="28" y="10"/>
                    <a:pt x="26" y="10"/>
                  </a:cubicBezTo>
                  <a:cubicBezTo>
                    <a:pt x="25" y="10"/>
                    <a:pt x="21" y="10"/>
                    <a:pt x="22" y="11"/>
                  </a:cubicBezTo>
                  <a:cubicBezTo>
                    <a:pt x="23" y="13"/>
                    <a:pt x="20" y="15"/>
                    <a:pt x="19" y="15"/>
                  </a:cubicBezTo>
                  <a:cubicBezTo>
                    <a:pt x="17" y="16"/>
                    <a:pt x="15" y="17"/>
                    <a:pt x="13" y="17"/>
                  </a:cubicBezTo>
                  <a:cubicBezTo>
                    <a:pt x="11" y="18"/>
                    <a:pt x="11" y="16"/>
                    <a:pt x="9" y="17"/>
                  </a:cubicBezTo>
                  <a:cubicBezTo>
                    <a:pt x="7" y="18"/>
                    <a:pt x="6" y="17"/>
                    <a:pt x="6" y="18"/>
                  </a:cubicBezTo>
                  <a:cubicBezTo>
                    <a:pt x="5" y="20"/>
                    <a:pt x="4" y="22"/>
                    <a:pt x="3" y="23"/>
                  </a:cubicBezTo>
                  <a:cubicBezTo>
                    <a:pt x="0" y="27"/>
                    <a:pt x="2" y="30"/>
                    <a:pt x="4" y="34"/>
                  </a:cubicBezTo>
                  <a:cubicBezTo>
                    <a:pt x="5" y="36"/>
                    <a:pt x="5" y="37"/>
                    <a:pt x="6" y="39"/>
                  </a:cubicBezTo>
                  <a:cubicBezTo>
                    <a:pt x="8" y="41"/>
                    <a:pt x="9" y="42"/>
                    <a:pt x="9" y="45"/>
                  </a:cubicBezTo>
                  <a:cubicBezTo>
                    <a:pt x="9" y="44"/>
                    <a:pt x="10" y="37"/>
                    <a:pt x="12" y="37"/>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48" name="Freeform 743"/>
            <p:cNvSpPr>
              <a:spLocks/>
            </p:cNvSpPr>
            <p:nvPr/>
          </p:nvSpPr>
          <p:spPr bwMode="auto">
            <a:xfrm>
              <a:off x="11696952" y="7921343"/>
              <a:ext cx="1092354" cy="767720"/>
            </a:xfrm>
            <a:custGeom>
              <a:avLst/>
              <a:gdLst>
                <a:gd name="T0" fmla="*/ 83 w 117"/>
                <a:gd name="T1" fmla="*/ 82 h 82"/>
                <a:gd name="T2" fmla="*/ 93 w 117"/>
                <a:gd name="T3" fmla="*/ 76 h 82"/>
                <a:gd name="T4" fmla="*/ 105 w 117"/>
                <a:gd name="T5" fmla="*/ 68 h 82"/>
                <a:gd name="T6" fmla="*/ 112 w 117"/>
                <a:gd name="T7" fmla="*/ 64 h 82"/>
                <a:gd name="T8" fmla="*/ 107 w 117"/>
                <a:gd name="T9" fmla="*/ 55 h 82"/>
                <a:gd name="T10" fmla="*/ 110 w 117"/>
                <a:gd name="T11" fmla="*/ 46 h 82"/>
                <a:gd name="T12" fmla="*/ 114 w 117"/>
                <a:gd name="T13" fmla="*/ 40 h 82"/>
                <a:gd name="T14" fmla="*/ 117 w 117"/>
                <a:gd name="T15" fmla="*/ 21 h 82"/>
                <a:gd name="T16" fmla="*/ 81 w 117"/>
                <a:gd name="T17" fmla="*/ 1 h 82"/>
                <a:gd name="T18" fmla="*/ 75 w 117"/>
                <a:gd name="T19" fmla="*/ 2 h 82"/>
                <a:gd name="T20" fmla="*/ 67 w 117"/>
                <a:gd name="T21" fmla="*/ 2 h 82"/>
                <a:gd name="T22" fmla="*/ 59 w 117"/>
                <a:gd name="T23" fmla="*/ 1 h 82"/>
                <a:gd name="T24" fmla="*/ 29 w 117"/>
                <a:gd name="T25" fmla="*/ 21 h 82"/>
                <a:gd name="T26" fmla="*/ 22 w 117"/>
                <a:gd name="T27" fmla="*/ 25 h 82"/>
                <a:gd name="T28" fmla="*/ 19 w 117"/>
                <a:gd name="T29" fmla="*/ 42 h 82"/>
                <a:gd name="T30" fmla="*/ 8 w 117"/>
                <a:gd name="T31" fmla="*/ 43 h 82"/>
                <a:gd name="T32" fmla="*/ 5 w 117"/>
                <a:gd name="T33" fmla="*/ 51 h 82"/>
                <a:gd name="T34" fmla="*/ 11 w 117"/>
                <a:gd name="T35" fmla="*/ 56 h 82"/>
                <a:gd name="T36" fmla="*/ 19 w 117"/>
                <a:gd name="T37" fmla="*/ 62 h 82"/>
                <a:gd name="T38" fmla="*/ 21 w 117"/>
                <a:gd name="T39" fmla="*/ 55 h 82"/>
                <a:gd name="T40" fmla="*/ 28 w 117"/>
                <a:gd name="T41" fmla="*/ 50 h 82"/>
                <a:gd name="T42" fmla="*/ 35 w 117"/>
                <a:gd name="T43" fmla="*/ 53 h 82"/>
                <a:gd name="T44" fmla="*/ 46 w 117"/>
                <a:gd name="T45" fmla="*/ 55 h 82"/>
                <a:gd name="T46" fmla="*/ 64 w 117"/>
                <a:gd name="T47" fmla="*/ 53 h 82"/>
                <a:gd name="T48" fmla="*/ 68 w 117"/>
                <a:gd name="T49" fmla="*/ 47 h 82"/>
                <a:gd name="T50" fmla="*/ 77 w 117"/>
                <a:gd name="T51" fmla="*/ 31 h 82"/>
                <a:gd name="T52" fmla="*/ 79 w 117"/>
                <a:gd name="T53" fmla="*/ 16 h 82"/>
                <a:gd name="T54" fmla="*/ 75 w 117"/>
                <a:gd name="T55" fmla="*/ 2 h 82"/>
                <a:gd name="T56" fmla="*/ 78 w 117"/>
                <a:gd name="T57" fmla="*/ 16 h 82"/>
                <a:gd name="T58" fmla="*/ 77 w 117"/>
                <a:gd name="T59" fmla="*/ 35 h 82"/>
                <a:gd name="T60" fmla="*/ 68 w 117"/>
                <a:gd name="T61" fmla="*/ 46 h 82"/>
                <a:gd name="T62" fmla="*/ 72 w 117"/>
                <a:gd name="T63" fmla="*/ 55 h 82"/>
                <a:gd name="T64" fmla="*/ 75 w 117"/>
                <a:gd name="T65" fmla="*/ 65 h 82"/>
                <a:gd name="T66" fmla="*/ 72 w 117"/>
                <a:gd name="T67" fmla="*/ 74 h 82"/>
                <a:gd name="T68" fmla="*/ 77 w 117"/>
                <a:gd name="T69" fmla="*/ 81 h 82"/>
                <a:gd name="T70" fmla="*/ 80 w 117"/>
                <a:gd name="T71"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82">
                  <a:moveTo>
                    <a:pt x="80" y="81"/>
                  </a:moveTo>
                  <a:cubicBezTo>
                    <a:pt x="81" y="80"/>
                    <a:pt x="82" y="82"/>
                    <a:pt x="83" y="82"/>
                  </a:cubicBezTo>
                  <a:cubicBezTo>
                    <a:pt x="85" y="81"/>
                    <a:pt x="87" y="80"/>
                    <a:pt x="89" y="79"/>
                  </a:cubicBezTo>
                  <a:cubicBezTo>
                    <a:pt x="90" y="79"/>
                    <a:pt x="93" y="78"/>
                    <a:pt x="93" y="76"/>
                  </a:cubicBezTo>
                  <a:cubicBezTo>
                    <a:pt x="93" y="74"/>
                    <a:pt x="94" y="75"/>
                    <a:pt x="96" y="74"/>
                  </a:cubicBezTo>
                  <a:cubicBezTo>
                    <a:pt x="99" y="74"/>
                    <a:pt x="103" y="71"/>
                    <a:pt x="105" y="68"/>
                  </a:cubicBezTo>
                  <a:cubicBezTo>
                    <a:pt x="106" y="67"/>
                    <a:pt x="106" y="66"/>
                    <a:pt x="107" y="65"/>
                  </a:cubicBezTo>
                  <a:cubicBezTo>
                    <a:pt x="108" y="64"/>
                    <a:pt x="110" y="64"/>
                    <a:pt x="112" y="64"/>
                  </a:cubicBezTo>
                  <a:cubicBezTo>
                    <a:pt x="112" y="62"/>
                    <a:pt x="110" y="61"/>
                    <a:pt x="109" y="59"/>
                  </a:cubicBezTo>
                  <a:cubicBezTo>
                    <a:pt x="109" y="58"/>
                    <a:pt x="110" y="55"/>
                    <a:pt x="107" y="55"/>
                  </a:cubicBezTo>
                  <a:cubicBezTo>
                    <a:pt x="106" y="55"/>
                    <a:pt x="109" y="53"/>
                    <a:pt x="108" y="52"/>
                  </a:cubicBezTo>
                  <a:cubicBezTo>
                    <a:pt x="108" y="49"/>
                    <a:pt x="109" y="48"/>
                    <a:pt x="110" y="46"/>
                  </a:cubicBezTo>
                  <a:cubicBezTo>
                    <a:pt x="110" y="44"/>
                    <a:pt x="112" y="44"/>
                    <a:pt x="112" y="42"/>
                  </a:cubicBezTo>
                  <a:cubicBezTo>
                    <a:pt x="112" y="41"/>
                    <a:pt x="113" y="40"/>
                    <a:pt x="114" y="40"/>
                  </a:cubicBezTo>
                  <a:cubicBezTo>
                    <a:pt x="117" y="40"/>
                    <a:pt x="117" y="40"/>
                    <a:pt x="117" y="38"/>
                  </a:cubicBezTo>
                  <a:cubicBezTo>
                    <a:pt x="117" y="32"/>
                    <a:pt x="117" y="27"/>
                    <a:pt x="117" y="21"/>
                  </a:cubicBezTo>
                  <a:cubicBezTo>
                    <a:pt x="117" y="19"/>
                    <a:pt x="113" y="18"/>
                    <a:pt x="111" y="17"/>
                  </a:cubicBezTo>
                  <a:cubicBezTo>
                    <a:pt x="101" y="12"/>
                    <a:pt x="91" y="6"/>
                    <a:pt x="81" y="1"/>
                  </a:cubicBezTo>
                  <a:cubicBezTo>
                    <a:pt x="80" y="1"/>
                    <a:pt x="80" y="0"/>
                    <a:pt x="79" y="0"/>
                  </a:cubicBezTo>
                  <a:cubicBezTo>
                    <a:pt x="78" y="1"/>
                    <a:pt x="76" y="2"/>
                    <a:pt x="75" y="2"/>
                  </a:cubicBezTo>
                  <a:cubicBezTo>
                    <a:pt x="74" y="3"/>
                    <a:pt x="72" y="5"/>
                    <a:pt x="71" y="5"/>
                  </a:cubicBezTo>
                  <a:cubicBezTo>
                    <a:pt x="70" y="5"/>
                    <a:pt x="69" y="3"/>
                    <a:pt x="67" y="2"/>
                  </a:cubicBezTo>
                  <a:cubicBezTo>
                    <a:pt x="66" y="1"/>
                    <a:pt x="65" y="1"/>
                    <a:pt x="64" y="1"/>
                  </a:cubicBezTo>
                  <a:cubicBezTo>
                    <a:pt x="62" y="0"/>
                    <a:pt x="61" y="0"/>
                    <a:pt x="59" y="1"/>
                  </a:cubicBezTo>
                  <a:cubicBezTo>
                    <a:pt x="52" y="5"/>
                    <a:pt x="45" y="10"/>
                    <a:pt x="38" y="14"/>
                  </a:cubicBezTo>
                  <a:cubicBezTo>
                    <a:pt x="35" y="16"/>
                    <a:pt x="32" y="18"/>
                    <a:pt x="29" y="21"/>
                  </a:cubicBezTo>
                  <a:cubicBezTo>
                    <a:pt x="28" y="22"/>
                    <a:pt x="27" y="22"/>
                    <a:pt x="26" y="22"/>
                  </a:cubicBezTo>
                  <a:cubicBezTo>
                    <a:pt x="23" y="22"/>
                    <a:pt x="22" y="22"/>
                    <a:pt x="22" y="25"/>
                  </a:cubicBezTo>
                  <a:cubicBezTo>
                    <a:pt x="22" y="28"/>
                    <a:pt x="22" y="31"/>
                    <a:pt x="22" y="34"/>
                  </a:cubicBezTo>
                  <a:cubicBezTo>
                    <a:pt x="22" y="37"/>
                    <a:pt x="21" y="40"/>
                    <a:pt x="19" y="42"/>
                  </a:cubicBezTo>
                  <a:cubicBezTo>
                    <a:pt x="18" y="43"/>
                    <a:pt x="15" y="43"/>
                    <a:pt x="14" y="43"/>
                  </a:cubicBezTo>
                  <a:cubicBezTo>
                    <a:pt x="12" y="43"/>
                    <a:pt x="10" y="43"/>
                    <a:pt x="8" y="43"/>
                  </a:cubicBezTo>
                  <a:cubicBezTo>
                    <a:pt x="6" y="43"/>
                    <a:pt x="4" y="44"/>
                    <a:pt x="2" y="44"/>
                  </a:cubicBezTo>
                  <a:cubicBezTo>
                    <a:pt x="0" y="44"/>
                    <a:pt x="5" y="51"/>
                    <a:pt x="5" y="51"/>
                  </a:cubicBezTo>
                  <a:cubicBezTo>
                    <a:pt x="6" y="54"/>
                    <a:pt x="7" y="56"/>
                    <a:pt x="10" y="57"/>
                  </a:cubicBezTo>
                  <a:cubicBezTo>
                    <a:pt x="10" y="57"/>
                    <a:pt x="11" y="56"/>
                    <a:pt x="11" y="56"/>
                  </a:cubicBezTo>
                  <a:cubicBezTo>
                    <a:pt x="12" y="57"/>
                    <a:pt x="12" y="60"/>
                    <a:pt x="14" y="58"/>
                  </a:cubicBezTo>
                  <a:cubicBezTo>
                    <a:pt x="16" y="56"/>
                    <a:pt x="18" y="61"/>
                    <a:pt x="19" y="62"/>
                  </a:cubicBezTo>
                  <a:cubicBezTo>
                    <a:pt x="19" y="61"/>
                    <a:pt x="20" y="59"/>
                    <a:pt x="20" y="58"/>
                  </a:cubicBezTo>
                  <a:cubicBezTo>
                    <a:pt x="20" y="57"/>
                    <a:pt x="21" y="56"/>
                    <a:pt x="21" y="55"/>
                  </a:cubicBezTo>
                  <a:cubicBezTo>
                    <a:pt x="22" y="52"/>
                    <a:pt x="22" y="52"/>
                    <a:pt x="25" y="51"/>
                  </a:cubicBezTo>
                  <a:cubicBezTo>
                    <a:pt x="26" y="50"/>
                    <a:pt x="27" y="50"/>
                    <a:pt x="28" y="50"/>
                  </a:cubicBezTo>
                  <a:cubicBezTo>
                    <a:pt x="29" y="49"/>
                    <a:pt x="30" y="51"/>
                    <a:pt x="31" y="51"/>
                  </a:cubicBezTo>
                  <a:cubicBezTo>
                    <a:pt x="33" y="51"/>
                    <a:pt x="34" y="52"/>
                    <a:pt x="35" y="53"/>
                  </a:cubicBezTo>
                  <a:cubicBezTo>
                    <a:pt x="36" y="54"/>
                    <a:pt x="37" y="54"/>
                    <a:pt x="39" y="54"/>
                  </a:cubicBezTo>
                  <a:cubicBezTo>
                    <a:pt x="42" y="52"/>
                    <a:pt x="43" y="55"/>
                    <a:pt x="46" y="55"/>
                  </a:cubicBezTo>
                  <a:cubicBezTo>
                    <a:pt x="49" y="55"/>
                    <a:pt x="52" y="53"/>
                    <a:pt x="55" y="53"/>
                  </a:cubicBezTo>
                  <a:cubicBezTo>
                    <a:pt x="57" y="53"/>
                    <a:pt x="61" y="54"/>
                    <a:pt x="64" y="53"/>
                  </a:cubicBezTo>
                  <a:cubicBezTo>
                    <a:pt x="65" y="53"/>
                    <a:pt x="66" y="52"/>
                    <a:pt x="67" y="51"/>
                  </a:cubicBezTo>
                  <a:cubicBezTo>
                    <a:pt x="69" y="50"/>
                    <a:pt x="68" y="49"/>
                    <a:pt x="68" y="47"/>
                  </a:cubicBezTo>
                  <a:cubicBezTo>
                    <a:pt x="68" y="42"/>
                    <a:pt x="73" y="39"/>
                    <a:pt x="77" y="35"/>
                  </a:cubicBezTo>
                  <a:cubicBezTo>
                    <a:pt x="78" y="34"/>
                    <a:pt x="77" y="32"/>
                    <a:pt x="77" y="31"/>
                  </a:cubicBezTo>
                  <a:cubicBezTo>
                    <a:pt x="77" y="28"/>
                    <a:pt x="77" y="26"/>
                    <a:pt x="77" y="23"/>
                  </a:cubicBezTo>
                  <a:cubicBezTo>
                    <a:pt x="78" y="21"/>
                    <a:pt x="79" y="18"/>
                    <a:pt x="79" y="16"/>
                  </a:cubicBezTo>
                  <a:cubicBezTo>
                    <a:pt x="78" y="14"/>
                    <a:pt x="77" y="12"/>
                    <a:pt x="76" y="11"/>
                  </a:cubicBezTo>
                  <a:cubicBezTo>
                    <a:pt x="74" y="8"/>
                    <a:pt x="75" y="5"/>
                    <a:pt x="75" y="2"/>
                  </a:cubicBezTo>
                  <a:cubicBezTo>
                    <a:pt x="75" y="5"/>
                    <a:pt x="75" y="7"/>
                    <a:pt x="75" y="9"/>
                  </a:cubicBezTo>
                  <a:cubicBezTo>
                    <a:pt x="75" y="11"/>
                    <a:pt x="78" y="14"/>
                    <a:pt x="78" y="16"/>
                  </a:cubicBezTo>
                  <a:cubicBezTo>
                    <a:pt x="79" y="19"/>
                    <a:pt x="77" y="23"/>
                    <a:pt x="77" y="26"/>
                  </a:cubicBezTo>
                  <a:cubicBezTo>
                    <a:pt x="77" y="28"/>
                    <a:pt x="78" y="32"/>
                    <a:pt x="77" y="35"/>
                  </a:cubicBezTo>
                  <a:cubicBezTo>
                    <a:pt x="76" y="37"/>
                    <a:pt x="72" y="39"/>
                    <a:pt x="71" y="41"/>
                  </a:cubicBezTo>
                  <a:cubicBezTo>
                    <a:pt x="69" y="42"/>
                    <a:pt x="68" y="44"/>
                    <a:pt x="68" y="46"/>
                  </a:cubicBezTo>
                  <a:cubicBezTo>
                    <a:pt x="67" y="49"/>
                    <a:pt x="69" y="50"/>
                    <a:pt x="70" y="53"/>
                  </a:cubicBezTo>
                  <a:cubicBezTo>
                    <a:pt x="70" y="54"/>
                    <a:pt x="71" y="54"/>
                    <a:pt x="72" y="55"/>
                  </a:cubicBezTo>
                  <a:cubicBezTo>
                    <a:pt x="74" y="56"/>
                    <a:pt x="75" y="57"/>
                    <a:pt x="75" y="59"/>
                  </a:cubicBezTo>
                  <a:cubicBezTo>
                    <a:pt x="75" y="61"/>
                    <a:pt x="75" y="63"/>
                    <a:pt x="75" y="65"/>
                  </a:cubicBezTo>
                  <a:cubicBezTo>
                    <a:pt x="75" y="66"/>
                    <a:pt x="76" y="68"/>
                    <a:pt x="77" y="70"/>
                  </a:cubicBezTo>
                  <a:cubicBezTo>
                    <a:pt x="74" y="70"/>
                    <a:pt x="67" y="70"/>
                    <a:pt x="72" y="74"/>
                  </a:cubicBezTo>
                  <a:cubicBezTo>
                    <a:pt x="74" y="75"/>
                    <a:pt x="75" y="76"/>
                    <a:pt x="76" y="78"/>
                  </a:cubicBezTo>
                  <a:cubicBezTo>
                    <a:pt x="76" y="79"/>
                    <a:pt x="77" y="80"/>
                    <a:pt x="77" y="81"/>
                  </a:cubicBezTo>
                  <a:cubicBezTo>
                    <a:pt x="77" y="82"/>
                    <a:pt x="80" y="81"/>
                    <a:pt x="80" y="81"/>
                  </a:cubicBezTo>
                  <a:cubicBezTo>
                    <a:pt x="82" y="80"/>
                    <a:pt x="80" y="81"/>
                    <a:pt x="80" y="8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49" name="Freeform 744"/>
            <p:cNvSpPr>
              <a:spLocks/>
            </p:cNvSpPr>
            <p:nvPr/>
          </p:nvSpPr>
          <p:spPr bwMode="auto">
            <a:xfrm>
              <a:off x="12684207" y="7940457"/>
              <a:ext cx="767514" cy="946111"/>
            </a:xfrm>
            <a:custGeom>
              <a:avLst/>
              <a:gdLst>
                <a:gd name="T0" fmla="*/ 6 w 82"/>
                <a:gd name="T1" fmla="*/ 39 h 101"/>
                <a:gd name="T2" fmla="*/ 6 w 82"/>
                <a:gd name="T3" fmla="*/ 41 h 101"/>
                <a:gd name="T4" fmla="*/ 4 w 82"/>
                <a:gd name="T5" fmla="*/ 43 h 101"/>
                <a:gd name="T6" fmla="*/ 2 w 82"/>
                <a:gd name="T7" fmla="*/ 49 h 101"/>
                <a:gd name="T8" fmla="*/ 2 w 82"/>
                <a:gd name="T9" fmla="*/ 51 h 101"/>
                <a:gd name="T10" fmla="*/ 1 w 82"/>
                <a:gd name="T11" fmla="*/ 53 h 101"/>
                <a:gd name="T12" fmla="*/ 4 w 82"/>
                <a:gd name="T13" fmla="*/ 58 h 101"/>
                <a:gd name="T14" fmla="*/ 6 w 82"/>
                <a:gd name="T15" fmla="*/ 60 h 101"/>
                <a:gd name="T16" fmla="*/ 6 w 82"/>
                <a:gd name="T17" fmla="*/ 63 h 101"/>
                <a:gd name="T18" fmla="*/ 9 w 82"/>
                <a:gd name="T19" fmla="*/ 68 h 101"/>
                <a:gd name="T20" fmla="*/ 9 w 82"/>
                <a:gd name="T21" fmla="*/ 74 h 101"/>
                <a:gd name="T22" fmla="*/ 15 w 82"/>
                <a:gd name="T23" fmla="*/ 76 h 101"/>
                <a:gd name="T24" fmla="*/ 18 w 82"/>
                <a:gd name="T25" fmla="*/ 81 h 101"/>
                <a:gd name="T26" fmla="*/ 22 w 82"/>
                <a:gd name="T27" fmla="*/ 84 h 101"/>
                <a:gd name="T28" fmla="*/ 26 w 82"/>
                <a:gd name="T29" fmla="*/ 88 h 101"/>
                <a:gd name="T30" fmla="*/ 26 w 82"/>
                <a:gd name="T31" fmla="*/ 91 h 101"/>
                <a:gd name="T32" fmla="*/ 28 w 82"/>
                <a:gd name="T33" fmla="*/ 92 h 101"/>
                <a:gd name="T34" fmla="*/ 32 w 82"/>
                <a:gd name="T35" fmla="*/ 96 h 101"/>
                <a:gd name="T36" fmla="*/ 35 w 82"/>
                <a:gd name="T37" fmla="*/ 95 h 101"/>
                <a:gd name="T38" fmla="*/ 39 w 82"/>
                <a:gd name="T39" fmla="*/ 94 h 101"/>
                <a:gd name="T40" fmla="*/ 44 w 82"/>
                <a:gd name="T41" fmla="*/ 100 h 101"/>
                <a:gd name="T42" fmla="*/ 51 w 82"/>
                <a:gd name="T43" fmla="*/ 100 h 101"/>
                <a:gd name="T44" fmla="*/ 55 w 82"/>
                <a:gd name="T45" fmla="*/ 98 h 101"/>
                <a:gd name="T46" fmla="*/ 59 w 82"/>
                <a:gd name="T47" fmla="*/ 97 h 101"/>
                <a:gd name="T48" fmla="*/ 69 w 82"/>
                <a:gd name="T49" fmla="*/ 94 h 101"/>
                <a:gd name="T50" fmla="*/ 69 w 82"/>
                <a:gd name="T51" fmla="*/ 91 h 101"/>
                <a:gd name="T52" fmla="*/ 66 w 82"/>
                <a:gd name="T53" fmla="*/ 90 h 101"/>
                <a:gd name="T54" fmla="*/ 61 w 82"/>
                <a:gd name="T55" fmla="*/ 83 h 101"/>
                <a:gd name="T56" fmla="*/ 59 w 82"/>
                <a:gd name="T57" fmla="*/ 80 h 101"/>
                <a:gd name="T58" fmla="*/ 56 w 82"/>
                <a:gd name="T59" fmla="*/ 78 h 101"/>
                <a:gd name="T60" fmla="*/ 59 w 82"/>
                <a:gd name="T61" fmla="*/ 75 h 101"/>
                <a:gd name="T62" fmla="*/ 61 w 82"/>
                <a:gd name="T63" fmla="*/ 67 h 101"/>
                <a:gd name="T64" fmla="*/ 62 w 82"/>
                <a:gd name="T65" fmla="*/ 64 h 101"/>
                <a:gd name="T66" fmla="*/ 65 w 82"/>
                <a:gd name="T67" fmla="*/ 62 h 101"/>
                <a:gd name="T68" fmla="*/ 65 w 82"/>
                <a:gd name="T69" fmla="*/ 58 h 101"/>
                <a:gd name="T70" fmla="*/ 67 w 82"/>
                <a:gd name="T71" fmla="*/ 55 h 101"/>
                <a:gd name="T72" fmla="*/ 71 w 82"/>
                <a:gd name="T73" fmla="*/ 52 h 101"/>
                <a:gd name="T74" fmla="*/ 72 w 82"/>
                <a:gd name="T75" fmla="*/ 45 h 101"/>
                <a:gd name="T76" fmla="*/ 72 w 82"/>
                <a:gd name="T77" fmla="*/ 42 h 101"/>
                <a:gd name="T78" fmla="*/ 74 w 82"/>
                <a:gd name="T79" fmla="*/ 37 h 101"/>
                <a:gd name="T80" fmla="*/ 79 w 82"/>
                <a:gd name="T81" fmla="*/ 29 h 101"/>
                <a:gd name="T82" fmla="*/ 82 w 82"/>
                <a:gd name="T83" fmla="*/ 27 h 101"/>
                <a:gd name="T84" fmla="*/ 79 w 82"/>
                <a:gd name="T85" fmla="*/ 23 h 101"/>
                <a:gd name="T86" fmla="*/ 76 w 82"/>
                <a:gd name="T87" fmla="*/ 17 h 101"/>
                <a:gd name="T88" fmla="*/ 76 w 82"/>
                <a:gd name="T89" fmla="*/ 11 h 101"/>
                <a:gd name="T90" fmla="*/ 75 w 82"/>
                <a:gd name="T91" fmla="*/ 9 h 101"/>
                <a:gd name="T92" fmla="*/ 74 w 82"/>
                <a:gd name="T93" fmla="*/ 5 h 101"/>
                <a:gd name="T94" fmla="*/ 68 w 82"/>
                <a:gd name="T95" fmla="*/ 0 h 101"/>
                <a:gd name="T96" fmla="*/ 64 w 82"/>
                <a:gd name="T97" fmla="*/ 2 h 101"/>
                <a:gd name="T98" fmla="*/ 60 w 82"/>
                <a:gd name="T99" fmla="*/ 5 h 101"/>
                <a:gd name="T100" fmla="*/ 56 w 82"/>
                <a:gd name="T101" fmla="*/ 5 h 101"/>
                <a:gd name="T102" fmla="*/ 46 w 82"/>
                <a:gd name="T103" fmla="*/ 5 h 101"/>
                <a:gd name="T104" fmla="*/ 17 w 82"/>
                <a:gd name="T105" fmla="*/ 5 h 101"/>
                <a:gd name="T106" fmla="*/ 16 w 82"/>
                <a:gd name="T107" fmla="*/ 14 h 101"/>
                <a:gd name="T108" fmla="*/ 13 w 82"/>
                <a:gd name="T109" fmla="*/ 16 h 101"/>
                <a:gd name="T110" fmla="*/ 11 w 82"/>
                <a:gd name="T111" fmla="*/ 18 h 101"/>
                <a:gd name="T112" fmla="*/ 11 w 82"/>
                <a:gd name="T113" fmla="*/ 32 h 101"/>
                <a:gd name="T114" fmla="*/ 11 w 82"/>
                <a:gd name="T115" fmla="*/ 37 h 101"/>
                <a:gd name="T116" fmla="*/ 6 w 82"/>
                <a:gd name="T11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 h="101">
                  <a:moveTo>
                    <a:pt x="6" y="39"/>
                  </a:moveTo>
                  <a:cubicBezTo>
                    <a:pt x="6" y="39"/>
                    <a:pt x="6" y="40"/>
                    <a:pt x="6" y="41"/>
                  </a:cubicBezTo>
                  <a:cubicBezTo>
                    <a:pt x="5" y="42"/>
                    <a:pt x="4" y="42"/>
                    <a:pt x="4" y="43"/>
                  </a:cubicBezTo>
                  <a:cubicBezTo>
                    <a:pt x="4" y="45"/>
                    <a:pt x="2" y="47"/>
                    <a:pt x="2" y="49"/>
                  </a:cubicBezTo>
                  <a:cubicBezTo>
                    <a:pt x="2" y="50"/>
                    <a:pt x="3" y="51"/>
                    <a:pt x="2" y="51"/>
                  </a:cubicBezTo>
                  <a:cubicBezTo>
                    <a:pt x="2" y="52"/>
                    <a:pt x="0" y="53"/>
                    <a:pt x="1" y="53"/>
                  </a:cubicBezTo>
                  <a:cubicBezTo>
                    <a:pt x="4" y="53"/>
                    <a:pt x="3" y="57"/>
                    <a:pt x="4" y="58"/>
                  </a:cubicBezTo>
                  <a:cubicBezTo>
                    <a:pt x="4" y="59"/>
                    <a:pt x="5" y="59"/>
                    <a:pt x="6" y="60"/>
                  </a:cubicBezTo>
                  <a:cubicBezTo>
                    <a:pt x="6" y="61"/>
                    <a:pt x="6" y="62"/>
                    <a:pt x="6" y="63"/>
                  </a:cubicBezTo>
                  <a:cubicBezTo>
                    <a:pt x="7" y="65"/>
                    <a:pt x="9" y="66"/>
                    <a:pt x="9" y="68"/>
                  </a:cubicBezTo>
                  <a:cubicBezTo>
                    <a:pt x="9" y="69"/>
                    <a:pt x="8" y="74"/>
                    <a:pt x="9" y="74"/>
                  </a:cubicBezTo>
                  <a:cubicBezTo>
                    <a:pt x="12" y="74"/>
                    <a:pt x="13" y="75"/>
                    <a:pt x="15" y="76"/>
                  </a:cubicBezTo>
                  <a:cubicBezTo>
                    <a:pt x="17" y="77"/>
                    <a:pt x="16" y="80"/>
                    <a:pt x="18" y="81"/>
                  </a:cubicBezTo>
                  <a:cubicBezTo>
                    <a:pt x="19" y="82"/>
                    <a:pt x="22" y="82"/>
                    <a:pt x="22" y="84"/>
                  </a:cubicBezTo>
                  <a:cubicBezTo>
                    <a:pt x="22" y="86"/>
                    <a:pt x="25" y="87"/>
                    <a:pt x="26" y="88"/>
                  </a:cubicBezTo>
                  <a:cubicBezTo>
                    <a:pt x="26" y="89"/>
                    <a:pt x="26" y="90"/>
                    <a:pt x="26" y="91"/>
                  </a:cubicBezTo>
                  <a:cubicBezTo>
                    <a:pt x="27" y="91"/>
                    <a:pt x="28" y="92"/>
                    <a:pt x="28" y="92"/>
                  </a:cubicBezTo>
                  <a:cubicBezTo>
                    <a:pt x="29" y="93"/>
                    <a:pt x="30" y="95"/>
                    <a:pt x="32" y="96"/>
                  </a:cubicBezTo>
                  <a:cubicBezTo>
                    <a:pt x="33" y="97"/>
                    <a:pt x="33" y="93"/>
                    <a:pt x="35" y="95"/>
                  </a:cubicBezTo>
                  <a:cubicBezTo>
                    <a:pt x="37" y="96"/>
                    <a:pt x="37" y="94"/>
                    <a:pt x="39" y="94"/>
                  </a:cubicBezTo>
                  <a:cubicBezTo>
                    <a:pt x="41" y="95"/>
                    <a:pt x="42" y="98"/>
                    <a:pt x="44" y="100"/>
                  </a:cubicBezTo>
                  <a:cubicBezTo>
                    <a:pt x="46" y="95"/>
                    <a:pt x="49" y="101"/>
                    <a:pt x="51" y="100"/>
                  </a:cubicBezTo>
                  <a:cubicBezTo>
                    <a:pt x="52" y="99"/>
                    <a:pt x="53" y="98"/>
                    <a:pt x="55" y="98"/>
                  </a:cubicBezTo>
                  <a:cubicBezTo>
                    <a:pt x="56" y="98"/>
                    <a:pt x="58" y="98"/>
                    <a:pt x="59" y="97"/>
                  </a:cubicBezTo>
                  <a:cubicBezTo>
                    <a:pt x="61" y="93"/>
                    <a:pt x="65" y="91"/>
                    <a:pt x="69" y="94"/>
                  </a:cubicBezTo>
                  <a:cubicBezTo>
                    <a:pt x="69" y="93"/>
                    <a:pt x="69" y="92"/>
                    <a:pt x="69" y="91"/>
                  </a:cubicBezTo>
                  <a:cubicBezTo>
                    <a:pt x="69" y="90"/>
                    <a:pt x="66" y="90"/>
                    <a:pt x="66" y="90"/>
                  </a:cubicBezTo>
                  <a:cubicBezTo>
                    <a:pt x="64" y="88"/>
                    <a:pt x="63" y="85"/>
                    <a:pt x="61" y="83"/>
                  </a:cubicBezTo>
                  <a:cubicBezTo>
                    <a:pt x="60" y="82"/>
                    <a:pt x="60" y="81"/>
                    <a:pt x="59" y="80"/>
                  </a:cubicBezTo>
                  <a:cubicBezTo>
                    <a:pt x="58" y="79"/>
                    <a:pt x="57" y="79"/>
                    <a:pt x="56" y="78"/>
                  </a:cubicBezTo>
                  <a:cubicBezTo>
                    <a:pt x="53" y="75"/>
                    <a:pt x="59" y="75"/>
                    <a:pt x="59" y="75"/>
                  </a:cubicBezTo>
                  <a:cubicBezTo>
                    <a:pt x="61" y="74"/>
                    <a:pt x="60" y="69"/>
                    <a:pt x="61" y="67"/>
                  </a:cubicBezTo>
                  <a:cubicBezTo>
                    <a:pt x="61" y="66"/>
                    <a:pt x="61" y="64"/>
                    <a:pt x="62" y="64"/>
                  </a:cubicBezTo>
                  <a:cubicBezTo>
                    <a:pt x="63" y="63"/>
                    <a:pt x="65" y="63"/>
                    <a:pt x="65" y="62"/>
                  </a:cubicBezTo>
                  <a:cubicBezTo>
                    <a:pt x="65" y="61"/>
                    <a:pt x="65" y="60"/>
                    <a:pt x="65" y="58"/>
                  </a:cubicBezTo>
                  <a:cubicBezTo>
                    <a:pt x="65" y="57"/>
                    <a:pt x="66" y="56"/>
                    <a:pt x="67" y="55"/>
                  </a:cubicBezTo>
                  <a:cubicBezTo>
                    <a:pt x="68" y="53"/>
                    <a:pt x="70" y="54"/>
                    <a:pt x="71" y="52"/>
                  </a:cubicBezTo>
                  <a:cubicBezTo>
                    <a:pt x="71" y="50"/>
                    <a:pt x="72" y="48"/>
                    <a:pt x="72" y="45"/>
                  </a:cubicBezTo>
                  <a:cubicBezTo>
                    <a:pt x="72" y="44"/>
                    <a:pt x="72" y="43"/>
                    <a:pt x="72" y="42"/>
                  </a:cubicBezTo>
                  <a:cubicBezTo>
                    <a:pt x="72" y="40"/>
                    <a:pt x="74" y="38"/>
                    <a:pt x="74" y="37"/>
                  </a:cubicBezTo>
                  <a:cubicBezTo>
                    <a:pt x="74" y="33"/>
                    <a:pt x="75" y="30"/>
                    <a:pt x="79" y="29"/>
                  </a:cubicBezTo>
                  <a:cubicBezTo>
                    <a:pt x="80" y="29"/>
                    <a:pt x="81" y="29"/>
                    <a:pt x="82" y="27"/>
                  </a:cubicBezTo>
                  <a:cubicBezTo>
                    <a:pt x="82" y="26"/>
                    <a:pt x="80" y="24"/>
                    <a:pt x="79" y="23"/>
                  </a:cubicBezTo>
                  <a:cubicBezTo>
                    <a:pt x="77" y="21"/>
                    <a:pt x="76" y="19"/>
                    <a:pt x="76" y="17"/>
                  </a:cubicBezTo>
                  <a:cubicBezTo>
                    <a:pt x="76" y="16"/>
                    <a:pt x="75" y="11"/>
                    <a:pt x="76" y="11"/>
                  </a:cubicBezTo>
                  <a:cubicBezTo>
                    <a:pt x="77" y="10"/>
                    <a:pt x="76" y="10"/>
                    <a:pt x="75" y="9"/>
                  </a:cubicBezTo>
                  <a:cubicBezTo>
                    <a:pt x="74" y="8"/>
                    <a:pt x="74" y="7"/>
                    <a:pt x="74" y="5"/>
                  </a:cubicBezTo>
                  <a:cubicBezTo>
                    <a:pt x="72" y="3"/>
                    <a:pt x="69" y="2"/>
                    <a:pt x="68" y="0"/>
                  </a:cubicBezTo>
                  <a:cubicBezTo>
                    <a:pt x="67" y="0"/>
                    <a:pt x="65" y="1"/>
                    <a:pt x="64" y="2"/>
                  </a:cubicBezTo>
                  <a:cubicBezTo>
                    <a:pt x="63" y="5"/>
                    <a:pt x="61" y="3"/>
                    <a:pt x="60" y="5"/>
                  </a:cubicBezTo>
                  <a:cubicBezTo>
                    <a:pt x="59" y="9"/>
                    <a:pt x="58" y="5"/>
                    <a:pt x="56" y="5"/>
                  </a:cubicBezTo>
                  <a:cubicBezTo>
                    <a:pt x="52" y="5"/>
                    <a:pt x="49" y="5"/>
                    <a:pt x="46" y="5"/>
                  </a:cubicBezTo>
                  <a:cubicBezTo>
                    <a:pt x="37" y="5"/>
                    <a:pt x="27" y="5"/>
                    <a:pt x="17" y="5"/>
                  </a:cubicBezTo>
                  <a:cubicBezTo>
                    <a:pt x="15" y="5"/>
                    <a:pt x="16" y="12"/>
                    <a:pt x="16" y="14"/>
                  </a:cubicBezTo>
                  <a:cubicBezTo>
                    <a:pt x="16" y="16"/>
                    <a:pt x="15" y="16"/>
                    <a:pt x="13" y="16"/>
                  </a:cubicBezTo>
                  <a:cubicBezTo>
                    <a:pt x="10" y="16"/>
                    <a:pt x="11" y="16"/>
                    <a:pt x="11" y="18"/>
                  </a:cubicBezTo>
                  <a:cubicBezTo>
                    <a:pt x="11" y="23"/>
                    <a:pt x="11" y="27"/>
                    <a:pt x="11" y="32"/>
                  </a:cubicBezTo>
                  <a:cubicBezTo>
                    <a:pt x="11" y="34"/>
                    <a:pt x="11" y="36"/>
                    <a:pt x="11" y="37"/>
                  </a:cubicBezTo>
                  <a:cubicBezTo>
                    <a:pt x="11" y="39"/>
                    <a:pt x="7" y="38"/>
                    <a:pt x="6" y="39"/>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50" name="Freeform 745"/>
            <p:cNvSpPr>
              <a:spLocks/>
            </p:cNvSpPr>
            <p:nvPr/>
          </p:nvSpPr>
          <p:spPr bwMode="auto">
            <a:xfrm>
              <a:off x="13356182" y="8182560"/>
              <a:ext cx="299362" cy="270774"/>
            </a:xfrm>
            <a:custGeom>
              <a:avLst/>
              <a:gdLst>
                <a:gd name="T0" fmla="*/ 3 w 32"/>
                <a:gd name="T1" fmla="*/ 19 h 29"/>
                <a:gd name="T2" fmla="*/ 7 w 32"/>
                <a:gd name="T3" fmla="*/ 20 h 29"/>
                <a:gd name="T4" fmla="*/ 7 w 32"/>
                <a:gd name="T5" fmla="*/ 17 h 29"/>
                <a:gd name="T6" fmla="*/ 10 w 32"/>
                <a:gd name="T7" fmla="*/ 19 h 29"/>
                <a:gd name="T8" fmla="*/ 12 w 32"/>
                <a:gd name="T9" fmla="*/ 18 h 29"/>
                <a:gd name="T10" fmla="*/ 14 w 32"/>
                <a:gd name="T11" fmla="*/ 18 h 29"/>
                <a:gd name="T12" fmla="*/ 29 w 32"/>
                <a:gd name="T13" fmla="*/ 29 h 29"/>
                <a:gd name="T14" fmla="*/ 32 w 32"/>
                <a:gd name="T15" fmla="*/ 27 h 29"/>
                <a:gd name="T16" fmla="*/ 24 w 32"/>
                <a:gd name="T17" fmla="*/ 19 h 29"/>
                <a:gd name="T18" fmla="*/ 19 w 32"/>
                <a:gd name="T19" fmla="*/ 16 h 29"/>
                <a:gd name="T20" fmla="*/ 17 w 32"/>
                <a:gd name="T21" fmla="*/ 14 h 29"/>
                <a:gd name="T22" fmla="*/ 17 w 32"/>
                <a:gd name="T23" fmla="*/ 16 h 29"/>
                <a:gd name="T24" fmla="*/ 16 w 32"/>
                <a:gd name="T25" fmla="*/ 14 h 29"/>
                <a:gd name="T26" fmla="*/ 14 w 32"/>
                <a:gd name="T27" fmla="*/ 9 h 29"/>
                <a:gd name="T28" fmla="*/ 10 w 32"/>
                <a:gd name="T29" fmla="*/ 0 h 29"/>
                <a:gd name="T30" fmla="*/ 2 w 32"/>
                <a:gd name="T31" fmla="*/ 7 h 29"/>
                <a:gd name="T32" fmla="*/ 1 w 32"/>
                <a:gd name="T33" fmla="*/ 13 h 29"/>
                <a:gd name="T34" fmla="*/ 0 w 32"/>
                <a:gd name="T35" fmla="*/ 20 h 29"/>
                <a:gd name="T36" fmla="*/ 3 w 32"/>
                <a:gd name="T3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29">
                  <a:moveTo>
                    <a:pt x="3" y="19"/>
                  </a:moveTo>
                  <a:cubicBezTo>
                    <a:pt x="4" y="19"/>
                    <a:pt x="6" y="21"/>
                    <a:pt x="7" y="20"/>
                  </a:cubicBezTo>
                  <a:cubicBezTo>
                    <a:pt x="7" y="19"/>
                    <a:pt x="6" y="17"/>
                    <a:pt x="7" y="17"/>
                  </a:cubicBezTo>
                  <a:cubicBezTo>
                    <a:pt x="9" y="17"/>
                    <a:pt x="9" y="19"/>
                    <a:pt x="10" y="19"/>
                  </a:cubicBezTo>
                  <a:cubicBezTo>
                    <a:pt x="11" y="19"/>
                    <a:pt x="12" y="18"/>
                    <a:pt x="12" y="18"/>
                  </a:cubicBezTo>
                  <a:cubicBezTo>
                    <a:pt x="13" y="17"/>
                    <a:pt x="14" y="18"/>
                    <a:pt x="14" y="18"/>
                  </a:cubicBezTo>
                  <a:cubicBezTo>
                    <a:pt x="22" y="18"/>
                    <a:pt x="25" y="24"/>
                    <a:pt x="29" y="29"/>
                  </a:cubicBezTo>
                  <a:cubicBezTo>
                    <a:pt x="30" y="29"/>
                    <a:pt x="31" y="28"/>
                    <a:pt x="32" y="27"/>
                  </a:cubicBezTo>
                  <a:cubicBezTo>
                    <a:pt x="29" y="25"/>
                    <a:pt x="26" y="22"/>
                    <a:pt x="24" y="19"/>
                  </a:cubicBezTo>
                  <a:cubicBezTo>
                    <a:pt x="23" y="17"/>
                    <a:pt x="21" y="17"/>
                    <a:pt x="19" y="16"/>
                  </a:cubicBezTo>
                  <a:cubicBezTo>
                    <a:pt x="18" y="16"/>
                    <a:pt x="18" y="14"/>
                    <a:pt x="17" y="14"/>
                  </a:cubicBezTo>
                  <a:cubicBezTo>
                    <a:pt x="16" y="14"/>
                    <a:pt x="17" y="15"/>
                    <a:pt x="17" y="16"/>
                  </a:cubicBezTo>
                  <a:cubicBezTo>
                    <a:pt x="17" y="16"/>
                    <a:pt x="16" y="14"/>
                    <a:pt x="16" y="14"/>
                  </a:cubicBezTo>
                  <a:cubicBezTo>
                    <a:pt x="15" y="12"/>
                    <a:pt x="14" y="11"/>
                    <a:pt x="14" y="9"/>
                  </a:cubicBezTo>
                  <a:cubicBezTo>
                    <a:pt x="13" y="6"/>
                    <a:pt x="13" y="3"/>
                    <a:pt x="10" y="0"/>
                  </a:cubicBezTo>
                  <a:cubicBezTo>
                    <a:pt x="9" y="4"/>
                    <a:pt x="4" y="4"/>
                    <a:pt x="2" y="7"/>
                  </a:cubicBezTo>
                  <a:cubicBezTo>
                    <a:pt x="1" y="9"/>
                    <a:pt x="2" y="11"/>
                    <a:pt x="1" y="13"/>
                  </a:cubicBezTo>
                  <a:cubicBezTo>
                    <a:pt x="0" y="15"/>
                    <a:pt x="0" y="17"/>
                    <a:pt x="0" y="20"/>
                  </a:cubicBezTo>
                  <a:cubicBezTo>
                    <a:pt x="1" y="19"/>
                    <a:pt x="2" y="19"/>
                    <a:pt x="3" y="19"/>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51" name="Freeform 746"/>
            <p:cNvSpPr>
              <a:spLocks/>
            </p:cNvSpPr>
            <p:nvPr/>
          </p:nvSpPr>
          <p:spPr bwMode="auto">
            <a:xfrm>
              <a:off x="13200131" y="8313170"/>
              <a:ext cx="691081" cy="573400"/>
            </a:xfrm>
            <a:custGeom>
              <a:avLst/>
              <a:gdLst>
                <a:gd name="T0" fmla="*/ 70 w 74"/>
                <a:gd name="T1" fmla="*/ 38 h 61"/>
                <a:gd name="T2" fmla="*/ 57 w 74"/>
                <a:gd name="T3" fmla="*/ 33 h 61"/>
                <a:gd name="T4" fmla="*/ 51 w 74"/>
                <a:gd name="T5" fmla="*/ 29 h 61"/>
                <a:gd name="T6" fmla="*/ 48 w 74"/>
                <a:gd name="T7" fmla="*/ 24 h 61"/>
                <a:gd name="T8" fmla="*/ 51 w 74"/>
                <a:gd name="T9" fmla="*/ 20 h 61"/>
                <a:gd name="T10" fmla="*/ 45 w 74"/>
                <a:gd name="T11" fmla="*/ 23 h 61"/>
                <a:gd name="T12" fmla="*/ 44 w 74"/>
                <a:gd name="T13" fmla="*/ 18 h 61"/>
                <a:gd name="T14" fmla="*/ 44 w 74"/>
                <a:gd name="T15" fmla="*/ 12 h 61"/>
                <a:gd name="T16" fmla="*/ 37 w 74"/>
                <a:gd name="T17" fmla="*/ 5 h 61"/>
                <a:gd name="T18" fmla="*/ 28 w 74"/>
                <a:gd name="T19" fmla="*/ 4 h 61"/>
                <a:gd name="T20" fmla="*/ 24 w 74"/>
                <a:gd name="T21" fmla="*/ 5 h 61"/>
                <a:gd name="T22" fmla="*/ 21 w 74"/>
                <a:gd name="T23" fmla="*/ 5 h 61"/>
                <a:gd name="T24" fmla="*/ 18 w 74"/>
                <a:gd name="T25" fmla="*/ 5 h 61"/>
                <a:gd name="T26" fmla="*/ 17 w 74"/>
                <a:gd name="T27" fmla="*/ 8 h 61"/>
                <a:gd name="T28" fmla="*/ 15 w 74"/>
                <a:gd name="T29" fmla="*/ 13 h 61"/>
                <a:gd name="T30" fmla="*/ 12 w 74"/>
                <a:gd name="T31" fmla="*/ 14 h 61"/>
                <a:gd name="T32" fmla="*/ 10 w 74"/>
                <a:gd name="T33" fmla="*/ 18 h 61"/>
                <a:gd name="T34" fmla="*/ 10 w 74"/>
                <a:gd name="T35" fmla="*/ 23 h 61"/>
                <a:gd name="T36" fmla="*/ 5 w 74"/>
                <a:gd name="T37" fmla="*/ 34 h 61"/>
                <a:gd name="T38" fmla="*/ 1 w 74"/>
                <a:gd name="T39" fmla="*/ 35 h 61"/>
                <a:gd name="T40" fmla="*/ 2 w 74"/>
                <a:gd name="T41" fmla="*/ 38 h 61"/>
                <a:gd name="T42" fmla="*/ 9 w 74"/>
                <a:gd name="T43" fmla="*/ 47 h 61"/>
                <a:gd name="T44" fmla="*/ 13 w 74"/>
                <a:gd name="T45" fmla="*/ 50 h 61"/>
                <a:gd name="T46" fmla="*/ 14 w 74"/>
                <a:gd name="T47" fmla="*/ 54 h 61"/>
                <a:gd name="T48" fmla="*/ 20 w 74"/>
                <a:gd name="T49" fmla="*/ 55 h 61"/>
                <a:gd name="T50" fmla="*/ 25 w 74"/>
                <a:gd name="T51" fmla="*/ 59 h 61"/>
                <a:gd name="T52" fmla="*/ 33 w 74"/>
                <a:gd name="T53" fmla="*/ 60 h 61"/>
                <a:gd name="T54" fmla="*/ 39 w 74"/>
                <a:gd name="T55" fmla="*/ 57 h 61"/>
                <a:gd name="T56" fmla="*/ 47 w 74"/>
                <a:gd name="T57" fmla="*/ 56 h 61"/>
                <a:gd name="T58" fmla="*/ 54 w 74"/>
                <a:gd name="T59" fmla="*/ 53 h 61"/>
                <a:gd name="T60" fmla="*/ 59 w 74"/>
                <a:gd name="T61" fmla="*/ 53 h 61"/>
                <a:gd name="T62" fmla="*/ 74 w 74"/>
                <a:gd name="T63" fmla="*/ 38 h 61"/>
                <a:gd name="T64" fmla="*/ 70 w 74"/>
                <a:gd name="T6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1">
                  <a:moveTo>
                    <a:pt x="70" y="38"/>
                  </a:moveTo>
                  <a:cubicBezTo>
                    <a:pt x="65" y="36"/>
                    <a:pt x="61" y="35"/>
                    <a:pt x="57" y="33"/>
                  </a:cubicBezTo>
                  <a:cubicBezTo>
                    <a:pt x="54" y="32"/>
                    <a:pt x="53" y="31"/>
                    <a:pt x="51" y="29"/>
                  </a:cubicBezTo>
                  <a:cubicBezTo>
                    <a:pt x="50" y="28"/>
                    <a:pt x="49" y="26"/>
                    <a:pt x="48" y="24"/>
                  </a:cubicBezTo>
                  <a:cubicBezTo>
                    <a:pt x="48" y="23"/>
                    <a:pt x="51" y="21"/>
                    <a:pt x="51" y="20"/>
                  </a:cubicBezTo>
                  <a:cubicBezTo>
                    <a:pt x="49" y="21"/>
                    <a:pt x="47" y="22"/>
                    <a:pt x="45" y="23"/>
                  </a:cubicBezTo>
                  <a:cubicBezTo>
                    <a:pt x="43" y="23"/>
                    <a:pt x="43" y="19"/>
                    <a:pt x="44" y="18"/>
                  </a:cubicBezTo>
                  <a:cubicBezTo>
                    <a:pt x="47" y="15"/>
                    <a:pt x="46" y="15"/>
                    <a:pt x="44" y="12"/>
                  </a:cubicBezTo>
                  <a:cubicBezTo>
                    <a:pt x="42" y="10"/>
                    <a:pt x="40" y="6"/>
                    <a:pt x="37" y="5"/>
                  </a:cubicBezTo>
                  <a:cubicBezTo>
                    <a:pt x="35" y="5"/>
                    <a:pt x="30" y="3"/>
                    <a:pt x="28" y="4"/>
                  </a:cubicBezTo>
                  <a:cubicBezTo>
                    <a:pt x="26" y="7"/>
                    <a:pt x="24" y="0"/>
                    <a:pt x="24" y="5"/>
                  </a:cubicBezTo>
                  <a:cubicBezTo>
                    <a:pt x="24" y="7"/>
                    <a:pt x="22" y="6"/>
                    <a:pt x="21" y="5"/>
                  </a:cubicBezTo>
                  <a:cubicBezTo>
                    <a:pt x="20" y="5"/>
                    <a:pt x="19" y="5"/>
                    <a:pt x="18" y="5"/>
                  </a:cubicBezTo>
                  <a:cubicBezTo>
                    <a:pt x="16" y="6"/>
                    <a:pt x="17" y="6"/>
                    <a:pt x="17" y="8"/>
                  </a:cubicBezTo>
                  <a:cubicBezTo>
                    <a:pt x="17" y="9"/>
                    <a:pt x="16" y="12"/>
                    <a:pt x="15" y="13"/>
                  </a:cubicBezTo>
                  <a:cubicBezTo>
                    <a:pt x="15" y="14"/>
                    <a:pt x="12" y="13"/>
                    <a:pt x="12" y="14"/>
                  </a:cubicBezTo>
                  <a:cubicBezTo>
                    <a:pt x="12" y="16"/>
                    <a:pt x="10" y="17"/>
                    <a:pt x="10" y="18"/>
                  </a:cubicBezTo>
                  <a:cubicBezTo>
                    <a:pt x="10" y="19"/>
                    <a:pt x="11" y="22"/>
                    <a:pt x="10" y="23"/>
                  </a:cubicBezTo>
                  <a:cubicBezTo>
                    <a:pt x="4" y="24"/>
                    <a:pt x="6" y="30"/>
                    <a:pt x="5" y="34"/>
                  </a:cubicBezTo>
                  <a:cubicBezTo>
                    <a:pt x="4" y="35"/>
                    <a:pt x="3" y="35"/>
                    <a:pt x="1" y="35"/>
                  </a:cubicBezTo>
                  <a:cubicBezTo>
                    <a:pt x="0" y="36"/>
                    <a:pt x="0" y="38"/>
                    <a:pt x="2" y="38"/>
                  </a:cubicBezTo>
                  <a:cubicBezTo>
                    <a:pt x="5" y="39"/>
                    <a:pt x="8" y="45"/>
                    <a:pt x="9" y="47"/>
                  </a:cubicBezTo>
                  <a:cubicBezTo>
                    <a:pt x="10" y="49"/>
                    <a:pt x="11" y="49"/>
                    <a:pt x="13" y="50"/>
                  </a:cubicBezTo>
                  <a:cubicBezTo>
                    <a:pt x="14" y="51"/>
                    <a:pt x="13" y="53"/>
                    <a:pt x="14" y="54"/>
                  </a:cubicBezTo>
                  <a:cubicBezTo>
                    <a:pt x="16" y="56"/>
                    <a:pt x="18" y="54"/>
                    <a:pt x="20" y="55"/>
                  </a:cubicBezTo>
                  <a:cubicBezTo>
                    <a:pt x="21" y="56"/>
                    <a:pt x="23" y="58"/>
                    <a:pt x="25" y="59"/>
                  </a:cubicBezTo>
                  <a:cubicBezTo>
                    <a:pt x="27" y="59"/>
                    <a:pt x="31" y="61"/>
                    <a:pt x="33" y="60"/>
                  </a:cubicBezTo>
                  <a:cubicBezTo>
                    <a:pt x="35" y="58"/>
                    <a:pt x="36" y="56"/>
                    <a:pt x="39" y="57"/>
                  </a:cubicBezTo>
                  <a:cubicBezTo>
                    <a:pt x="42" y="58"/>
                    <a:pt x="45" y="57"/>
                    <a:pt x="47" y="56"/>
                  </a:cubicBezTo>
                  <a:cubicBezTo>
                    <a:pt x="49" y="54"/>
                    <a:pt x="51" y="53"/>
                    <a:pt x="54" y="53"/>
                  </a:cubicBezTo>
                  <a:cubicBezTo>
                    <a:pt x="55" y="53"/>
                    <a:pt x="59" y="53"/>
                    <a:pt x="59" y="53"/>
                  </a:cubicBezTo>
                  <a:cubicBezTo>
                    <a:pt x="64" y="48"/>
                    <a:pt x="69" y="43"/>
                    <a:pt x="74" y="38"/>
                  </a:cubicBezTo>
                  <a:cubicBezTo>
                    <a:pt x="73" y="38"/>
                    <a:pt x="71" y="38"/>
                    <a:pt x="70" y="38"/>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52" name="Freeform 747"/>
            <p:cNvSpPr>
              <a:spLocks/>
            </p:cNvSpPr>
            <p:nvPr/>
          </p:nvSpPr>
          <p:spPr bwMode="auto">
            <a:xfrm>
              <a:off x="13235163" y="8482003"/>
              <a:ext cx="812100" cy="777275"/>
            </a:xfrm>
            <a:custGeom>
              <a:avLst/>
              <a:gdLst>
                <a:gd name="T0" fmla="*/ 86 w 87"/>
                <a:gd name="T1" fmla="*/ 1 h 83"/>
                <a:gd name="T2" fmla="*/ 83 w 87"/>
                <a:gd name="T3" fmla="*/ 0 h 83"/>
                <a:gd name="T4" fmla="*/ 79 w 87"/>
                <a:gd name="T5" fmla="*/ 3 h 83"/>
                <a:gd name="T6" fmla="*/ 71 w 87"/>
                <a:gd name="T7" fmla="*/ 3 h 83"/>
                <a:gd name="T8" fmla="*/ 69 w 87"/>
                <a:gd name="T9" fmla="*/ 4 h 83"/>
                <a:gd name="T10" fmla="*/ 68 w 87"/>
                <a:gd name="T11" fmla="*/ 3 h 83"/>
                <a:gd name="T12" fmla="*/ 63 w 87"/>
                <a:gd name="T13" fmla="*/ 6 h 83"/>
                <a:gd name="T14" fmla="*/ 58 w 87"/>
                <a:gd name="T15" fmla="*/ 5 h 83"/>
                <a:gd name="T16" fmla="*/ 53 w 87"/>
                <a:gd name="T17" fmla="*/ 7 h 83"/>
                <a:gd name="T18" fmla="*/ 47 w 87"/>
                <a:gd name="T19" fmla="*/ 2 h 83"/>
                <a:gd name="T20" fmla="*/ 44 w 87"/>
                <a:gd name="T21" fmla="*/ 6 h 83"/>
                <a:gd name="T22" fmla="*/ 48 w 87"/>
                <a:gd name="T23" fmla="*/ 12 h 83"/>
                <a:gd name="T24" fmla="*/ 56 w 87"/>
                <a:gd name="T25" fmla="*/ 16 h 83"/>
                <a:gd name="T26" fmla="*/ 70 w 87"/>
                <a:gd name="T27" fmla="*/ 20 h 83"/>
                <a:gd name="T28" fmla="*/ 63 w 87"/>
                <a:gd name="T29" fmla="*/ 27 h 83"/>
                <a:gd name="T30" fmla="*/ 58 w 87"/>
                <a:gd name="T31" fmla="*/ 33 h 83"/>
                <a:gd name="T32" fmla="*/ 55 w 87"/>
                <a:gd name="T33" fmla="*/ 35 h 83"/>
                <a:gd name="T34" fmla="*/ 48 w 87"/>
                <a:gd name="T35" fmla="*/ 35 h 83"/>
                <a:gd name="T36" fmla="*/ 42 w 87"/>
                <a:gd name="T37" fmla="*/ 38 h 83"/>
                <a:gd name="T38" fmla="*/ 36 w 87"/>
                <a:gd name="T39" fmla="*/ 39 h 83"/>
                <a:gd name="T40" fmla="*/ 32 w 87"/>
                <a:gd name="T41" fmla="*/ 39 h 83"/>
                <a:gd name="T42" fmla="*/ 26 w 87"/>
                <a:gd name="T43" fmla="*/ 42 h 83"/>
                <a:gd name="T44" fmla="*/ 21 w 87"/>
                <a:gd name="T45" fmla="*/ 41 h 83"/>
                <a:gd name="T46" fmla="*/ 16 w 87"/>
                <a:gd name="T47" fmla="*/ 37 h 83"/>
                <a:gd name="T48" fmla="*/ 11 w 87"/>
                <a:gd name="T49" fmla="*/ 37 h 83"/>
                <a:gd name="T50" fmla="*/ 7 w 87"/>
                <a:gd name="T51" fmla="*/ 34 h 83"/>
                <a:gd name="T52" fmla="*/ 0 w 87"/>
                <a:gd name="T53" fmla="*/ 39 h 83"/>
                <a:gd name="T54" fmla="*/ 3 w 87"/>
                <a:gd name="T55" fmla="*/ 41 h 83"/>
                <a:gd name="T56" fmla="*/ 4 w 87"/>
                <a:gd name="T57" fmla="*/ 45 h 83"/>
                <a:gd name="T58" fmla="*/ 3 w 87"/>
                <a:gd name="T59" fmla="*/ 54 h 83"/>
                <a:gd name="T60" fmla="*/ 0 w 87"/>
                <a:gd name="T61" fmla="*/ 58 h 83"/>
                <a:gd name="T62" fmla="*/ 3 w 87"/>
                <a:gd name="T63" fmla="*/ 60 h 83"/>
                <a:gd name="T64" fmla="*/ 1 w 87"/>
                <a:gd name="T65" fmla="*/ 65 h 83"/>
                <a:gd name="T66" fmla="*/ 4 w 87"/>
                <a:gd name="T67" fmla="*/ 66 h 83"/>
                <a:gd name="T68" fmla="*/ 15 w 87"/>
                <a:gd name="T69" fmla="*/ 73 h 83"/>
                <a:gd name="T70" fmla="*/ 19 w 87"/>
                <a:gd name="T71" fmla="*/ 77 h 83"/>
                <a:gd name="T72" fmla="*/ 26 w 87"/>
                <a:gd name="T73" fmla="*/ 83 h 83"/>
                <a:gd name="T74" fmla="*/ 30 w 87"/>
                <a:gd name="T75" fmla="*/ 76 h 83"/>
                <a:gd name="T76" fmla="*/ 33 w 87"/>
                <a:gd name="T77" fmla="*/ 72 h 83"/>
                <a:gd name="T78" fmla="*/ 35 w 87"/>
                <a:gd name="T79" fmla="*/ 69 h 83"/>
                <a:gd name="T80" fmla="*/ 40 w 87"/>
                <a:gd name="T81" fmla="*/ 65 h 83"/>
                <a:gd name="T82" fmla="*/ 59 w 87"/>
                <a:gd name="T83" fmla="*/ 48 h 83"/>
                <a:gd name="T84" fmla="*/ 77 w 87"/>
                <a:gd name="T85" fmla="*/ 24 h 83"/>
                <a:gd name="T86" fmla="*/ 84 w 87"/>
                <a:gd name="T87" fmla="*/ 14 h 83"/>
                <a:gd name="T88" fmla="*/ 86 w 87"/>
                <a:gd name="T89" fmla="*/ 7 h 83"/>
                <a:gd name="T90" fmla="*/ 86 w 87"/>
                <a:gd name="T91" fmla="*/ 1 h 83"/>
                <a:gd name="T92" fmla="*/ 86 w 87"/>
                <a:gd name="T93"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83">
                  <a:moveTo>
                    <a:pt x="86" y="1"/>
                  </a:moveTo>
                  <a:cubicBezTo>
                    <a:pt x="87" y="0"/>
                    <a:pt x="84" y="0"/>
                    <a:pt x="83" y="0"/>
                  </a:cubicBezTo>
                  <a:cubicBezTo>
                    <a:pt x="82" y="1"/>
                    <a:pt x="81" y="2"/>
                    <a:pt x="79" y="3"/>
                  </a:cubicBezTo>
                  <a:cubicBezTo>
                    <a:pt x="77" y="3"/>
                    <a:pt x="74" y="3"/>
                    <a:pt x="71" y="3"/>
                  </a:cubicBezTo>
                  <a:cubicBezTo>
                    <a:pt x="71" y="4"/>
                    <a:pt x="70" y="4"/>
                    <a:pt x="69" y="4"/>
                  </a:cubicBezTo>
                  <a:cubicBezTo>
                    <a:pt x="68" y="4"/>
                    <a:pt x="68" y="3"/>
                    <a:pt x="68" y="3"/>
                  </a:cubicBezTo>
                  <a:cubicBezTo>
                    <a:pt x="66" y="4"/>
                    <a:pt x="65" y="6"/>
                    <a:pt x="63" y="6"/>
                  </a:cubicBezTo>
                  <a:cubicBezTo>
                    <a:pt x="61" y="6"/>
                    <a:pt x="61" y="5"/>
                    <a:pt x="58" y="5"/>
                  </a:cubicBezTo>
                  <a:cubicBezTo>
                    <a:pt x="57" y="6"/>
                    <a:pt x="55" y="8"/>
                    <a:pt x="53" y="7"/>
                  </a:cubicBezTo>
                  <a:cubicBezTo>
                    <a:pt x="50" y="6"/>
                    <a:pt x="49" y="5"/>
                    <a:pt x="47" y="2"/>
                  </a:cubicBezTo>
                  <a:cubicBezTo>
                    <a:pt x="47" y="3"/>
                    <a:pt x="44" y="5"/>
                    <a:pt x="44" y="6"/>
                  </a:cubicBezTo>
                  <a:cubicBezTo>
                    <a:pt x="45" y="8"/>
                    <a:pt x="46" y="10"/>
                    <a:pt x="48" y="12"/>
                  </a:cubicBezTo>
                  <a:cubicBezTo>
                    <a:pt x="50" y="14"/>
                    <a:pt x="53" y="15"/>
                    <a:pt x="56" y="16"/>
                  </a:cubicBezTo>
                  <a:cubicBezTo>
                    <a:pt x="61" y="18"/>
                    <a:pt x="65" y="20"/>
                    <a:pt x="70" y="20"/>
                  </a:cubicBezTo>
                  <a:cubicBezTo>
                    <a:pt x="68" y="22"/>
                    <a:pt x="65" y="25"/>
                    <a:pt x="63" y="27"/>
                  </a:cubicBezTo>
                  <a:cubicBezTo>
                    <a:pt x="61" y="29"/>
                    <a:pt x="59" y="31"/>
                    <a:pt x="58" y="33"/>
                  </a:cubicBezTo>
                  <a:cubicBezTo>
                    <a:pt x="57" y="33"/>
                    <a:pt x="56" y="35"/>
                    <a:pt x="55" y="35"/>
                  </a:cubicBezTo>
                  <a:cubicBezTo>
                    <a:pt x="53" y="36"/>
                    <a:pt x="50" y="34"/>
                    <a:pt x="48" y="35"/>
                  </a:cubicBezTo>
                  <a:cubicBezTo>
                    <a:pt x="46" y="35"/>
                    <a:pt x="44" y="37"/>
                    <a:pt x="42" y="38"/>
                  </a:cubicBezTo>
                  <a:cubicBezTo>
                    <a:pt x="40" y="39"/>
                    <a:pt x="38" y="40"/>
                    <a:pt x="36" y="39"/>
                  </a:cubicBezTo>
                  <a:cubicBezTo>
                    <a:pt x="35" y="39"/>
                    <a:pt x="33" y="38"/>
                    <a:pt x="32" y="39"/>
                  </a:cubicBezTo>
                  <a:cubicBezTo>
                    <a:pt x="29" y="41"/>
                    <a:pt x="29" y="43"/>
                    <a:pt x="26" y="42"/>
                  </a:cubicBezTo>
                  <a:cubicBezTo>
                    <a:pt x="24" y="41"/>
                    <a:pt x="22" y="41"/>
                    <a:pt x="21" y="41"/>
                  </a:cubicBezTo>
                  <a:cubicBezTo>
                    <a:pt x="19" y="40"/>
                    <a:pt x="17" y="38"/>
                    <a:pt x="16" y="37"/>
                  </a:cubicBezTo>
                  <a:cubicBezTo>
                    <a:pt x="15" y="37"/>
                    <a:pt x="12" y="38"/>
                    <a:pt x="11" y="37"/>
                  </a:cubicBezTo>
                  <a:cubicBezTo>
                    <a:pt x="10" y="36"/>
                    <a:pt x="8" y="34"/>
                    <a:pt x="7" y="34"/>
                  </a:cubicBezTo>
                  <a:cubicBezTo>
                    <a:pt x="3" y="35"/>
                    <a:pt x="2" y="36"/>
                    <a:pt x="0" y="39"/>
                  </a:cubicBezTo>
                  <a:cubicBezTo>
                    <a:pt x="0" y="40"/>
                    <a:pt x="3" y="40"/>
                    <a:pt x="3" y="41"/>
                  </a:cubicBezTo>
                  <a:cubicBezTo>
                    <a:pt x="3" y="43"/>
                    <a:pt x="3" y="44"/>
                    <a:pt x="4" y="45"/>
                  </a:cubicBezTo>
                  <a:cubicBezTo>
                    <a:pt x="6" y="47"/>
                    <a:pt x="5" y="52"/>
                    <a:pt x="3" y="54"/>
                  </a:cubicBezTo>
                  <a:cubicBezTo>
                    <a:pt x="2" y="55"/>
                    <a:pt x="1" y="56"/>
                    <a:pt x="0" y="58"/>
                  </a:cubicBezTo>
                  <a:cubicBezTo>
                    <a:pt x="0" y="61"/>
                    <a:pt x="2" y="59"/>
                    <a:pt x="3" y="60"/>
                  </a:cubicBezTo>
                  <a:cubicBezTo>
                    <a:pt x="3" y="60"/>
                    <a:pt x="0" y="64"/>
                    <a:pt x="1" y="65"/>
                  </a:cubicBezTo>
                  <a:cubicBezTo>
                    <a:pt x="2" y="65"/>
                    <a:pt x="3" y="66"/>
                    <a:pt x="4" y="66"/>
                  </a:cubicBezTo>
                  <a:cubicBezTo>
                    <a:pt x="8" y="69"/>
                    <a:pt x="12" y="71"/>
                    <a:pt x="15" y="73"/>
                  </a:cubicBezTo>
                  <a:cubicBezTo>
                    <a:pt x="18" y="74"/>
                    <a:pt x="19" y="74"/>
                    <a:pt x="19" y="77"/>
                  </a:cubicBezTo>
                  <a:cubicBezTo>
                    <a:pt x="19" y="79"/>
                    <a:pt x="25" y="82"/>
                    <a:pt x="26" y="83"/>
                  </a:cubicBezTo>
                  <a:cubicBezTo>
                    <a:pt x="28" y="80"/>
                    <a:pt x="29" y="78"/>
                    <a:pt x="30" y="76"/>
                  </a:cubicBezTo>
                  <a:cubicBezTo>
                    <a:pt x="30" y="74"/>
                    <a:pt x="31" y="72"/>
                    <a:pt x="33" y="72"/>
                  </a:cubicBezTo>
                  <a:cubicBezTo>
                    <a:pt x="34" y="71"/>
                    <a:pt x="34" y="70"/>
                    <a:pt x="35" y="69"/>
                  </a:cubicBezTo>
                  <a:cubicBezTo>
                    <a:pt x="37" y="68"/>
                    <a:pt x="38" y="67"/>
                    <a:pt x="40" y="65"/>
                  </a:cubicBezTo>
                  <a:cubicBezTo>
                    <a:pt x="45" y="57"/>
                    <a:pt x="52" y="53"/>
                    <a:pt x="59" y="48"/>
                  </a:cubicBezTo>
                  <a:cubicBezTo>
                    <a:pt x="68" y="42"/>
                    <a:pt x="73" y="33"/>
                    <a:pt x="77" y="24"/>
                  </a:cubicBezTo>
                  <a:cubicBezTo>
                    <a:pt x="79" y="20"/>
                    <a:pt x="82" y="18"/>
                    <a:pt x="84" y="14"/>
                  </a:cubicBezTo>
                  <a:cubicBezTo>
                    <a:pt x="85" y="12"/>
                    <a:pt x="85" y="9"/>
                    <a:pt x="86" y="7"/>
                  </a:cubicBezTo>
                  <a:cubicBezTo>
                    <a:pt x="86" y="6"/>
                    <a:pt x="85" y="2"/>
                    <a:pt x="86" y="1"/>
                  </a:cubicBezTo>
                  <a:cubicBezTo>
                    <a:pt x="86" y="1"/>
                    <a:pt x="86" y="1"/>
                    <a:pt x="86"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53" name="Freeform 748"/>
            <p:cNvSpPr>
              <a:spLocks/>
            </p:cNvSpPr>
            <p:nvPr/>
          </p:nvSpPr>
          <p:spPr bwMode="auto">
            <a:xfrm>
              <a:off x="13601405" y="8437405"/>
              <a:ext cx="82803" cy="101937"/>
            </a:xfrm>
            <a:custGeom>
              <a:avLst/>
              <a:gdLst>
                <a:gd name="T0" fmla="*/ 3 w 9"/>
                <a:gd name="T1" fmla="*/ 2 h 11"/>
                <a:gd name="T2" fmla="*/ 1 w 9"/>
                <a:gd name="T3" fmla="*/ 5 h 11"/>
                <a:gd name="T4" fmla="*/ 0 w 9"/>
                <a:gd name="T5" fmla="*/ 10 h 11"/>
                <a:gd name="T6" fmla="*/ 8 w 9"/>
                <a:gd name="T7" fmla="*/ 7 h 11"/>
                <a:gd name="T8" fmla="*/ 4 w 9"/>
                <a:gd name="T9" fmla="*/ 6 h 11"/>
                <a:gd name="T10" fmla="*/ 8 w 9"/>
                <a:gd name="T11" fmla="*/ 3 h 11"/>
                <a:gd name="T12" fmla="*/ 3 w 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2"/>
                  </a:moveTo>
                  <a:cubicBezTo>
                    <a:pt x="2" y="3"/>
                    <a:pt x="1" y="4"/>
                    <a:pt x="1" y="5"/>
                  </a:cubicBezTo>
                  <a:cubicBezTo>
                    <a:pt x="0" y="5"/>
                    <a:pt x="0" y="9"/>
                    <a:pt x="0" y="10"/>
                  </a:cubicBezTo>
                  <a:cubicBezTo>
                    <a:pt x="2" y="11"/>
                    <a:pt x="7" y="7"/>
                    <a:pt x="8" y="7"/>
                  </a:cubicBezTo>
                  <a:cubicBezTo>
                    <a:pt x="8" y="6"/>
                    <a:pt x="5" y="5"/>
                    <a:pt x="4" y="6"/>
                  </a:cubicBezTo>
                  <a:cubicBezTo>
                    <a:pt x="5" y="5"/>
                    <a:pt x="9" y="4"/>
                    <a:pt x="8" y="3"/>
                  </a:cubicBezTo>
                  <a:cubicBezTo>
                    <a:pt x="7" y="0"/>
                    <a:pt x="5" y="0"/>
                    <a:pt x="3"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54" name="Freeform 749"/>
            <p:cNvSpPr>
              <a:spLocks/>
            </p:cNvSpPr>
            <p:nvPr/>
          </p:nvSpPr>
          <p:spPr bwMode="auto">
            <a:xfrm>
              <a:off x="13040897" y="8848343"/>
              <a:ext cx="242035" cy="261217"/>
            </a:xfrm>
            <a:custGeom>
              <a:avLst/>
              <a:gdLst>
                <a:gd name="T0" fmla="*/ 22 w 26"/>
                <a:gd name="T1" fmla="*/ 18 h 28"/>
                <a:gd name="T2" fmla="*/ 25 w 26"/>
                <a:gd name="T3" fmla="*/ 14 h 28"/>
                <a:gd name="T4" fmla="*/ 26 w 26"/>
                <a:gd name="T5" fmla="*/ 8 h 28"/>
                <a:gd name="T6" fmla="*/ 24 w 26"/>
                <a:gd name="T7" fmla="*/ 3 h 28"/>
                <a:gd name="T8" fmla="*/ 21 w 26"/>
                <a:gd name="T9" fmla="*/ 0 h 28"/>
                <a:gd name="T10" fmla="*/ 16 w 26"/>
                <a:gd name="T11" fmla="*/ 1 h 28"/>
                <a:gd name="T12" fmla="*/ 12 w 26"/>
                <a:gd name="T13" fmla="*/ 3 h 28"/>
                <a:gd name="T14" fmla="*/ 6 w 26"/>
                <a:gd name="T15" fmla="*/ 2 h 28"/>
                <a:gd name="T16" fmla="*/ 7 w 26"/>
                <a:gd name="T17" fmla="*/ 8 h 28"/>
                <a:gd name="T18" fmla="*/ 6 w 26"/>
                <a:gd name="T19" fmla="*/ 12 h 28"/>
                <a:gd name="T20" fmla="*/ 2 w 26"/>
                <a:gd name="T21" fmla="*/ 16 h 28"/>
                <a:gd name="T22" fmla="*/ 0 w 26"/>
                <a:gd name="T23" fmla="*/ 22 h 28"/>
                <a:gd name="T24" fmla="*/ 0 w 26"/>
                <a:gd name="T25" fmla="*/ 27 h 28"/>
                <a:gd name="T26" fmla="*/ 4 w 26"/>
                <a:gd name="T27" fmla="*/ 26 h 28"/>
                <a:gd name="T28" fmla="*/ 11 w 26"/>
                <a:gd name="T29" fmla="*/ 25 h 28"/>
                <a:gd name="T30" fmla="*/ 14 w 26"/>
                <a:gd name="T31" fmla="*/ 20 h 28"/>
                <a:gd name="T32" fmla="*/ 21 w 26"/>
                <a:gd name="T33" fmla="*/ 20 h 28"/>
                <a:gd name="T34" fmla="*/ 22 w 26"/>
                <a:gd name="T35" fmla="*/ 18 h 28"/>
                <a:gd name="T36" fmla="*/ 22 w 26"/>
                <a:gd name="T3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8">
                  <a:moveTo>
                    <a:pt x="22" y="18"/>
                  </a:moveTo>
                  <a:cubicBezTo>
                    <a:pt x="22" y="16"/>
                    <a:pt x="24" y="15"/>
                    <a:pt x="25" y="14"/>
                  </a:cubicBezTo>
                  <a:cubicBezTo>
                    <a:pt x="26" y="13"/>
                    <a:pt x="26" y="10"/>
                    <a:pt x="26" y="8"/>
                  </a:cubicBezTo>
                  <a:cubicBezTo>
                    <a:pt x="26" y="6"/>
                    <a:pt x="24" y="5"/>
                    <a:pt x="24" y="3"/>
                  </a:cubicBezTo>
                  <a:cubicBezTo>
                    <a:pt x="24" y="1"/>
                    <a:pt x="22" y="1"/>
                    <a:pt x="21" y="0"/>
                  </a:cubicBezTo>
                  <a:cubicBezTo>
                    <a:pt x="20" y="1"/>
                    <a:pt x="18" y="0"/>
                    <a:pt x="16" y="1"/>
                  </a:cubicBezTo>
                  <a:cubicBezTo>
                    <a:pt x="15" y="2"/>
                    <a:pt x="13" y="4"/>
                    <a:pt x="12" y="3"/>
                  </a:cubicBezTo>
                  <a:cubicBezTo>
                    <a:pt x="10" y="1"/>
                    <a:pt x="7" y="0"/>
                    <a:pt x="6" y="2"/>
                  </a:cubicBezTo>
                  <a:cubicBezTo>
                    <a:pt x="5" y="4"/>
                    <a:pt x="6" y="7"/>
                    <a:pt x="7" y="8"/>
                  </a:cubicBezTo>
                  <a:cubicBezTo>
                    <a:pt x="8" y="10"/>
                    <a:pt x="7" y="10"/>
                    <a:pt x="6" y="12"/>
                  </a:cubicBezTo>
                  <a:cubicBezTo>
                    <a:pt x="5" y="14"/>
                    <a:pt x="3" y="15"/>
                    <a:pt x="2" y="16"/>
                  </a:cubicBezTo>
                  <a:cubicBezTo>
                    <a:pt x="1" y="18"/>
                    <a:pt x="0" y="19"/>
                    <a:pt x="0" y="22"/>
                  </a:cubicBezTo>
                  <a:cubicBezTo>
                    <a:pt x="0" y="23"/>
                    <a:pt x="1" y="25"/>
                    <a:pt x="0" y="27"/>
                  </a:cubicBezTo>
                  <a:cubicBezTo>
                    <a:pt x="2" y="28"/>
                    <a:pt x="2" y="27"/>
                    <a:pt x="4" y="26"/>
                  </a:cubicBezTo>
                  <a:cubicBezTo>
                    <a:pt x="6" y="25"/>
                    <a:pt x="9" y="25"/>
                    <a:pt x="11" y="25"/>
                  </a:cubicBezTo>
                  <a:cubicBezTo>
                    <a:pt x="10" y="22"/>
                    <a:pt x="12" y="21"/>
                    <a:pt x="14" y="20"/>
                  </a:cubicBezTo>
                  <a:cubicBezTo>
                    <a:pt x="16" y="19"/>
                    <a:pt x="20" y="17"/>
                    <a:pt x="21" y="20"/>
                  </a:cubicBezTo>
                  <a:cubicBezTo>
                    <a:pt x="21" y="19"/>
                    <a:pt x="21" y="18"/>
                    <a:pt x="22" y="18"/>
                  </a:cubicBezTo>
                  <a:cubicBezTo>
                    <a:pt x="22" y="16"/>
                    <a:pt x="21" y="18"/>
                    <a:pt x="22" y="18"/>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55" name="Freeform 750"/>
            <p:cNvSpPr>
              <a:spLocks/>
            </p:cNvSpPr>
            <p:nvPr/>
          </p:nvSpPr>
          <p:spPr bwMode="auto">
            <a:xfrm>
              <a:off x="13012233" y="9147784"/>
              <a:ext cx="92356" cy="92380"/>
            </a:xfrm>
            <a:custGeom>
              <a:avLst/>
              <a:gdLst>
                <a:gd name="T0" fmla="*/ 1 w 10"/>
                <a:gd name="T1" fmla="*/ 6 h 10"/>
                <a:gd name="T2" fmla="*/ 3 w 10"/>
                <a:gd name="T3" fmla="*/ 10 h 10"/>
                <a:gd name="T4" fmla="*/ 9 w 10"/>
                <a:gd name="T5" fmla="*/ 5 h 10"/>
                <a:gd name="T6" fmla="*/ 8 w 10"/>
                <a:gd name="T7" fmla="*/ 0 h 10"/>
                <a:gd name="T8" fmla="*/ 4 w 10"/>
                <a:gd name="T9" fmla="*/ 1 h 10"/>
                <a:gd name="T10" fmla="*/ 0 w 10"/>
                <a:gd name="T11" fmla="*/ 1 h 10"/>
                <a:gd name="T12" fmla="*/ 1 w 10"/>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 y="6"/>
                  </a:moveTo>
                  <a:cubicBezTo>
                    <a:pt x="2" y="7"/>
                    <a:pt x="2" y="9"/>
                    <a:pt x="3" y="10"/>
                  </a:cubicBezTo>
                  <a:cubicBezTo>
                    <a:pt x="5" y="9"/>
                    <a:pt x="7" y="7"/>
                    <a:pt x="9" y="5"/>
                  </a:cubicBezTo>
                  <a:cubicBezTo>
                    <a:pt x="10" y="3"/>
                    <a:pt x="5" y="4"/>
                    <a:pt x="8" y="0"/>
                  </a:cubicBezTo>
                  <a:cubicBezTo>
                    <a:pt x="7" y="0"/>
                    <a:pt x="3" y="0"/>
                    <a:pt x="4" y="1"/>
                  </a:cubicBezTo>
                  <a:cubicBezTo>
                    <a:pt x="5" y="3"/>
                    <a:pt x="1" y="2"/>
                    <a:pt x="0" y="1"/>
                  </a:cubicBezTo>
                  <a:cubicBezTo>
                    <a:pt x="0" y="3"/>
                    <a:pt x="1" y="4"/>
                    <a:pt x="1" y="6"/>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56" name="Freeform 751"/>
            <p:cNvSpPr>
              <a:spLocks/>
            </p:cNvSpPr>
            <p:nvPr/>
          </p:nvSpPr>
          <p:spPr bwMode="auto">
            <a:xfrm>
              <a:off x="13012233" y="9090445"/>
              <a:ext cx="101909" cy="86011"/>
            </a:xfrm>
            <a:custGeom>
              <a:avLst/>
              <a:gdLst>
                <a:gd name="T0" fmla="*/ 3 w 11"/>
                <a:gd name="T1" fmla="*/ 1 h 9"/>
                <a:gd name="T2" fmla="*/ 0 w 11"/>
                <a:gd name="T3" fmla="*/ 7 h 9"/>
                <a:gd name="T4" fmla="*/ 4 w 11"/>
                <a:gd name="T5" fmla="*/ 7 h 9"/>
                <a:gd name="T6" fmla="*/ 8 w 11"/>
                <a:gd name="T7" fmla="*/ 6 h 9"/>
                <a:gd name="T8" fmla="*/ 7 w 11"/>
                <a:gd name="T9" fmla="*/ 0 h 9"/>
                <a:gd name="T10" fmla="*/ 3 w 11"/>
                <a:gd name="T11" fmla="*/ 1 h 9"/>
                <a:gd name="T12" fmla="*/ 3 w 11"/>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3" y="1"/>
                  </a:moveTo>
                  <a:cubicBezTo>
                    <a:pt x="1" y="2"/>
                    <a:pt x="0" y="5"/>
                    <a:pt x="0" y="7"/>
                  </a:cubicBezTo>
                  <a:cubicBezTo>
                    <a:pt x="1" y="8"/>
                    <a:pt x="5" y="9"/>
                    <a:pt x="4" y="7"/>
                  </a:cubicBezTo>
                  <a:cubicBezTo>
                    <a:pt x="3" y="6"/>
                    <a:pt x="7" y="6"/>
                    <a:pt x="8" y="6"/>
                  </a:cubicBezTo>
                  <a:cubicBezTo>
                    <a:pt x="11" y="5"/>
                    <a:pt x="8" y="1"/>
                    <a:pt x="7" y="0"/>
                  </a:cubicBezTo>
                  <a:cubicBezTo>
                    <a:pt x="5" y="1"/>
                    <a:pt x="5" y="2"/>
                    <a:pt x="3" y="1"/>
                  </a:cubicBezTo>
                  <a:cubicBezTo>
                    <a:pt x="2" y="1"/>
                    <a:pt x="4" y="1"/>
                    <a:pt x="3"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57" name="Freeform 752"/>
            <p:cNvSpPr>
              <a:spLocks/>
            </p:cNvSpPr>
            <p:nvPr/>
          </p:nvSpPr>
          <p:spPr bwMode="auto">
            <a:xfrm>
              <a:off x="13031342" y="9061774"/>
              <a:ext cx="503184" cy="544730"/>
            </a:xfrm>
            <a:custGeom>
              <a:avLst/>
              <a:gdLst>
                <a:gd name="T0" fmla="*/ 41 w 54"/>
                <a:gd name="T1" fmla="*/ 13 h 58"/>
                <a:gd name="T2" fmla="*/ 23 w 54"/>
                <a:gd name="T3" fmla="*/ 3 h 58"/>
                <a:gd name="T4" fmla="*/ 17 w 54"/>
                <a:gd name="T5" fmla="*/ 7 h 58"/>
                <a:gd name="T6" fmla="*/ 21 w 54"/>
                <a:gd name="T7" fmla="*/ 9 h 58"/>
                <a:gd name="T8" fmla="*/ 17 w 54"/>
                <a:gd name="T9" fmla="*/ 9 h 58"/>
                <a:gd name="T10" fmla="*/ 13 w 54"/>
                <a:gd name="T11" fmla="*/ 10 h 58"/>
                <a:gd name="T12" fmla="*/ 11 w 54"/>
                <a:gd name="T13" fmla="*/ 8 h 58"/>
                <a:gd name="T14" fmla="*/ 12 w 54"/>
                <a:gd name="T15" fmla="*/ 4 h 58"/>
                <a:gd name="T16" fmla="*/ 5 w 54"/>
                <a:gd name="T17" fmla="*/ 3 h 58"/>
                <a:gd name="T18" fmla="*/ 7 w 54"/>
                <a:gd name="T19" fmla="*/ 8 h 58"/>
                <a:gd name="T20" fmla="*/ 5 w 54"/>
                <a:gd name="T21" fmla="*/ 12 h 58"/>
                <a:gd name="T22" fmla="*/ 6 w 54"/>
                <a:gd name="T23" fmla="*/ 16 h 58"/>
                <a:gd name="T24" fmla="*/ 2 w 54"/>
                <a:gd name="T25" fmla="*/ 18 h 58"/>
                <a:gd name="T26" fmla="*/ 1 w 54"/>
                <a:gd name="T27" fmla="*/ 21 h 58"/>
                <a:gd name="T28" fmla="*/ 5 w 54"/>
                <a:gd name="T29" fmla="*/ 33 h 58"/>
                <a:gd name="T30" fmla="*/ 12 w 54"/>
                <a:gd name="T31" fmla="*/ 42 h 58"/>
                <a:gd name="T32" fmla="*/ 15 w 54"/>
                <a:gd name="T33" fmla="*/ 43 h 58"/>
                <a:gd name="T34" fmla="*/ 17 w 54"/>
                <a:gd name="T35" fmla="*/ 45 h 58"/>
                <a:gd name="T36" fmla="*/ 24 w 54"/>
                <a:gd name="T37" fmla="*/ 47 h 58"/>
                <a:gd name="T38" fmla="*/ 25 w 54"/>
                <a:gd name="T39" fmla="*/ 53 h 58"/>
                <a:gd name="T40" fmla="*/ 27 w 54"/>
                <a:gd name="T41" fmla="*/ 55 h 58"/>
                <a:gd name="T42" fmla="*/ 30 w 54"/>
                <a:gd name="T43" fmla="*/ 55 h 58"/>
                <a:gd name="T44" fmla="*/ 33 w 54"/>
                <a:gd name="T45" fmla="*/ 56 h 58"/>
                <a:gd name="T46" fmla="*/ 36 w 54"/>
                <a:gd name="T47" fmla="*/ 55 h 58"/>
                <a:gd name="T48" fmla="*/ 42 w 54"/>
                <a:gd name="T49" fmla="*/ 55 h 58"/>
                <a:gd name="T50" fmla="*/ 46 w 54"/>
                <a:gd name="T51" fmla="*/ 54 h 58"/>
                <a:gd name="T52" fmla="*/ 54 w 54"/>
                <a:gd name="T53" fmla="*/ 49 h 58"/>
                <a:gd name="T54" fmla="*/ 49 w 54"/>
                <a:gd name="T55" fmla="*/ 36 h 58"/>
                <a:gd name="T56" fmla="*/ 49 w 54"/>
                <a:gd name="T57" fmla="*/ 32 h 58"/>
                <a:gd name="T58" fmla="*/ 46 w 54"/>
                <a:gd name="T59" fmla="*/ 28 h 58"/>
                <a:gd name="T60" fmla="*/ 48 w 54"/>
                <a:gd name="T61" fmla="*/ 20 h 58"/>
                <a:gd name="T62" fmla="*/ 45 w 54"/>
                <a:gd name="T63" fmla="*/ 18 h 58"/>
                <a:gd name="T64" fmla="*/ 41 w 54"/>
                <a:gd name="T65" fmla="*/ 16 h 58"/>
                <a:gd name="T66" fmla="*/ 41 w 54"/>
                <a:gd name="T6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8">
                  <a:moveTo>
                    <a:pt x="41" y="13"/>
                  </a:moveTo>
                  <a:cubicBezTo>
                    <a:pt x="35" y="9"/>
                    <a:pt x="29" y="6"/>
                    <a:pt x="23" y="3"/>
                  </a:cubicBezTo>
                  <a:cubicBezTo>
                    <a:pt x="22" y="5"/>
                    <a:pt x="19" y="7"/>
                    <a:pt x="17" y="7"/>
                  </a:cubicBezTo>
                  <a:cubicBezTo>
                    <a:pt x="17" y="7"/>
                    <a:pt x="21" y="8"/>
                    <a:pt x="21" y="9"/>
                  </a:cubicBezTo>
                  <a:cubicBezTo>
                    <a:pt x="20" y="10"/>
                    <a:pt x="18" y="9"/>
                    <a:pt x="17" y="9"/>
                  </a:cubicBezTo>
                  <a:cubicBezTo>
                    <a:pt x="15" y="8"/>
                    <a:pt x="15" y="9"/>
                    <a:pt x="13" y="10"/>
                  </a:cubicBezTo>
                  <a:cubicBezTo>
                    <a:pt x="13" y="10"/>
                    <a:pt x="11" y="9"/>
                    <a:pt x="11" y="8"/>
                  </a:cubicBezTo>
                  <a:cubicBezTo>
                    <a:pt x="10" y="7"/>
                    <a:pt x="11" y="5"/>
                    <a:pt x="12" y="4"/>
                  </a:cubicBezTo>
                  <a:cubicBezTo>
                    <a:pt x="13" y="0"/>
                    <a:pt x="7" y="2"/>
                    <a:pt x="5" y="3"/>
                  </a:cubicBezTo>
                  <a:cubicBezTo>
                    <a:pt x="6" y="4"/>
                    <a:pt x="8" y="7"/>
                    <a:pt x="7" y="8"/>
                  </a:cubicBezTo>
                  <a:cubicBezTo>
                    <a:pt x="7" y="9"/>
                    <a:pt x="3" y="12"/>
                    <a:pt x="5" y="12"/>
                  </a:cubicBezTo>
                  <a:cubicBezTo>
                    <a:pt x="8" y="13"/>
                    <a:pt x="7" y="14"/>
                    <a:pt x="6" y="16"/>
                  </a:cubicBezTo>
                  <a:cubicBezTo>
                    <a:pt x="5" y="16"/>
                    <a:pt x="3" y="17"/>
                    <a:pt x="2" y="18"/>
                  </a:cubicBezTo>
                  <a:cubicBezTo>
                    <a:pt x="0" y="19"/>
                    <a:pt x="1" y="19"/>
                    <a:pt x="1" y="21"/>
                  </a:cubicBezTo>
                  <a:cubicBezTo>
                    <a:pt x="2" y="26"/>
                    <a:pt x="4" y="29"/>
                    <a:pt x="5" y="33"/>
                  </a:cubicBezTo>
                  <a:cubicBezTo>
                    <a:pt x="5" y="38"/>
                    <a:pt x="9" y="40"/>
                    <a:pt x="12" y="42"/>
                  </a:cubicBezTo>
                  <a:cubicBezTo>
                    <a:pt x="13" y="43"/>
                    <a:pt x="14" y="43"/>
                    <a:pt x="15" y="43"/>
                  </a:cubicBezTo>
                  <a:cubicBezTo>
                    <a:pt x="16" y="43"/>
                    <a:pt x="16" y="44"/>
                    <a:pt x="17" y="45"/>
                  </a:cubicBezTo>
                  <a:cubicBezTo>
                    <a:pt x="19" y="45"/>
                    <a:pt x="22" y="45"/>
                    <a:pt x="24" y="47"/>
                  </a:cubicBezTo>
                  <a:cubicBezTo>
                    <a:pt x="25" y="48"/>
                    <a:pt x="25" y="51"/>
                    <a:pt x="25" y="53"/>
                  </a:cubicBezTo>
                  <a:cubicBezTo>
                    <a:pt x="26" y="54"/>
                    <a:pt x="25" y="55"/>
                    <a:pt x="27" y="55"/>
                  </a:cubicBezTo>
                  <a:cubicBezTo>
                    <a:pt x="28" y="55"/>
                    <a:pt x="29" y="55"/>
                    <a:pt x="30" y="55"/>
                  </a:cubicBezTo>
                  <a:cubicBezTo>
                    <a:pt x="31" y="55"/>
                    <a:pt x="32" y="55"/>
                    <a:pt x="33" y="56"/>
                  </a:cubicBezTo>
                  <a:cubicBezTo>
                    <a:pt x="34" y="57"/>
                    <a:pt x="35" y="56"/>
                    <a:pt x="36" y="55"/>
                  </a:cubicBezTo>
                  <a:cubicBezTo>
                    <a:pt x="38" y="54"/>
                    <a:pt x="40" y="58"/>
                    <a:pt x="42" y="55"/>
                  </a:cubicBezTo>
                  <a:cubicBezTo>
                    <a:pt x="42" y="53"/>
                    <a:pt x="45" y="54"/>
                    <a:pt x="46" y="54"/>
                  </a:cubicBezTo>
                  <a:cubicBezTo>
                    <a:pt x="49" y="53"/>
                    <a:pt x="51" y="51"/>
                    <a:pt x="54" y="49"/>
                  </a:cubicBezTo>
                  <a:cubicBezTo>
                    <a:pt x="49" y="46"/>
                    <a:pt x="49" y="42"/>
                    <a:pt x="49" y="36"/>
                  </a:cubicBezTo>
                  <a:cubicBezTo>
                    <a:pt x="48" y="35"/>
                    <a:pt x="50" y="33"/>
                    <a:pt x="49" y="32"/>
                  </a:cubicBezTo>
                  <a:cubicBezTo>
                    <a:pt x="48" y="31"/>
                    <a:pt x="46" y="30"/>
                    <a:pt x="46" y="28"/>
                  </a:cubicBezTo>
                  <a:cubicBezTo>
                    <a:pt x="46" y="27"/>
                    <a:pt x="48" y="20"/>
                    <a:pt x="48" y="20"/>
                  </a:cubicBezTo>
                  <a:cubicBezTo>
                    <a:pt x="47" y="20"/>
                    <a:pt x="46" y="19"/>
                    <a:pt x="45" y="18"/>
                  </a:cubicBezTo>
                  <a:cubicBezTo>
                    <a:pt x="44" y="17"/>
                    <a:pt x="43" y="17"/>
                    <a:pt x="41" y="16"/>
                  </a:cubicBezTo>
                  <a:cubicBezTo>
                    <a:pt x="41" y="15"/>
                    <a:pt x="41" y="14"/>
                    <a:pt x="41" y="1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58" name="Freeform 753"/>
            <p:cNvSpPr>
              <a:spLocks/>
            </p:cNvSpPr>
            <p:nvPr/>
          </p:nvSpPr>
          <p:spPr bwMode="auto">
            <a:xfrm>
              <a:off x="12117333" y="8931166"/>
              <a:ext cx="251590" cy="289888"/>
            </a:xfrm>
            <a:custGeom>
              <a:avLst/>
              <a:gdLst>
                <a:gd name="T0" fmla="*/ 15 w 27"/>
                <a:gd name="T1" fmla="*/ 29 h 31"/>
                <a:gd name="T2" fmla="*/ 15 w 27"/>
                <a:gd name="T3" fmla="*/ 24 h 31"/>
                <a:gd name="T4" fmla="*/ 17 w 27"/>
                <a:gd name="T5" fmla="*/ 24 h 31"/>
                <a:gd name="T6" fmla="*/ 19 w 27"/>
                <a:gd name="T7" fmla="*/ 21 h 31"/>
                <a:gd name="T8" fmla="*/ 21 w 27"/>
                <a:gd name="T9" fmla="*/ 24 h 31"/>
                <a:gd name="T10" fmla="*/ 24 w 27"/>
                <a:gd name="T11" fmla="*/ 23 h 31"/>
                <a:gd name="T12" fmla="*/ 26 w 27"/>
                <a:gd name="T13" fmla="*/ 24 h 31"/>
                <a:gd name="T14" fmla="*/ 26 w 27"/>
                <a:gd name="T15" fmla="*/ 21 h 31"/>
                <a:gd name="T16" fmla="*/ 26 w 27"/>
                <a:gd name="T17" fmla="*/ 14 h 31"/>
                <a:gd name="T18" fmla="*/ 25 w 27"/>
                <a:gd name="T19" fmla="*/ 11 h 31"/>
                <a:gd name="T20" fmla="*/ 26 w 27"/>
                <a:gd name="T21" fmla="*/ 6 h 31"/>
                <a:gd name="T22" fmla="*/ 21 w 27"/>
                <a:gd name="T23" fmla="*/ 4 h 31"/>
                <a:gd name="T24" fmla="*/ 19 w 27"/>
                <a:gd name="T25" fmla="*/ 0 h 31"/>
                <a:gd name="T26" fmla="*/ 14 w 27"/>
                <a:gd name="T27" fmla="*/ 0 h 31"/>
                <a:gd name="T28" fmla="*/ 11 w 27"/>
                <a:gd name="T29" fmla="*/ 7 h 31"/>
                <a:gd name="T30" fmla="*/ 5 w 27"/>
                <a:gd name="T31" fmla="*/ 7 h 31"/>
                <a:gd name="T32" fmla="*/ 4 w 27"/>
                <a:gd name="T33" fmla="*/ 7 h 31"/>
                <a:gd name="T34" fmla="*/ 4 w 27"/>
                <a:gd name="T35" fmla="*/ 10 h 31"/>
                <a:gd name="T36" fmla="*/ 0 w 27"/>
                <a:gd name="T37" fmla="*/ 16 h 31"/>
                <a:gd name="T38" fmla="*/ 4 w 27"/>
                <a:gd name="T39" fmla="*/ 23 h 31"/>
                <a:gd name="T40" fmla="*/ 9 w 27"/>
                <a:gd name="T41" fmla="*/ 28 h 31"/>
                <a:gd name="T42" fmla="*/ 11 w 27"/>
                <a:gd name="T43" fmla="*/ 31 h 31"/>
                <a:gd name="T44" fmla="*/ 15 w 27"/>
                <a:gd name="T45" fmla="*/ 29 h 31"/>
                <a:gd name="T46" fmla="*/ 15 w 27"/>
                <a:gd name="T4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31">
                  <a:moveTo>
                    <a:pt x="15" y="29"/>
                  </a:moveTo>
                  <a:cubicBezTo>
                    <a:pt x="15" y="28"/>
                    <a:pt x="13" y="24"/>
                    <a:pt x="15" y="24"/>
                  </a:cubicBezTo>
                  <a:cubicBezTo>
                    <a:pt x="15" y="24"/>
                    <a:pt x="17" y="24"/>
                    <a:pt x="17" y="24"/>
                  </a:cubicBezTo>
                  <a:cubicBezTo>
                    <a:pt x="18" y="23"/>
                    <a:pt x="18" y="21"/>
                    <a:pt x="19" y="21"/>
                  </a:cubicBezTo>
                  <a:cubicBezTo>
                    <a:pt x="20" y="22"/>
                    <a:pt x="21" y="23"/>
                    <a:pt x="21" y="24"/>
                  </a:cubicBezTo>
                  <a:cubicBezTo>
                    <a:pt x="22" y="25"/>
                    <a:pt x="22" y="23"/>
                    <a:pt x="24" y="23"/>
                  </a:cubicBezTo>
                  <a:cubicBezTo>
                    <a:pt x="24" y="23"/>
                    <a:pt x="26" y="25"/>
                    <a:pt x="26" y="24"/>
                  </a:cubicBezTo>
                  <a:cubicBezTo>
                    <a:pt x="26" y="23"/>
                    <a:pt x="26" y="22"/>
                    <a:pt x="26" y="21"/>
                  </a:cubicBezTo>
                  <a:cubicBezTo>
                    <a:pt x="27" y="19"/>
                    <a:pt x="27" y="16"/>
                    <a:pt x="26" y="14"/>
                  </a:cubicBezTo>
                  <a:cubicBezTo>
                    <a:pt x="25" y="13"/>
                    <a:pt x="25" y="12"/>
                    <a:pt x="25" y="11"/>
                  </a:cubicBezTo>
                  <a:cubicBezTo>
                    <a:pt x="25" y="9"/>
                    <a:pt x="27" y="8"/>
                    <a:pt x="26" y="6"/>
                  </a:cubicBezTo>
                  <a:cubicBezTo>
                    <a:pt x="25" y="3"/>
                    <a:pt x="21" y="7"/>
                    <a:pt x="21" y="4"/>
                  </a:cubicBezTo>
                  <a:cubicBezTo>
                    <a:pt x="21" y="2"/>
                    <a:pt x="22" y="0"/>
                    <a:pt x="19" y="0"/>
                  </a:cubicBezTo>
                  <a:cubicBezTo>
                    <a:pt x="18" y="0"/>
                    <a:pt x="16" y="0"/>
                    <a:pt x="14" y="0"/>
                  </a:cubicBezTo>
                  <a:cubicBezTo>
                    <a:pt x="10" y="0"/>
                    <a:pt x="15" y="7"/>
                    <a:pt x="11" y="7"/>
                  </a:cubicBezTo>
                  <a:cubicBezTo>
                    <a:pt x="9" y="7"/>
                    <a:pt x="7" y="7"/>
                    <a:pt x="5" y="7"/>
                  </a:cubicBezTo>
                  <a:cubicBezTo>
                    <a:pt x="4" y="7"/>
                    <a:pt x="4" y="7"/>
                    <a:pt x="4" y="7"/>
                  </a:cubicBezTo>
                  <a:cubicBezTo>
                    <a:pt x="2" y="9"/>
                    <a:pt x="4" y="9"/>
                    <a:pt x="4" y="10"/>
                  </a:cubicBezTo>
                  <a:cubicBezTo>
                    <a:pt x="4" y="12"/>
                    <a:pt x="0" y="14"/>
                    <a:pt x="0" y="16"/>
                  </a:cubicBezTo>
                  <a:cubicBezTo>
                    <a:pt x="1" y="18"/>
                    <a:pt x="3" y="21"/>
                    <a:pt x="4" y="23"/>
                  </a:cubicBezTo>
                  <a:cubicBezTo>
                    <a:pt x="6" y="24"/>
                    <a:pt x="7" y="26"/>
                    <a:pt x="9" y="28"/>
                  </a:cubicBezTo>
                  <a:cubicBezTo>
                    <a:pt x="10" y="29"/>
                    <a:pt x="11" y="30"/>
                    <a:pt x="11" y="31"/>
                  </a:cubicBezTo>
                  <a:cubicBezTo>
                    <a:pt x="12" y="30"/>
                    <a:pt x="14" y="30"/>
                    <a:pt x="15" y="29"/>
                  </a:cubicBezTo>
                  <a:cubicBezTo>
                    <a:pt x="15" y="29"/>
                    <a:pt x="14" y="30"/>
                    <a:pt x="15" y="29"/>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59" name="Freeform 754"/>
            <p:cNvSpPr>
              <a:spLocks/>
            </p:cNvSpPr>
            <p:nvPr/>
          </p:nvSpPr>
          <p:spPr bwMode="auto">
            <a:xfrm>
              <a:off x="12133255" y="8931166"/>
              <a:ext cx="105095" cy="66896"/>
            </a:xfrm>
            <a:custGeom>
              <a:avLst/>
              <a:gdLst>
                <a:gd name="T0" fmla="*/ 11 w 11"/>
                <a:gd name="T1" fmla="*/ 7 h 7"/>
                <a:gd name="T2" fmla="*/ 11 w 11"/>
                <a:gd name="T3" fmla="*/ 0 h 7"/>
                <a:gd name="T4" fmla="*/ 3 w 11"/>
                <a:gd name="T5" fmla="*/ 1 h 7"/>
                <a:gd name="T6" fmla="*/ 0 w 11"/>
                <a:gd name="T7" fmla="*/ 4 h 7"/>
                <a:gd name="T8" fmla="*/ 2 w 11"/>
                <a:gd name="T9" fmla="*/ 7 h 7"/>
                <a:gd name="T10" fmla="*/ 11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11" y="7"/>
                  </a:moveTo>
                  <a:cubicBezTo>
                    <a:pt x="11" y="5"/>
                    <a:pt x="11" y="2"/>
                    <a:pt x="11" y="0"/>
                  </a:cubicBezTo>
                  <a:cubicBezTo>
                    <a:pt x="8" y="0"/>
                    <a:pt x="6" y="1"/>
                    <a:pt x="3" y="1"/>
                  </a:cubicBezTo>
                  <a:cubicBezTo>
                    <a:pt x="4" y="2"/>
                    <a:pt x="1" y="3"/>
                    <a:pt x="0" y="4"/>
                  </a:cubicBezTo>
                  <a:cubicBezTo>
                    <a:pt x="0" y="5"/>
                    <a:pt x="2" y="6"/>
                    <a:pt x="2" y="7"/>
                  </a:cubicBezTo>
                  <a:lnTo>
                    <a:pt x="11" y="7"/>
                  </a:ln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60" name="Freeform 755"/>
            <p:cNvSpPr>
              <a:spLocks/>
            </p:cNvSpPr>
            <p:nvPr/>
          </p:nvSpPr>
          <p:spPr bwMode="auto">
            <a:xfrm>
              <a:off x="12098222" y="8427849"/>
              <a:ext cx="343948" cy="531989"/>
            </a:xfrm>
            <a:custGeom>
              <a:avLst/>
              <a:gdLst>
                <a:gd name="T0" fmla="*/ 29 w 37"/>
                <a:gd name="T1" fmla="*/ 55 h 57"/>
                <a:gd name="T2" fmla="*/ 37 w 37"/>
                <a:gd name="T3" fmla="*/ 55 h 57"/>
                <a:gd name="T4" fmla="*/ 33 w 37"/>
                <a:gd name="T5" fmla="*/ 48 h 57"/>
                <a:gd name="T6" fmla="*/ 32 w 37"/>
                <a:gd name="T7" fmla="*/ 44 h 57"/>
                <a:gd name="T8" fmla="*/ 30 w 37"/>
                <a:gd name="T9" fmla="*/ 40 h 57"/>
                <a:gd name="T10" fmla="*/ 32 w 37"/>
                <a:gd name="T11" fmla="*/ 32 h 57"/>
                <a:gd name="T12" fmla="*/ 34 w 37"/>
                <a:gd name="T13" fmla="*/ 27 h 57"/>
                <a:gd name="T14" fmla="*/ 31 w 37"/>
                <a:gd name="T15" fmla="*/ 21 h 57"/>
                <a:gd name="T16" fmla="*/ 28 w 37"/>
                <a:gd name="T17" fmla="*/ 16 h 57"/>
                <a:gd name="T18" fmla="*/ 34 w 37"/>
                <a:gd name="T19" fmla="*/ 16 h 57"/>
                <a:gd name="T20" fmla="*/ 32 w 37"/>
                <a:gd name="T21" fmla="*/ 6 h 57"/>
                <a:gd name="T22" fmla="*/ 30 w 37"/>
                <a:gd name="T23" fmla="*/ 2 h 57"/>
                <a:gd name="T24" fmla="*/ 27 w 37"/>
                <a:gd name="T25" fmla="*/ 0 h 57"/>
                <a:gd name="T26" fmla="*/ 28 w 37"/>
                <a:gd name="T27" fmla="*/ 9 h 57"/>
                <a:gd name="T28" fmla="*/ 23 w 37"/>
                <a:gd name="T29" fmla="*/ 18 h 57"/>
                <a:gd name="T30" fmla="*/ 21 w 37"/>
                <a:gd name="T31" fmla="*/ 22 h 57"/>
                <a:gd name="T32" fmla="*/ 18 w 37"/>
                <a:gd name="T33" fmla="*/ 27 h 57"/>
                <a:gd name="T34" fmla="*/ 15 w 37"/>
                <a:gd name="T35" fmla="*/ 33 h 57"/>
                <a:gd name="T36" fmla="*/ 11 w 37"/>
                <a:gd name="T37" fmla="*/ 31 h 57"/>
                <a:gd name="T38" fmla="*/ 2 w 37"/>
                <a:gd name="T39" fmla="*/ 39 h 57"/>
                <a:gd name="T40" fmla="*/ 1 w 37"/>
                <a:gd name="T41" fmla="*/ 42 h 57"/>
                <a:gd name="T42" fmla="*/ 4 w 37"/>
                <a:gd name="T43" fmla="*/ 45 h 57"/>
                <a:gd name="T44" fmla="*/ 5 w 37"/>
                <a:gd name="T45" fmla="*/ 45 h 57"/>
                <a:gd name="T46" fmla="*/ 7 w 37"/>
                <a:gd name="T47" fmla="*/ 48 h 57"/>
                <a:gd name="T48" fmla="*/ 7 w 37"/>
                <a:gd name="T49" fmla="*/ 55 h 57"/>
                <a:gd name="T50" fmla="*/ 16 w 37"/>
                <a:gd name="T51" fmla="*/ 54 h 57"/>
                <a:gd name="T52" fmla="*/ 29 w 37"/>
                <a:gd name="T53"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57">
                  <a:moveTo>
                    <a:pt x="29" y="55"/>
                  </a:moveTo>
                  <a:cubicBezTo>
                    <a:pt x="32" y="55"/>
                    <a:pt x="35" y="57"/>
                    <a:pt x="37" y="55"/>
                  </a:cubicBezTo>
                  <a:cubicBezTo>
                    <a:pt x="37" y="51"/>
                    <a:pt x="35" y="50"/>
                    <a:pt x="33" y="48"/>
                  </a:cubicBezTo>
                  <a:cubicBezTo>
                    <a:pt x="32" y="47"/>
                    <a:pt x="32" y="46"/>
                    <a:pt x="32" y="44"/>
                  </a:cubicBezTo>
                  <a:cubicBezTo>
                    <a:pt x="31" y="43"/>
                    <a:pt x="30" y="42"/>
                    <a:pt x="30" y="40"/>
                  </a:cubicBezTo>
                  <a:cubicBezTo>
                    <a:pt x="29" y="36"/>
                    <a:pt x="31" y="35"/>
                    <a:pt x="32" y="32"/>
                  </a:cubicBezTo>
                  <a:cubicBezTo>
                    <a:pt x="33" y="30"/>
                    <a:pt x="34" y="29"/>
                    <a:pt x="34" y="27"/>
                  </a:cubicBezTo>
                  <a:cubicBezTo>
                    <a:pt x="33" y="25"/>
                    <a:pt x="33" y="23"/>
                    <a:pt x="31" y="21"/>
                  </a:cubicBezTo>
                  <a:cubicBezTo>
                    <a:pt x="31" y="21"/>
                    <a:pt x="26" y="18"/>
                    <a:pt x="28" y="16"/>
                  </a:cubicBezTo>
                  <a:cubicBezTo>
                    <a:pt x="29" y="15"/>
                    <a:pt x="32" y="16"/>
                    <a:pt x="34" y="16"/>
                  </a:cubicBezTo>
                  <a:cubicBezTo>
                    <a:pt x="32" y="12"/>
                    <a:pt x="32" y="10"/>
                    <a:pt x="32" y="6"/>
                  </a:cubicBezTo>
                  <a:cubicBezTo>
                    <a:pt x="32" y="5"/>
                    <a:pt x="32" y="3"/>
                    <a:pt x="30" y="2"/>
                  </a:cubicBezTo>
                  <a:cubicBezTo>
                    <a:pt x="30" y="1"/>
                    <a:pt x="27" y="0"/>
                    <a:pt x="27" y="0"/>
                  </a:cubicBezTo>
                  <a:cubicBezTo>
                    <a:pt x="27" y="2"/>
                    <a:pt x="33" y="7"/>
                    <a:pt x="28" y="9"/>
                  </a:cubicBezTo>
                  <a:cubicBezTo>
                    <a:pt x="25" y="11"/>
                    <a:pt x="24" y="14"/>
                    <a:pt x="23" y="18"/>
                  </a:cubicBezTo>
                  <a:cubicBezTo>
                    <a:pt x="22" y="19"/>
                    <a:pt x="22" y="22"/>
                    <a:pt x="21" y="22"/>
                  </a:cubicBezTo>
                  <a:cubicBezTo>
                    <a:pt x="19" y="23"/>
                    <a:pt x="19" y="25"/>
                    <a:pt x="18" y="27"/>
                  </a:cubicBezTo>
                  <a:cubicBezTo>
                    <a:pt x="17" y="29"/>
                    <a:pt x="16" y="31"/>
                    <a:pt x="15" y="33"/>
                  </a:cubicBezTo>
                  <a:cubicBezTo>
                    <a:pt x="13" y="35"/>
                    <a:pt x="12" y="31"/>
                    <a:pt x="11" y="31"/>
                  </a:cubicBezTo>
                  <a:cubicBezTo>
                    <a:pt x="6" y="31"/>
                    <a:pt x="3" y="35"/>
                    <a:pt x="2" y="39"/>
                  </a:cubicBezTo>
                  <a:cubicBezTo>
                    <a:pt x="2" y="40"/>
                    <a:pt x="0" y="41"/>
                    <a:pt x="1" y="42"/>
                  </a:cubicBezTo>
                  <a:cubicBezTo>
                    <a:pt x="2" y="43"/>
                    <a:pt x="3" y="44"/>
                    <a:pt x="4" y="45"/>
                  </a:cubicBezTo>
                  <a:cubicBezTo>
                    <a:pt x="4" y="46"/>
                    <a:pt x="5" y="44"/>
                    <a:pt x="5" y="45"/>
                  </a:cubicBezTo>
                  <a:cubicBezTo>
                    <a:pt x="6" y="46"/>
                    <a:pt x="7" y="47"/>
                    <a:pt x="7" y="48"/>
                  </a:cubicBezTo>
                  <a:cubicBezTo>
                    <a:pt x="8" y="50"/>
                    <a:pt x="7" y="53"/>
                    <a:pt x="7" y="55"/>
                  </a:cubicBezTo>
                  <a:cubicBezTo>
                    <a:pt x="10" y="54"/>
                    <a:pt x="13" y="54"/>
                    <a:pt x="16" y="54"/>
                  </a:cubicBezTo>
                  <a:cubicBezTo>
                    <a:pt x="20" y="54"/>
                    <a:pt x="25" y="55"/>
                    <a:pt x="29" y="5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61" name="Freeform 756"/>
            <p:cNvSpPr>
              <a:spLocks/>
            </p:cNvSpPr>
            <p:nvPr/>
          </p:nvSpPr>
          <p:spPr bwMode="auto">
            <a:xfrm>
              <a:off x="11731985" y="8453334"/>
              <a:ext cx="140126" cy="289888"/>
            </a:xfrm>
            <a:custGeom>
              <a:avLst/>
              <a:gdLst>
                <a:gd name="T0" fmla="*/ 11 w 15"/>
                <a:gd name="T1" fmla="*/ 0 h 31"/>
                <a:gd name="T2" fmla="*/ 9 w 15"/>
                <a:gd name="T3" fmla="*/ 4 h 31"/>
                <a:gd name="T4" fmla="*/ 4 w 15"/>
                <a:gd name="T5" fmla="*/ 5 h 31"/>
                <a:gd name="T6" fmla="*/ 1 w 15"/>
                <a:gd name="T7" fmla="*/ 8 h 31"/>
                <a:gd name="T8" fmla="*/ 3 w 15"/>
                <a:gd name="T9" fmla="*/ 13 h 31"/>
                <a:gd name="T10" fmla="*/ 6 w 15"/>
                <a:gd name="T11" fmla="*/ 31 h 31"/>
                <a:gd name="T12" fmla="*/ 11 w 15"/>
                <a:gd name="T13" fmla="*/ 30 h 31"/>
                <a:gd name="T14" fmla="*/ 11 w 15"/>
                <a:gd name="T15" fmla="*/ 27 h 31"/>
                <a:gd name="T16" fmla="*/ 11 w 15"/>
                <a:gd name="T17" fmla="*/ 18 h 31"/>
                <a:gd name="T18" fmla="*/ 15 w 15"/>
                <a:gd name="T19" fmla="*/ 9 h 31"/>
                <a:gd name="T20" fmla="*/ 14 w 15"/>
                <a:gd name="T21" fmla="*/ 3 h 31"/>
                <a:gd name="T22" fmla="*/ 11 w 15"/>
                <a:gd name="T23" fmla="*/ 0 h 31"/>
                <a:gd name="T24" fmla="*/ 11 w 15"/>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1">
                  <a:moveTo>
                    <a:pt x="11" y="0"/>
                  </a:moveTo>
                  <a:cubicBezTo>
                    <a:pt x="9" y="2"/>
                    <a:pt x="10" y="2"/>
                    <a:pt x="9" y="4"/>
                  </a:cubicBezTo>
                  <a:cubicBezTo>
                    <a:pt x="8" y="6"/>
                    <a:pt x="6" y="5"/>
                    <a:pt x="4" y="5"/>
                  </a:cubicBezTo>
                  <a:cubicBezTo>
                    <a:pt x="4" y="5"/>
                    <a:pt x="2" y="7"/>
                    <a:pt x="1" y="8"/>
                  </a:cubicBezTo>
                  <a:cubicBezTo>
                    <a:pt x="0" y="9"/>
                    <a:pt x="2" y="11"/>
                    <a:pt x="3" y="13"/>
                  </a:cubicBezTo>
                  <a:cubicBezTo>
                    <a:pt x="7" y="18"/>
                    <a:pt x="4" y="25"/>
                    <a:pt x="6" y="31"/>
                  </a:cubicBezTo>
                  <a:cubicBezTo>
                    <a:pt x="7" y="31"/>
                    <a:pt x="9" y="31"/>
                    <a:pt x="11" y="30"/>
                  </a:cubicBezTo>
                  <a:cubicBezTo>
                    <a:pt x="12" y="30"/>
                    <a:pt x="12" y="29"/>
                    <a:pt x="11" y="27"/>
                  </a:cubicBezTo>
                  <a:cubicBezTo>
                    <a:pt x="11" y="24"/>
                    <a:pt x="11" y="21"/>
                    <a:pt x="11" y="18"/>
                  </a:cubicBezTo>
                  <a:cubicBezTo>
                    <a:pt x="11" y="14"/>
                    <a:pt x="14" y="12"/>
                    <a:pt x="15" y="9"/>
                  </a:cubicBezTo>
                  <a:cubicBezTo>
                    <a:pt x="15" y="6"/>
                    <a:pt x="15" y="5"/>
                    <a:pt x="14" y="3"/>
                  </a:cubicBezTo>
                  <a:cubicBezTo>
                    <a:pt x="14" y="3"/>
                    <a:pt x="11" y="0"/>
                    <a:pt x="11" y="0"/>
                  </a:cubicBezTo>
                  <a:cubicBezTo>
                    <a:pt x="10" y="1"/>
                    <a:pt x="11" y="0"/>
                    <a:pt x="11"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62" name="Freeform 757"/>
            <p:cNvSpPr>
              <a:spLocks/>
            </p:cNvSpPr>
            <p:nvPr/>
          </p:nvSpPr>
          <p:spPr bwMode="auto">
            <a:xfrm>
              <a:off x="11827526" y="8380063"/>
              <a:ext cx="550953" cy="477834"/>
            </a:xfrm>
            <a:custGeom>
              <a:avLst/>
              <a:gdLst>
                <a:gd name="T0" fmla="*/ 31 w 59"/>
                <a:gd name="T1" fmla="*/ 42 h 51"/>
                <a:gd name="T2" fmla="*/ 37 w 59"/>
                <a:gd name="T3" fmla="*/ 37 h 51"/>
                <a:gd name="T4" fmla="*/ 40 w 59"/>
                <a:gd name="T5" fmla="*/ 36 h 51"/>
                <a:gd name="T6" fmla="*/ 43 w 59"/>
                <a:gd name="T7" fmla="*/ 38 h 51"/>
                <a:gd name="T8" fmla="*/ 47 w 59"/>
                <a:gd name="T9" fmla="*/ 32 h 51"/>
                <a:gd name="T10" fmla="*/ 48 w 59"/>
                <a:gd name="T11" fmla="*/ 28 h 51"/>
                <a:gd name="T12" fmla="*/ 51 w 59"/>
                <a:gd name="T13" fmla="*/ 27 h 51"/>
                <a:gd name="T14" fmla="*/ 56 w 59"/>
                <a:gd name="T15" fmla="*/ 14 h 51"/>
                <a:gd name="T16" fmla="*/ 59 w 59"/>
                <a:gd name="T17" fmla="*/ 11 h 51"/>
                <a:gd name="T18" fmla="*/ 57 w 59"/>
                <a:gd name="T19" fmla="*/ 8 h 51"/>
                <a:gd name="T20" fmla="*/ 56 w 59"/>
                <a:gd name="T21" fmla="*/ 6 h 51"/>
                <a:gd name="T22" fmla="*/ 54 w 59"/>
                <a:gd name="T23" fmla="*/ 1 h 51"/>
                <a:gd name="T24" fmla="*/ 48 w 59"/>
                <a:gd name="T25" fmla="*/ 5 h 51"/>
                <a:gd name="T26" fmla="*/ 40 w 59"/>
                <a:gd name="T27" fmla="*/ 4 h 51"/>
                <a:gd name="T28" fmla="*/ 32 w 59"/>
                <a:gd name="T29" fmla="*/ 6 h 51"/>
                <a:gd name="T30" fmla="*/ 26 w 59"/>
                <a:gd name="T31" fmla="*/ 4 h 51"/>
                <a:gd name="T32" fmla="*/ 19 w 59"/>
                <a:gd name="T33" fmla="*/ 3 h 51"/>
                <a:gd name="T34" fmla="*/ 13 w 59"/>
                <a:gd name="T35" fmla="*/ 1 h 51"/>
                <a:gd name="T36" fmla="*/ 8 w 59"/>
                <a:gd name="T37" fmla="*/ 3 h 51"/>
                <a:gd name="T38" fmla="*/ 7 w 59"/>
                <a:gd name="T39" fmla="*/ 6 h 51"/>
                <a:gd name="T40" fmla="*/ 6 w 59"/>
                <a:gd name="T41" fmla="*/ 10 h 51"/>
                <a:gd name="T42" fmla="*/ 5 w 59"/>
                <a:gd name="T43" fmla="*/ 16 h 51"/>
                <a:gd name="T44" fmla="*/ 1 w 59"/>
                <a:gd name="T45" fmla="*/ 24 h 51"/>
                <a:gd name="T46" fmla="*/ 2 w 59"/>
                <a:gd name="T47" fmla="*/ 38 h 51"/>
                <a:gd name="T48" fmla="*/ 5 w 59"/>
                <a:gd name="T49" fmla="*/ 38 h 51"/>
                <a:gd name="T50" fmla="*/ 9 w 59"/>
                <a:gd name="T51" fmla="*/ 39 h 51"/>
                <a:gd name="T52" fmla="*/ 14 w 59"/>
                <a:gd name="T53" fmla="*/ 43 h 51"/>
                <a:gd name="T54" fmla="*/ 14 w 59"/>
                <a:gd name="T55" fmla="*/ 45 h 51"/>
                <a:gd name="T56" fmla="*/ 16 w 59"/>
                <a:gd name="T57" fmla="*/ 48 h 51"/>
                <a:gd name="T58" fmla="*/ 23 w 59"/>
                <a:gd name="T59" fmla="*/ 47 h 51"/>
                <a:gd name="T60" fmla="*/ 22 w 59"/>
                <a:gd name="T61" fmla="*/ 48 h 51"/>
                <a:gd name="T62" fmla="*/ 27 w 59"/>
                <a:gd name="T63" fmla="*/ 47 h 51"/>
                <a:gd name="T64" fmla="*/ 30 w 59"/>
                <a:gd name="T65" fmla="*/ 47 h 51"/>
                <a:gd name="T66" fmla="*/ 31 w 59"/>
                <a:gd name="T67" fmla="*/ 42 h 51"/>
                <a:gd name="T68" fmla="*/ 31 w 59"/>
                <a:gd name="T69"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51">
                  <a:moveTo>
                    <a:pt x="31" y="42"/>
                  </a:moveTo>
                  <a:cubicBezTo>
                    <a:pt x="32" y="40"/>
                    <a:pt x="35" y="37"/>
                    <a:pt x="37" y="37"/>
                  </a:cubicBezTo>
                  <a:cubicBezTo>
                    <a:pt x="38" y="36"/>
                    <a:pt x="40" y="36"/>
                    <a:pt x="40" y="36"/>
                  </a:cubicBezTo>
                  <a:cubicBezTo>
                    <a:pt x="41" y="37"/>
                    <a:pt x="42" y="39"/>
                    <a:pt x="43" y="38"/>
                  </a:cubicBezTo>
                  <a:cubicBezTo>
                    <a:pt x="45" y="37"/>
                    <a:pt x="46" y="34"/>
                    <a:pt x="47" y="32"/>
                  </a:cubicBezTo>
                  <a:cubicBezTo>
                    <a:pt x="47" y="31"/>
                    <a:pt x="48" y="29"/>
                    <a:pt x="48" y="28"/>
                  </a:cubicBezTo>
                  <a:cubicBezTo>
                    <a:pt x="49" y="27"/>
                    <a:pt x="50" y="28"/>
                    <a:pt x="51" y="27"/>
                  </a:cubicBezTo>
                  <a:cubicBezTo>
                    <a:pt x="51" y="25"/>
                    <a:pt x="53" y="14"/>
                    <a:pt x="56" y="14"/>
                  </a:cubicBezTo>
                  <a:cubicBezTo>
                    <a:pt x="58" y="14"/>
                    <a:pt x="59" y="12"/>
                    <a:pt x="59" y="11"/>
                  </a:cubicBezTo>
                  <a:cubicBezTo>
                    <a:pt x="59" y="9"/>
                    <a:pt x="57" y="9"/>
                    <a:pt x="57" y="8"/>
                  </a:cubicBezTo>
                  <a:cubicBezTo>
                    <a:pt x="57" y="7"/>
                    <a:pt x="56" y="7"/>
                    <a:pt x="56" y="6"/>
                  </a:cubicBezTo>
                  <a:cubicBezTo>
                    <a:pt x="55" y="4"/>
                    <a:pt x="55" y="3"/>
                    <a:pt x="54" y="1"/>
                  </a:cubicBezTo>
                  <a:cubicBezTo>
                    <a:pt x="53" y="2"/>
                    <a:pt x="50" y="5"/>
                    <a:pt x="48" y="5"/>
                  </a:cubicBezTo>
                  <a:cubicBezTo>
                    <a:pt x="45" y="4"/>
                    <a:pt x="43" y="4"/>
                    <a:pt x="40" y="4"/>
                  </a:cubicBezTo>
                  <a:cubicBezTo>
                    <a:pt x="37" y="4"/>
                    <a:pt x="35" y="6"/>
                    <a:pt x="32" y="6"/>
                  </a:cubicBezTo>
                  <a:cubicBezTo>
                    <a:pt x="30" y="6"/>
                    <a:pt x="28" y="3"/>
                    <a:pt x="26" y="4"/>
                  </a:cubicBezTo>
                  <a:cubicBezTo>
                    <a:pt x="22" y="6"/>
                    <a:pt x="21" y="5"/>
                    <a:pt x="19" y="3"/>
                  </a:cubicBezTo>
                  <a:cubicBezTo>
                    <a:pt x="18" y="2"/>
                    <a:pt x="15" y="0"/>
                    <a:pt x="13" y="1"/>
                  </a:cubicBezTo>
                  <a:cubicBezTo>
                    <a:pt x="12" y="1"/>
                    <a:pt x="9" y="2"/>
                    <a:pt x="8" y="3"/>
                  </a:cubicBezTo>
                  <a:cubicBezTo>
                    <a:pt x="7" y="4"/>
                    <a:pt x="8" y="5"/>
                    <a:pt x="7" y="6"/>
                  </a:cubicBezTo>
                  <a:cubicBezTo>
                    <a:pt x="7" y="7"/>
                    <a:pt x="6" y="9"/>
                    <a:pt x="6" y="10"/>
                  </a:cubicBezTo>
                  <a:cubicBezTo>
                    <a:pt x="5" y="12"/>
                    <a:pt x="5" y="14"/>
                    <a:pt x="5" y="16"/>
                  </a:cubicBezTo>
                  <a:cubicBezTo>
                    <a:pt x="5" y="19"/>
                    <a:pt x="2" y="21"/>
                    <a:pt x="1" y="24"/>
                  </a:cubicBezTo>
                  <a:cubicBezTo>
                    <a:pt x="0" y="27"/>
                    <a:pt x="1" y="34"/>
                    <a:pt x="2" y="38"/>
                  </a:cubicBezTo>
                  <a:cubicBezTo>
                    <a:pt x="2" y="39"/>
                    <a:pt x="4" y="38"/>
                    <a:pt x="5" y="38"/>
                  </a:cubicBezTo>
                  <a:cubicBezTo>
                    <a:pt x="6" y="38"/>
                    <a:pt x="8" y="39"/>
                    <a:pt x="9" y="39"/>
                  </a:cubicBezTo>
                  <a:cubicBezTo>
                    <a:pt x="10" y="40"/>
                    <a:pt x="14" y="42"/>
                    <a:pt x="14" y="43"/>
                  </a:cubicBezTo>
                  <a:cubicBezTo>
                    <a:pt x="14" y="44"/>
                    <a:pt x="14" y="44"/>
                    <a:pt x="14" y="45"/>
                  </a:cubicBezTo>
                  <a:cubicBezTo>
                    <a:pt x="14" y="46"/>
                    <a:pt x="15" y="47"/>
                    <a:pt x="16" y="48"/>
                  </a:cubicBezTo>
                  <a:cubicBezTo>
                    <a:pt x="18" y="51"/>
                    <a:pt x="21" y="46"/>
                    <a:pt x="23" y="47"/>
                  </a:cubicBezTo>
                  <a:cubicBezTo>
                    <a:pt x="23" y="47"/>
                    <a:pt x="22" y="48"/>
                    <a:pt x="22" y="48"/>
                  </a:cubicBezTo>
                  <a:cubicBezTo>
                    <a:pt x="22" y="47"/>
                    <a:pt x="27" y="47"/>
                    <a:pt x="27" y="47"/>
                  </a:cubicBezTo>
                  <a:cubicBezTo>
                    <a:pt x="29" y="47"/>
                    <a:pt x="29" y="45"/>
                    <a:pt x="30" y="47"/>
                  </a:cubicBezTo>
                  <a:cubicBezTo>
                    <a:pt x="31" y="45"/>
                    <a:pt x="31" y="44"/>
                    <a:pt x="31" y="42"/>
                  </a:cubicBezTo>
                  <a:cubicBezTo>
                    <a:pt x="32" y="41"/>
                    <a:pt x="31" y="43"/>
                    <a:pt x="31" y="4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63" name="Freeform 758"/>
            <p:cNvSpPr>
              <a:spLocks/>
            </p:cNvSpPr>
            <p:nvPr/>
          </p:nvSpPr>
          <p:spPr bwMode="auto">
            <a:xfrm>
              <a:off x="11432623" y="8322722"/>
              <a:ext cx="394903" cy="280329"/>
            </a:xfrm>
            <a:custGeom>
              <a:avLst/>
              <a:gdLst>
                <a:gd name="T0" fmla="*/ 35 w 42"/>
                <a:gd name="T1" fmla="*/ 20 h 30"/>
                <a:gd name="T2" fmla="*/ 41 w 42"/>
                <a:gd name="T3" fmla="*/ 17 h 30"/>
                <a:gd name="T4" fmla="*/ 38 w 42"/>
                <a:gd name="T5" fmla="*/ 13 h 30"/>
                <a:gd name="T6" fmla="*/ 33 w 42"/>
                <a:gd name="T7" fmla="*/ 10 h 30"/>
                <a:gd name="T8" fmla="*/ 32 w 42"/>
                <a:gd name="T9" fmla="*/ 7 h 30"/>
                <a:gd name="T10" fmla="*/ 30 w 42"/>
                <a:gd name="T11" fmla="*/ 1 h 30"/>
                <a:gd name="T12" fmla="*/ 26 w 42"/>
                <a:gd name="T13" fmla="*/ 0 h 30"/>
                <a:gd name="T14" fmla="*/ 22 w 42"/>
                <a:gd name="T15" fmla="*/ 2 h 30"/>
                <a:gd name="T16" fmla="*/ 19 w 42"/>
                <a:gd name="T17" fmla="*/ 4 h 30"/>
                <a:gd name="T18" fmla="*/ 17 w 42"/>
                <a:gd name="T19" fmla="*/ 5 h 30"/>
                <a:gd name="T20" fmla="*/ 11 w 42"/>
                <a:gd name="T21" fmla="*/ 10 h 30"/>
                <a:gd name="T22" fmla="*/ 9 w 42"/>
                <a:gd name="T23" fmla="*/ 10 h 30"/>
                <a:gd name="T24" fmla="*/ 7 w 42"/>
                <a:gd name="T25" fmla="*/ 14 h 30"/>
                <a:gd name="T26" fmla="*/ 5 w 42"/>
                <a:gd name="T27" fmla="*/ 16 h 30"/>
                <a:gd name="T28" fmla="*/ 2 w 42"/>
                <a:gd name="T29" fmla="*/ 18 h 30"/>
                <a:gd name="T30" fmla="*/ 1 w 42"/>
                <a:gd name="T31" fmla="*/ 24 h 30"/>
                <a:gd name="T32" fmla="*/ 8 w 42"/>
                <a:gd name="T33" fmla="*/ 28 h 30"/>
                <a:gd name="T34" fmla="*/ 16 w 42"/>
                <a:gd name="T35" fmla="*/ 30 h 30"/>
                <a:gd name="T36" fmla="*/ 15 w 42"/>
                <a:gd name="T37" fmla="*/ 22 h 30"/>
                <a:gd name="T38" fmla="*/ 26 w 42"/>
                <a:gd name="T39" fmla="*/ 22 h 30"/>
                <a:gd name="T40" fmla="*/ 35 w 42"/>
                <a:gd name="T41" fmla="*/ 20 h 30"/>
                <a:gd name="T42" fmla="*/ 35 w 42"/>
                <a:gd name="T43"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0">
                  <a:moveTo>
                    <a:pt x="35" y="20"/>
                  </a:moveTo>
                  <a:cubicBezTo>
                    <a:pt x="37" y="17"/>
                    <a:pt x="40" y="20"/>
                    <a:pt x="41" y="17"/>
                  </a:cubicBezTo>
                  <a:cubicBezTo>
                    <a:pt x="42" y="16"/>
                    <a:pt x="39" y="13"/>
                    <a:pt x="38" y="13"/>
                  </a:cubicBezTo>
                  <a:cubicBezTo>
                    <a:pt x="37" y="15"/>
                    <a:pt x="34" y="11"/>
                    <a:pt x="33" y="10"/>
                  </a:cubicBezTo>
                  <a:cubicBezTo>
                    <a:pt x="33" y="9"/>
                    <a:pt x="33" y="8"/>
                    <a:pt x="32" y="7"/>
                  </a:cubicBezTo>
                  <a:cubicBezTo>
                    <a:pt x="30" y="5"/>
                    <a:pt x="30" y="4"/>
                    <a:pt x="30" y="1"/>
                  </a:cubicBezTo>
                  <a:cubicBezTo>
                    <a:pt x="29" y="1"/>
                    <a:pt x="27" y="0"/>
                    <a:pt x="26" y="0"/>
                  </a:cubicBezTo>
                  <a:cubicBezTo>
                    <a:pt x="24" y="1"/>
                    <a:pt x="23" y="2"/>
                    <a:pt x="22" y="2"/>
                  </a:cubicBezTo>
                  <a:cubicBezTo>
                    <a:pt x="21" y="3"/>
                    <a:pt x="20" y="4"/>
                    <a:pt x="19" y="4"/>
                  </a:cubicBezTo>
                  <a:cubicBezTo>
                    <a:pt x="18" y="6"/>
                    <a:pt x="18" y="4"/>
                    <a:pt x="17" y="5"/>
                  </a:cubicBezTo>
                  <a:cubicBezTo>
                    <a:pt x="15" y="6"/>
                    <a:pt x="13" y="11"/>
                    <a:pt x="11" y="10"/>
                  </a:cubicBezTo>
                  <a:cubicBezTo>
                    <a:pt x="10" y="10"/>
                    <a:pt x="9" y="8"/>
                    <a:pt x="9" y="10"/>
                  </a:cubicBezTo>
                  <a:cubicBezTo>
                    <a:pt x="8" y="11"/>
                    <a:pt x="8" y="13"/>
                    <a:pt x="7" y="14"/>
                  </a:cubicBezTo>
                  <a:cubicBezTo>
                    <a:pt x="7" y="15"/>
                    <a:pt x="7" y="16"/>
                    <a:pt x="5" y="16"/>
                  </a:cubicBezTo>
                  <a:cubicBezTo>
                    <a:pt x="5" y="16"/>
                    <a:pt x="1" y="17"/>
                    <a:pt x="2" y="18"/>
                  </a:cubicBezTo>
                  <a:cubicBezTo>
                    <a:pt x="5" y="20"/>
                    <a:pt x="0" y="23"/>
                    <a:pt x="1" y="24"/>
                  </a:cubicBezTo>
                  <a:cubicBezTo>
                    <a:pt x="3" y="25"/>
                    <a:pt x="5" y="30"/>
                    <a:pt x="8" y="28"/>
                  </a:cubicBezTo>
                  <a:cubicBezTo>
                    <a:pt x="11" y="26"/>
                    <a:pt x="13" y="27"/>
                    <a:pt x="16" y="30"/>
                  </a:cubicBezTo>
                  <a:cubicBezTo>
                    <a:pt x="15" y="27"/>
                    <a:pt x="15" y="24"/>
                    <a:pt x="15" y="22"/>
                  </a:cubicBezTo>
                  <a:cubicBezTo>
                    <a:pt x="19" y="22"/>
                    <a:pt x="22" y="22"/>
                    <a:pt x="26" y="22"/>
                  </a:cubicBezTo>
                  <a:cubicBezTo>
                    <a:pt x="29" y="22"/>
                    <a:pt x="34" y="23"/>
                    <a:pt x="35" y="20"/>
                  </a:cubicBezTo>
                  <a:cubicBezTo>
                    <a:pt x="36" y="18"/>
                    <a:pt x="35" y="20"/>
                    <a:pt x="35" y="2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64" name="Freeform 759"/>
            <p:cNvSpPr>
              <a:spLocks/>
            </p:cNvSpPr>
            <p:nvPr/>
          </p:nvSpPr>
          <p:spPr bwMode="auto">
            <a:xfrm>
              <a:off x="11696953" y="8529784"/>
              <a:ext cx="92356" cy="222990"/>
            </a:xfrm>
            <a:custGeom>
              <a:avLst/>
              <a:gdLst>
                <a:gd name="T0" fmla="*/ 9 w 10"/>
                <a:gd name="T1" fmla="*/ 10 h 24"/>
                <a:gd name="T2" fmla="*/ 8 w 10"/>
                <a:gd name="T3" fmla="*/ 6 h 24"/>
                <a:gd name="T4" fmla="*/ 5 w 10"/>
                <a:gd name="T5" fmla="*/ 0 h 24"/>
                <a:gd name="T6" fmla="*/ 2 w 10"/>
                <a:gd name="T7" fmla="*/ 0 h 24"/>
                <a:gd name="T8" fmla="*/ 2 w 10"/>
                <a:gd name="T9" fmla="*/ 3 h 24"/>
                <a:gd name="T10" fmla="*/ 2 w 10"/>
                <a:gd name="T11" fmla="*/ 9 h 24"/>
                <a:gd name="T12" fmla="*/ 4 w 10"/>
                <a:gd name="T13" fmla="*/ 15 h 24"/>
                <a:gd name="T14" fmla="*/ 4 w 10"/>
                <a:gd name="T15" fmla="*/ 21 h 24"/>
                <a:gd name="T16" fmla="*/ 6 w 10"/>
                <a:gd name="T17" fmla="*/ 23 h 24"/>
                <a:gd name="T18" fmla="*/ 9 w 10"/>
                <a:gd name="T19" fmla="*/ 23 h 24"/>
                <a:gd name="T20" fmla="*/ 9 w 10"/>
                <a:gd name="T21" fmla="*/ 10 h 24"/>
                <a:gd name="T22" fmla="*/ 9 w 10"/>
                <a:gd name="T2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4">
                  <a:moveTo>
                    <a:pt x="9" y="10"/>
                  </a:moveTo>
                  <a:cubicBezTo>
                    <a:pt x="9" y="9"/>
                    <a:pt x="9" y="7"/>
                    <a:pt x="8" y="6"/>
                  </a:cubicBezTo>
                  <a:cubicBezTo>
                    <a:pt x="7" y="5"/>
                    <a:pt x="4" y="1"/>
                    <a:pt x="5" y="0"/>
                  </a:cubicBezTo>
                  <a:cubicBezTo>
                    <a:pt x="4" y="0"/>
                    <a:pt x="3" y="0"/>
                    <a:pt x="2" y="0"/>
                  </a:cubicBezTo>
                  <a:cubicBezTo>
                    <a:pt x="0" y="0"/>
                    <a:pt x="2" y="2"/>
                    <a:pt x="2" y="3"/>
                  </a:cubicBezTo>
                  <a:cubicBezTo>
                    <a:pt x="3" y="5"/>
                    <a:pt x="2" y="7"/>
                    <a:pt x="2" y="9"/>
                  </a:cubicBezTo>
                  <a:cubicBezTo>
                    <a:pt x="1" y="12"/>
                    <a:pt x="3" y="12"/>
                    <a:pt x="4" y="15"/>
                  </a:cubicBezTo>
                  <a:cubicBezTo>
                    <a:pt x="4" y="17"/>
                    <a:pt x="3" y="19"/>
                    <a:pt x="4" y="21"/>
                  </a:cubicBezTo>
                  <a:cubicBezTo>
                    <a:pt x="4" y="22"/>
                    <a:pt x="5" y="23"/>
                    <a:pt x="6" y="23"/>
                  </a:cubicBezTo>
                  <a:cubicBezTo>
                    <a:pt x="7" y="24"/>
                    <a:pt x="10" y="24"/>
                    <a:pt x="9" y="23"/>
                  </a:cubicBezTo>
                  <a:cubicBezTo>
                    <a:pt x="9" y="19"/>
                    <a:pt x="9" y="15"/>
                    <a:pt x="9" y="10"/>
                  </a:cubicBezTo>
                  <a:cubicBezTo>
                    <a:pt x="9" y="7"/>
                    <a:pt x="9" y="13"/>
                    <a:pt x="9" y="1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65" name="Freeform 760"/>
            <p:cNvSpPr>
              <a:spLocks/>
            </p:cNvSpPr>
            <p:nvPr/>
          </p:nvSpPr>
          <p:spPr bwMode="auto">
            <a:xfrm>
              <a:off x="11295678" y="8539343"/>
              <a:ext cx="296176" cy="289888"/>
            </a:xfrm>
            <a:custGeom>
              <a:avLst/>
              <a:gdLst>
                <a:gd name="T0" fmla="*/ 26 w 32"/>
                <a:gd name="T1" fmla="*/ 4 h 31"/>
                <a:gd name="T2" fmla="*/ 21 w 32"/>
                <a:gd name="T3" fmla="*/ 5 h 31"/>
                <a:gd name="T4" fmla="*/ 15 w 32"/>
                <a:gd name="T5" fmla="*/ 1 h 31"/>
                <a:gd name="T6" fmla="*/ 13 w 32"/>
                <a:gd name="T7" fmla="*/ 1 h 31"/>
                <a:gd name="T8" fmla="*/ 10 w 32"/>
                <a:gd name="T9" fmla="*/ 2 h 31"/>
                <a:gd name="T10" fmla="*/ 6 w 32"/>
                <a:gd name="T11" fmla="*/ 2 h 31"/>
                <a:gd name="T12" fmla="*/ 4 w 32"/>
                <a:gd name="T13" fmla="*/ 3 h 31"/>
                <a:gd name="T14" fmla="*/ 3 w 32"/>
                <a:gd name="T15" fmla="*/ 6 h 31"/>
                <a:gd name="T16" fmla="*/ 5 w 32"/>
                <a:gd name="T17" fmla="*/ 7 h 31"/>
                <a:gd name="T18" fmla="*/ 3 w 32"/>
                <a:gd name="T19" fmla="*/ 9 h 31"/>
                <a:gd name="T20" fmla="*/ 5 w 32"/>
                <a:gd name="T21" fmla="*/ 12 h 31"/>
                <a:gd name="T22" fmla="*/ 3 w 32"/>
                <a:gd name="T23" fmla="*/ 13 h 31"/>
                <a:gd name="T24" fmla="*/ 2 w 32"/>
                <a:gd name="T25" fmla="*/ 16 h 31"/>
                <a:gd name="T26" fmla="*/ 2 w 32"/>
                <a:gd name="T27" fmla="*/ 19 h 31"/>
                <a:gd name="T28" fmla="*/ 3 w 32"/>
                <a:gd name="T29" fmla="*/ 23 h 31"/>
                <a:gd name="T30" fmla="*/ 7 w 32"/>
                <a:gd name="T31" fmla="*/ 26 h 31"/>
                <a:gd name="T32" fmla="*/ 7 w 32"/>
                <a:gd name="T33" fmla="*/ 31 h 31"/>
                <a:gd name="T34" fmla="*/ 19 w 32"/>
                <a:gd name="T35" fmla="*/ 28 h 31"/>
                <a:gd name="T36" fmla="*/ 26 w 32"/>
                <a:gd name="T37" fmla="*/ 28 h 31"/>
                <a:gd name="T38" fmla="*/ 30 w 32"/>
                <a:gd name="T39" fmla="*/ 26 h 31"/>
                <a:gd name="T40" fmla="*/ 28 w 32"/>
                <a:gd name="T41" fmla="*/ 21 h 31"/>
                <a:gd name="T42" fmla="*/ 30 w 32"/>
                <a:gd name="T43" fmla="*/ 15 h 31"/>
                <a:gd name="T44" fmla="*/ 26 w 32"/>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1">
                  <a:moveTo>
                    <a:pt x="26" y="4"/>
                  </a:moveTo>
                  <a:cubicBezTo>
                    <a:pt x="24" y="4"/>
                    <a:pt x="23" y="6"/>
                    <a:pt x="21" y="5"/>
                  </a:cubicBezTo>
                  <a:cubicBezTo>
                    <a:pt x="19" y="5"/>
                    <a:pt x="17" y="0"/>
                    <a:pt x="15" y="1"/>
                  </a:cubicBezTo>
                  <a:cubicBezTo>
                    <a:pt x="14" y="2"/>
                    <a:pt x="13" y="2"/>
                    <a:pt x="13" y="1"/>
                  </a:cubicBezTo>
                  <a:cubicBezTo>
                    <a:pt x="12" y="0"/>
                    <a:pt x="11" y="2"/>
                    <a:pt x="10" y="2"/>
                  </a:cubicBezTo>
                  <a:cubicBezTo>
                    <a:pt x="8" y="3"/>
                    <a:pt x="7" y="2"/>
                    <a:pt x="6" y="2"/>
                  </a:cubicBezTo>
                  <a:cubicBezTo>
                    <a:pt x="5" y="1"/>
                    <a:pt x="5" y="3"/>
                    <a:pt x="4" y="3"/>
                  </a:cubicBezTo>
                  <a:cubicBezTo>
                    <a:pt x="3" y="3"/>
                    <a:pt x="2" y="5"/>
                    <a:pt x="3" y="6"/>
                  </a:cubicBezTo>
                  <a:cubicBezTo>
                    <a:pt x="3" y="7"/>
                    <a:pt x="5" y="7"/>
                    <a:pt x="5" y="7"/>
                  </a:cubicBezTo>
                  <a:cubicBezTo>
                    <a:pt x="5" y="8"/>
                    <a:pt x="3" y="9"/>
                    <a:pt x="3" y="9"/>
                  </a:cubicBezTo>
                  <a:cubicBezTo>
                    <a:pt x="3" y="10"/>
                    <a:pt x="5" y="11"/>
                    <a:pt x="5" y="12"/>
                  </a:cubicBezTo>
                  <a:cubicBezTo>
                    <a:pt x="5" y="12"/>
                    <a:pt x="3" y="11"/>
                    <a:pt x="3" y="13"/>
                  </a:cubicBezTo>
                  <a:cubicBezTo>
                    <a:pt x="3" y="14"/>
                    <a:pt x="4" y="16"/>
                    <a:pt x="2" y="16"/>
                  </a:cubicBezTo>
                  <a:cubicBezTo>
                    <a:pt x="3" y="17"/>
                    <a:pt x="3" y="18"/>
                    <a:pt x="2" y="19"/>
                  </a:cubicBezTo>
                  <a:cubicBezTo>
                    <a:pt x="2" y="21"/>
                    <a:pt x="0" y="21"/>
                    <a:pt x="3" y="23"/>
                  </a:cubicBezTo>
                  <a:cubicBezTo>
                    <a:pt x="4" y="23"/>
                    <a:pt x="6" y="24"/>
                    <a:pt x="7" y="26"/>
                  </a:cubicBezTo>
                  <a:cubicBezTo>
                    <a:pt x="8" y="27"/>
                    <a:pt x="7" y="29"/>
                    <a:pt x="7" y="31"/>
                  </a:cubicBezTo>
                  <a:cubicBezTo>
                    <a:pt x="11" y="30"/>
                    <a:pt x="14" y="28"/>
                    <a:pt x="19" y="28"/>
                  </a:cubicBezTo>
                  <a:cubicBezTo>
                    <a:pt x="21" y="27"/>
                    <a:pt x="24" y="28"/>
                    <a:pt x="26" y="28"/>
                  </a:cubicBezTo>
                  <a:cubicBezTo>
                    <a:pt x="28" y="28"/>
                    <a:pt x="31" y="29"/>
                    <a:pt x="30" y="26"/>
                  </a:cubicBezTo>
                  <a:cubicBezTo>
                    <a:pt x="30" y="24"/>
                    <a:pt x="29" y="23"/>
                    <a:pt x="28" y="21"/>
                  </a:cubicBezTo>
                  <a:cubicBezTo>
                    <a:pt x="28" y="19"/>
                    <a:pt x="29" y="17"/>
                    <a:pt x="30" y="15"/>
                  </a:cubicBezTo>
                  <a:cubicBezTo>
                    <a:pt x="31" y="11"/>
                    <a:pt x="32" y="4"/>
                    <a:pt x="26"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66" name="Freeform 761"/>
            <p:cNvSpPr>
              <a:spLocks/>
            </p:cNvSpPr>
            <p:nvPr/>
          </p:nvSpPr>
          <p:spPr bwMode="auto">
            <a:xfrm>
              <a:off x="11547272" y="8529784"/>
              <a:ext cx="213377" cy="280329"/>
            </a:xfrm>
            <a:custGeom>
              <a:avLst/>
              <a:gdLst>
                <a:gd name="T0" fmla="*/ 19 w 23"/>
                <a:gd name="T1" fmla="*/ 13 h 30"/>
                <a:gd name="T2" fmla="*/ 18 w 23"/>
                <a:gd name="T3" fmla="*/ 6 h 30"/>
                <a:gd name="T4" fmla="*/ 17 w 23"/>
                <a:gd name="T5" fmla="*/ 0 h 30"/>
                <a:gd name="T6" fmla="*/ 3 w 23"/>
                <a:gd name="T7" fmla="*/ 0 h 30"/>
                <a:gd name="T8" fmla="*/ 4 w 23"/>
                <a:gd name="T9" fmla="*/ 11 h 30"/>
                <a:gd name="T10" fmla="*/ 1 w 23"/>
                <a:gd name="T11" fmla="*/ 22 h 30"/>
                <a:gd name="T12" fmla="*/ 3 w 23"/>
                <a:gd name="T13" fmla="*/ 30 h 30"/>
                <a:gd name="T14" fmla="*/ 10 w 23"/>
                <a:gd name="T15" fmla="*/ 29 h 30"/>
                <a:gd name="T16" fmla="*/ 23 w 23"/>
                <a:gd name="T17" fmla="*/ 24 h 30"/>
                <a:gd name="T18" fmla="*/ 20 w 23"/>
                <a:gd name="T19" fmla="*/ 19 h 30"/>
                <a:gd name="T20" fmla="*/ 19 w 23"/>
                <a:gd name="T21" fmla="*/ 13 h 30"/>
                <a:gd name="T22" fmla="*/ 19 w 23"/>
                <a:gd name="T2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0">
                  <a:moveTo>
                    <a:pt x="19" y="13"/>
                  </a:moveTo>
                  <a:cubicBezTo>
                    <a:pt x="17" y="11"/>
                    <a:pt x="18" y="8"/>
                    <a:pt x="18" y="6"/>
                  </a:cubicBezTo>
                  <a:cubicBezTo>
                    <a:pt x="19" y="4"/>
                    <a:pt x="16" y="2"/>
                    <a:pt x="17" y="0"/>
                  </a:cubicBezTo>
                  <a:cubicBezTo>
                    <a:pt x="12" y="0"/>
                    <a:pt x="8" y="0"/>
                    <a:pt x="3" y="0"/>
                  </a:cubicBezTo>
                  <a:cubicBezTo>
                    <a:pt x="3" y="3"/>
                    <a:pt x="4" y="7"/>
                    <a:pt x="4" y="11"/>
                  </a:cubicBezTo>
                  <a:cubicBezTo>
                    <a:pt x="4" y="15"/>
                    <a:pt x="0" y="18"/>
                    <a:pt x="1" y="22"/>
                  </a:cubicBezTo>
                  <a:cubicBezTo>
                    <a:pt x="2" y="25"/>
                    <a:pt x="4" y="26"/>
                    <a:pt x="3" y="30"/>
                  </a:cubicBezTo>
                  <a:cubicBezTo>
                    <a:pt x="6" y="30"/>
                    <a:pt x="7" y="30"/>
                    <a:pt x="10" y="29"/>
                  </a:cubicBezTo>
                  <a:cubicBezTo>
                    <a:pt x="15" y="28"/>
                    <a:pt x="19" y="26"/>
                    <a:pt x="23" y="24"/>
                  </a:cubicBezTo>
                  <a:cubicBezTo>
                    <a:pt x="21" y="23"/>
                    <a:pt x="20" y="21"/>
                    <a:pt x="20" y="19"/>
                  </a:cubicBezTo>
                  <a:cubicBezTo>
                    <a:pt x="20" y="17"/>
                    <a:pt x="20" y="15"/>
                    <a:pt x="19" y="13"/>
                  </a:cubicBezTo>
                  <a:cubicBezTo>
                    <a:pt x="17" y="11"/>
                    <a:pt x="20" y="15"/>
                    <a:pt x="19" y="1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67" name="Freeform 762"/>
            <p:cNvSpPr>
              <a:spLocks/>
            </p:cNvSpPr>
            <p:nvPr/>
          </p:nvSpPr>
          <p:spPr bwMode="auto">
            <a:xfrm>
              <a:off x="11079120" y="8558453"/>
              <a:ext cx="140126" cy="168835"/>
            </a:xfrm>
            <a:custGeom>
              <a:avLst/>
              <a:gdLst>
                <a:gd name="T0" fmla="*/ 12 w 15"/>
                <a:gd name="T1" fmla="*/ 14 h 18"/>
                <a:gd name="T2" fmla="*/ 14 w 15"/>
                <a:gd name="T3" fmla="*/ 6 h 18"/>
                <a:gd name="T4" fmla="*/ 5 w 15"/>
                <a:gd name="T5" fmla="*/ 3 h 18"/>
                <a:gd name="T6" fmla="*/ 1 w 15"/>
                <a:gd name="T7" fmla="*/ 8 h 18"/>
                <a:gd name="T8" fmla="*/ 4 w 15"/>
                <a:gd name="T9" fmla="*/ 12 h 18"/>
                <a:gd name="T10" fmla="*/ 7 w 15"/>
                <a:gd name="T11" fmla="*/ 16 h 18"/>
                <a:gd name="T12" fmla="*/ 10 w 15"/>
                <a:gd name="T13" fmla="*/ 16 h 18"/>
                <a:gd name="T14" fmla="*/ 12 w 15"/>
                <a:gd name="T15" fmla="*/ 14 h 18"/>
                <a:gd name="T16" fmla="*/ 12 w 15"/>
                <a:gd name="T1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12" y="14"/>
                  </a:moveTo>
                  <a:cubicBezTo>
                    <a:pt x="15" y="13"/>
                    <a:pt x="15" y="8"/>
                    <a:pt x="14" y="6"/>
                  </a:cubicBezTo>
                  <a:cubicBezTo>
                    <a:pt x="12" y="2"/>
                    <a:pt x="8" y="0"/>
                    <a:pt x="5" y="3"/>
                  </a:cubicBezTo>
                  <a:cubicBezTo>
                    <a:pt x="3" y="4"/>
                    <a:pt x="0" y="6"/>
                    <a:pt x="1" y="8"/>
                  </a:cubicBezTo>
                  <a:cubicBezTo>
                    <a:pt x="2" y="10"/>
                    <a:pt x="2" y="11"/>
                    <a:pt x="4" y="12"/>
                  </a:cubicBezTo>
                  <a:cubicBezTo>
                    <a:pt x="5" y="14"/>
                    <a:pt x="5" y="15"/>
                    <a:pt x="7" y="16"/>
                  </a:cubicBezTo>
                  <a:cubicBezTo>
                    <a:pt x="8" y="17"/>
                    <a:pt x="9" y="18"/>
                    <a:pt x="10" y="16"/>
                  </a:cubicBezTo>
                  <a:cubicBezTo>
                    <a:pt x="10" y="15"/>
                    <a:pt x="11" y="15"/>
                    <a:pt x="12" y="14"/>
                  </a:cubicBezTo>
                  <a:cubicBezTo>
                    <a:pt x="14" y="13"/>
                    <a:pt x="11" y="15"/>
                    <a:pt x="12" y="1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68" name="Freeform 763"/>
            <p:cNvSpPr>
              <a:spLocks/>
            </p:cNvSpPr>
            <p:nvPr/>
          </p:nvSpPr>
          <p:spPr bwMode="auto">
            <a:xfrm>
              <a:off x="11161920" y="8631722"/>
              <a:ext cx="207005" cy="197507"/>
            </a:xfrm>
            <a:custGeom>
              <a:avLst/>
              <a:gdLst>
                <a:gd name="T0" fmla="*/ 21 w 22"/>
                <a:gd name="T1" fmla="*/ 17 h 21"/>
                <a:gd name="T2" fmla="*/ 19 w 22"/>
                <a:gd name="T3" fmla="*/ 13 h 21"/>
                <a:gd name="T4" fmla="*/ 16 w 22"/>
                <a:gd name="T5" fmla="*/ 11 h 21"/>
                <a:gd name="T6" fmla="*/ 16 w 22"/>
                <a:gd name="T7" fmla="*/ 6 h 21"/>
                <a:gd name="T8" fmla="*/ 13 w 22"/>
                <a:gd name="T9" fmla="*/ 8 h 21"/>
                <a:gd name="T10" fmla="*/ 9 w 22"/>
                <a:gd name="T11" fmla="*/ 1 h 21"/>
                <a:gd name="T12" fmla="*/ 5 w 22"/>
                <a:gd name="T13" fmla="*/ 4 h 21"/>
                <a:gd name="T14" fmla="*/ 0 w 22"/>
                <a:gd name="T15" fmla="*/ 9 h 21"/>
                <a:gd name="T16" fmla="*/ 12 w 22"/>
                <a:gd name="T17" fmla="*/ 18 h 21"/>
                <a:gd name="T18" fmla="*/ 19 w 22"/>
                <a:gd name="T19" fmla="*/ 21 h 21"/>
                <a:gd name="T20" fmla="*/ 21 w 22"/>
                <a:gd name="T21" fmla="*/ 17 h 21"/>
                <a:gd name="T22" fmla="*/ 21 w 22"/>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21" y="17"/>
                  </a:moveTo>
                  <a:cubicBezTo>
                    <a:pt x="22" y="15"/>
                    <a:pt x="20" y="14"/>
                    <a:pt x="19" y="13"/>
                  </a:cubicBezTo>
                  <a:cubicBezTo>
                    <a:pt x="18" y="13"/>
                    <a:pt x="14" y="12"/>
                    <a:pt x="16" y="11"/>
                  </a:cubicBezTo>
                  <a:cubicBezTo>
                    <a:pt x="17" y="10"/>
                    <a:pt x="17" y="7"/>
                    <a:pt x="16" y="6"/>
                  </a:cubicBezTo>
                  <a:cubicBezTo>
                    <a:pt x="15" y="4"/>
                    <a:pt x="14" y="8"/>
                    <a:pt x="13" y="8"/>
                  </a:cubicBezTo>
                  <a:cubicBezTo>
                    <a:pt x="10" y="8"/>
                    <a:pt x="11" y="0"/>
                    <a:pt x="9" y="1"/>
                  </a:cubicBezTo>
                  <a:cubicBezTo>
                    <a:pt x="8" y="2"/>
                    <a:pt x="6" y="3"/>
                    <a:pt x="5" y="4"/>
                  </a:cubicBezTo>
                  <a:cubicBezTo>
                    <a:pt x="4" y="6"/>
                    <a:pt x="2" y="7"/>
                    <a:pt x="0" y="9"/>
                  </a:cubicBezTo>
                  <a:cubicBezTo>
                    <a:pt x="5" y="12"/>
                    <a:pt x="8" y="15"/>
                    <a:pt x="12" y="18"/>
                  </a:cubicBezTo>
                  <a:cubicBezTo>
                    <a:pt x="14" y="20"/>
                    <a:pt x="16" y="21"/>
                    <a:pt x="19" y="21"/>
                  </a:cubicBezTo>
                  <a:cubicBezTo>
                    <a:pt x="22" y="21"/>
                    <a:pt x="20" y="19"/>
                    <a:pt x="21" y="17"/>
                  </a:cubicBezTo>
                  <a:cubicBezTo>
                    <a:pt x="22" y="15"/>
                    <a:pt x="21" y="19"/>
                    <a:pt x="21" y="17"/>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69" name="Freeform 764"/>
            <p:cNvSpPr>
              <a:spLocks/>
            </p:cNvSpPr>
            <p:nvPr/>
          </p:nvSpPr>
          <p:spPr bwMode="auto">
            <a:xfrm>
              <a:off x="11015424" y="8443775"/>
              <a:ext cx="324840" cy="273958"/>
            </a:xfrm>
            <a:custGeom>
              <a:avLst/>
              <a:gdLst>
                <a:gd name="T0" fmla="*/ 10 w 35"/>
                <a:gd name="T1" fmla="*/ 16 h 29"/>
                <a:gd name="T2" fmla="*/ 20 w 35"/>
                <a:gd name="T3" fmla="*/ 17 h 29"/>
                <a:gd name="T4" fmla="*/ 21 w 35"/>
                <a:gd name="T5" fmla="*/ 23 h 29"/>
                <a:gd name="T6" fmla="*/ 25 w 35"/>
                <a:gd name="T7" fmla="*/ 21 h 29"/>
                <a:gd name="T8" fmla="*/ 29 w 35"/>
                <a:gd name="T9" fmla="*/ 27 h 29"/>
                <a:gd name="T10" fmla="*/ 31 w 35"/>
                <a:gd name="T11" fmla="*/ 26 h 29"/>
                <a:gd name="T12" fmla="*/ 33 w 35"/>
                <a:gd name="T13" fmla="*/ 25 h 29"/>
                <a:gd name="T14" fmla="*/ 33 w 35"/>
                <a:gd name="T15" fmla="*/ 23 h 29"/>
                <a:gd name="T16" fmla="*/ 35 w 35"/>
                <a:gd name="T17" fmla="*/ 22 h 29"/>
                <a:gd name="T18" fmla="*/ 34 w 35"/>
                <a:gd name="T19" fmla="*/ 19 h 29"/>
                <a:gd name="T20" fmla="*/ 33 w 35"/>
                <a:gd name="T21" fmla="*/ 16 h 29"/>
                <a:gd name="T22" fmla="*/ 33 w 35"/>
                <a:gd name="T23" fmla="*/ 12 h 29"/>
                <a:gd name="T24" fmla="*/ 32 w 35"/>
                <a:gd name="T25" fmla="*/ 8 h 29"/>
                <a:gd name="T26" fmla="*/ 26 w 35"/>
                <a:gd name="T27" fmla="*/ 2 h 29"/>
                <a:gd name="T28" fmla="*/ 24 w 35"/>
                <a:gd name="T29" fmla="*/ 3 h 29"/>
                <a:gd name="T30" fmla="*/ 22 w 35"/>
                <a:gd name="T31" fmla="*/ 3 h 29"/>
                <a:gd name="T32" fmla="*/ 19 w 35"/>
                <a:gd name="T33" fmla="*/ 3 h 29"/>
                <a:gd name="T34" fmla="*/ 18 w 35"/>
                <a:gd name="T35" fmla="*/ 3 h 29"/>
                <a:gd name="T36" fmla="*/ 15 w 35"/>
                <a:gd name="T37" fmla="*/ 2 h 29"/>
                <a:gd name="T38" fmla="*/ 10 w 35"/>
                <a:gd name="T39" fmla="*/ 1 h 29"/>
                <a:gd name="T40" fmla="*/ 5 w 35"/>
                <a:gd name="T41" fmla="*/ 1 h 29"/>
                <a:gd name="T42" fmla="*/ 5 w 35"/>
                <a:gd name="T43" fmla="*/ 4 h 29"/>
                <a:gd name="T44" fmla="*/ 3 w 35"/>
                <a:gd name="T45" fmla="*/ 6 h 29"/>
                <a:gd name="T46" fmla="*/ 0 w 35"/>
                <a:gd name="T47" fmla="*/ 8 h 29"/>
                <a:gd name="T48" fmla="*/ 3 w 35"/>
                <a:gd name="T49" fmla="*/ 13 h 29"/>
                <a:gd name="T50" fmla="*/ 8 w 35"/>
                <a:gd name="T51" fmla="*/ 19 h 29"/>
                <a:gd name="T52" fmla="*/ 10 w 35"/>
                <a:gd name="T53" fmla="*/ 16 h 29"/>
                <a:gd name="T54" fmla="*/ 10 w 35"/>
                <a:gd name="T5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29">
                  <a:moveTo>
                    <a:pt x="10" y="16"/>
                  </a:moveTo>
                  <a:cubicBezTo>
                    <a:pt x="14" y="14"/>
                    <a:pt x="18" y="12"/>
                    <a:pt x="20" y="17"/>
                  </a:cubicBezTo>
                  <a:cubicBezTo>
                    <a:pt x="22" y="19"/>
                    <a:pt x="21" y="20"/>
                    <a:pt x="21" y="23"/>
                  </a:cubicBezTo>
                  <a:cubicBezTo>
                    <a:pt x="22" y="24"/>
                    <a:pt x="24" y="21"/>
                    <a:pt x="25" y="21"/>
                  </a:cubicBezTo>
                  <a:cubicBezTo>
                    <a:pt x="27" y="20"/>
                    <a:pt x="27" y="29"/>
                    <a:pt x="29" y="27"/>
                  </a:cubicBezTo>
                  <a:cubicBezTo>
                    <a:pt x="30" y="27"/>
                    <a:pt x="30" y="26"/>
                    <a:pt x="31" y="26"/>
                  </a:cubicBezTo>
                  <a:cubicBezTo>
                    <a:pt x="31" y="25"/>
                    <a:pt x="33" y="26"/>
                    <a:pt x="33" y="25"/>
                  </a:cubicBezTo>
                  <a:cubicBezTo>
                    <a:pt x="34" y="24"/>
                    <a:pt x="33" y="23"/>
                    <a:pt x="33" y="23"/>
                  </a:cubicBezTo>
                  <a:cubicBezTo>
                    <a:pt x="33" y="21"/>
                    <a:pt x="35" y="22"/>
                    <a:pt x="35" y="22"/>
                  </a:cubicBezTo>
                  <a:cubicBezTo>
                    <a:pt x="35" y="21"/>
                    <a:pt x="32" y="20"/>
                    <a:pt x="34" y="19"/>
                  </a:cubicBezTo>
                  <a:cubicBezTo>
                    <a:pt x="35" y="18"/>
                    <a:pt x="35" y="17"/>
                    <a:pt x="33" y="16"/>
                  </a:cubicBezTo>
                  <a:cubicBezTo>
                    <a:pt x="32" y="15"/>
                    <a:pt x="34" y="13"/>
                    <a:pt x="33" y="12"/>
                  </a:cubicBezTo>
                  <a:cubicBezTo>
                    <a:pt x="32" y="11"/>
                    <a:pt x="33" y="10"/>
                    <a:pt x="32" y="8"/>
                  </a:cubicBezTo>
                  <a:cubicBezTo>
                    <a:pt x="31" y="7"/>
                    <a:pt x="29" y="0"/>
                    <a:pt x="26" y="2"/>
                  </a:cubicBezTo>
                  <a:cubicBezTo>
                    <a:pt x="26" y="2"/>
                    <a:pt x="25" y="3"/>
                    <a:pt x="24" y="3"/>
                  </a:cubicBezTo>
                  <a:cubicBezTo>
                    <a:pt x="23" y="3"/>
                    <a:pt x="23" y="3"/>
                    <a:pt x="22" y="3"/>
                  </a:cubicBezTo>
                  <a:cubicBezTo>
                    <a:pt x="21" y="4"/>
                    <a:pt x="20" y="3"/>
                    <a:pt x="19" y="3"/>
                  </a:cubicBezTo>
                  <a:cubicBezTo>
                    <a:pt x="18" y="3"/>
                    <a:pt x="18" y="4"/>
                    <a:pt x="18" y="3"/>
                  </a:cubicBezTo>
                  <a:cubicBezTo>
                    <a:pt x="16" y="2"/>
                    <a:pt x="17" y="2"/>
                    <a:pt x="15" y="2"/>
                  </a:cubicBezTo>
                  <a:cubicBezTo>
                    <a:pt x="12" y="3"/>
                    <a:pt x="12" y="1"/>
                    <a:pt x="10" y="1"/>
                  </a:cubicBezTo>
                  <a:cubicBezTo>
                    <a:pt x="8" y="0"/>
                    <a:pt x="6" y="0"/>
                    <a:pt x="5" y="1"/>
                  </a:cubicBezTo>
                  <a:cubicBezTo>
                    <a:pt x="5" y="2"/>
                    <a:pt x="3" y="3"/>
                    <a:pt x="5" y="4"/>
                  </a:cubicBezTo>
                  <a:cubicBezTo>
                    <a:pt x="6" y="5"/>
                    <a:pt x="5" y="6"/>
                    <a:pt x="3" y="6"/>
                  </a:cubicBezTo>
                  <a:cubicBezTo>
                    <a:pt x="1" y="6"/>
                    <a:pt x="0" y="6"/>
                    <a:pt x="0" y="8"/>
                  </a:cubicBezTo>
                  <a:cubicBezTo>
                    <a:pt x="1" y="10"/>
                    <a:pt x="2" y="11"/>
                    <a:pt x="3" y="13"/>
                  </a:cubicBezTo>
                  <a:cubicBezTo>
                    <a:pt x="5" y="15"/>
                    <a:pt x="6" y="16"/>
                    <a:pt x="8" y="19"/>
                  </a:cubicBezTo>
                  <a:cubicBezTo>
                    <a:pt x="9" y="18"/>
                    <a:pt x="9" y="17"/>
                    <a:pt x="10" y="16"/>
                  </a:cubicBezTo>
                  <a:cubicBezTo>
                    <a:pt x="11" y="16"/>
                    <a:pt x="10" y="17"/>
                    <a:pt x="10" y="16"/>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70" name="Freeform 765"/>
            <p:cNvSpPr>
              <a:spLocks/>
            </p:cNvSpPr>
            <p:nvPr/>
          </p:nvSpPr>
          <p:spPr bwMode="auto">
            <a:xfrm>
              <a:off x="10929439" y="8453334"/>
              <a:ext cx="149681" cy="66896"/>
            </a:xfrm>
            <a:custGeom>
              <a:avLst/>
              <a:gdLst>
                <a:gd name="T0" fmla="*/ 10 w 16"/>
                <a:gd name="T1" fmla="*/ 5 h 7"/>
                <a:gd name="T2" fmla="*/ 14 w 16"/>
                <a:gd name="T3" fmla="*/ 3 h 7"/>
                <a:gd name="T4" fmla="*/ 14 w 16"/>
                <a:gd name="T5" fmla="*/ 0 h 7"/>
                <a:gd name="T6" fmla="*/ 7 w 16"/>
                <a:gd name="T7" fmla="*/ 0 h 7"/>
                <a:gd name="T8" fmla="*/ 4 w 16"/>
                <a:gd name="T9" fmla="*/ 0 h 7"/>
                <a:gd name="T10" fmla="*/ 0 w 16"/>
                <a:gd name="T11" fmla="*/ 1 h 7"/>
                <a:gd name="T12" fmla="*/ 3 w 16"/>
                <a:gd name="T13" fmla="*/ 3 h 7"/>
                <a:gd name="T14" fmla="*/ 7 w 16"/>
                <a:gd name="T15" fmla="*/ 3 h 7"/>
                <a:gd name="T16" fmla="*/ 9 w 16"/>
                <a:gd name="T17" fmla="*/ 7 h 7"/>
                <a:gd name="T18" fmla="*/ 10 w 16"/>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7">
                  <a:moveTo>
                    <a:pt x="10" y="5"/>
                  </a:moveTo>
                  <a:cubicBezTo>
                    <a:pt x="11" y="5"/>
                    <a:pt x="16" y="5"/>
                    <a:pt x="14" y="3"/>
                  </a:cubicBezTo>
                  <a:cubicBezTo>
                    <a:pt x="12" y="2"/>
                    <a:pt x="14" y="1"/>
                    <a:pt x="14" y="0"/>
                  </a:cubicBezTo>
                  <a:cubicBezTo>
                    <a:pt x="12" y="0"/>
                    <a:pt x="9" y="0"/>
                    <a:pt x="7" y="0"/>
                  </a:cubicBezTo>
                  <a:cubicBezTo>
                    <a:pt x="5" y="0"/>
                    <a:pt x="5" y="1"/>
                    <a:pt x="4" y="0"/>
                  </a:cubicBezTo>
                  <a:cubicBezTo>
                    <a:pt x="2" y="0"/>
                    <a:pt x="2" y="0"/>
                    <a:pt x="0" y="1"/>
                  </a:cubicBezTo>
                  <a:cubicBezTo>
                    <a:pt x="1" y="2"/>
                    <a:pt x="1" y="3"/>
                    <a:pt x="3" y="3"/>
                  </a:cubicBezTo>
                  <a:cubicBezTo>
                    <a:pt x="4" y="3"/>
                    <a:pt x="7" y="3"/>
                    <a:pt x="7" y="3"/>
                  </a:cubicBezTo>
                  <a:cubicBezTo>
                    <a:pt x="5" y="5"/>
                    <a:pt x="7" y="6"/>
                    <a:pt x="9" y="7"/>
                  </a:cubicBezTo>
                  <a:cubicBezTo>
                    <a:pt x="9" y="7"/>
                    <a:pt x="9" y="5"/>
                    <a:pt x="10" y="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71" name="Freeform 766"/>
            <p:cNvSpPr>
              <a:spLocks/>
            </p:cNvSpPr>
            <p:nvPr/>
          </p:nvSpPr>
          <p:spPr bwMode="auto">
            <a:xfrm>
              <a:off x="10919883" y="8389620"/>
              <a:ext cx="140126" cy="38227"/>
            </a:xfrm>
            <a:custGeom>
              <a:avLst/>
              <a:gdLst>
                <a:gd name="T0" fmla="*/ 4 w 15"/>
                <a:gd name="T1" fmla="*/ 4 h 4"/>
                <a:gd name="T2" fmla="*/ 9 w 15"/>
                <a:gd name="T3" fmla="*/ 3 h 4"/>
                <a:gd name="T4" fmla="*/ 15 w 15"/>
                <a:gd name="T5" fmla="*/ 2 h 4"/>
                <a:gd name="T6" fmla="*/ 8 w 15"/>
                <a:gd name="T7" fmla="*/ 1 h 4"/>
                <a:gd name="T8" fmla="*/ 0 w 15"/>
                <a:gd name="T9" fmla="*/ 4 h 4"/>
                <a:gd name="T10" fmla="*/ 4 w 15"/>
                <a:gd name="T11" fmla="*/ 4 h 4"/>
                <a:gd name="T12" fmla="*/ 4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4" y="4"/>
                  </a:moveTo>
                  <a:cubicBezTo>
                    <a:pt x="6" y="3"/>
                    <a:pt x="7" y="2"/>
                    <a:pt x="9" y="3"/>
                  </a:cubicBezTo>
                  <a:cubicBezTo>
                    <a:pt x="10" y="3"/>
                    <a:pt x="14" y="4"/>
                    <a:pt x="15" y="2"/>
                  </a:cubicBezTo>
                  <a:cubicBezTo>
                    <a:pt x="15" y="3"/>
                    <a:pt x="9" y="0"/>
                    <a:pt x="8" y="1"/>
                  </a:cubicBezTo>
                  <a:cubicBezTo>
                    <a:pt x="5" y="2"/>
                    <a:pt x="1" y="0"/>
                    <a:pt x="0" y="4"/>
                  </a:cubicBezTo>
                  <a:cubicBezTo>
                    <a:pt x="2" y="4"/>
                    <a:pt x="3" y="4"/>
                    <a:pt x="4" y="4"/>
                  </a:cubicBezTo>
                  <a:cubicBezTo>
                    <a:pt x="5" y="4"/>
                    <a:pt x="4" y="4"/>
                    <a:pt x="4"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72" name="Freeform 767"/>
            <p:cNvSpPr>
              <a:spLocks/>
            </p:cNvSpPr>
            <p:nvPr/>
          </p:nvSpPr>
          <p:spPr bwMode="auto">
            <a:xfrm>
              <a:off x="10900775" y="7733397"/>
              <a:ext cx="560506" cy="637110"/>
            </a:xfrm>
            <a:custGeom>
              <a:avLst/>
              <a:gdLst>
                <a:gd name="T0" fmla="*/ 5 w 60"/>
                <a:gd name="T1" fmla="*/ 57 h 68"/>
                <a:gd name="T2" fmla="*/ 15 w 60"/>
                <a:gd name="T3" fmla="*/ 57 h 68"/>
                <a:gd name="T4" fmla="*/ 18 w 60"/>
                <a:gd name="T5" fmla="*/ 59 h 68"/>
                <a:gd name="T6" fmla="*/ 21 w 60"/>
                <a:gd name="T7" fmla="*/ 63 h 68"/>
                <a:gd name="T8" fmla="*/ 27 w 60"/>
                <a:gd name="T9" fmla="*/ 64 h 68"/>
                <a:gd name="T10" fmla="*/ 32 w 60"/>
                <a:gd name="T11" fmla="*/ 64 h 68"/>
                <a:gd name="T12" fmla="*/ 35 w 60"/>
                <a:gd name="T13" fmla="*/ 62 h 68"/>
                <a:gd name="T14" fmla="*/ 39 w 60"/>
                <a:gd name="T15" fmla="*/ 62 h 68"/>
                <a:gd name="T16" fmla="*/ 44 w 60"/>
                <a:gd name="T17" fmla="*/ 61 h 68"/>
                <a:gd name="T18" fmla="*/ 53 w 60"/>
                <a:gd name="T19" fmla="*/ 61 h 68"/>
                <a:gd name="T20" fmla="*/ 58 w 60"/>
                <a:gd name="T21" fmla="*/ 61 h 68"/>
                <a:gd name="T22" fmla="*/ 58 w 60"/>
                <a:gd name="T23" fmla="*/ 54 h 68"/>
                <a:gd name="T24" fmla="*/ 56 w 60"/>
                <a:gd name="T25" fmla="*/ 38 h 68"/>
                <a:gd name="T26" fmla="*/ 52 w 60"/>
                <a:gd name="T27" fmla="*/ 12 h 68"/>
                <a:gd name="T28" fmla="*/ 60 w 60"/>
                <a:gd name="T29" fmla="*/ 12 h 68"/>
                <a:gd name="T30" fmla="*/ 43 w 60"/>
                <a:gd name="T31" fmla="*/ 0 h 68"/>
                <a:gd name="T32" fmla="*/ 42 w 60"/>
                <a:gd name="T33" fmla="*/ 7 h 68"/>
                <a:gd name="T34" fmla="*/ 37 w 60"/>
                <a:gd name="T35" fmla="*/ 7 h 68"/>
                <a:gd name="T36" fmla="*/ 29 w 60"/>
                <a:gd name="T37" fmla="*/ 7 h 68"/>
                <a:gd name="T38" fmla="*/ 26 w 60"/>
                <a:gd name="T39" fmla="*/ 7 h 68"/>
                <a:gd name="T40" fmla="*/ 26 w 60"/>
                <a:gd name="T41" fmla="*/ 12 h 68"/>
                <a:gd name="T42" fmla="*/ 26 w 60"/>
                <a:gd name="T43" fmla="*/ 19 h 68"/>
                <a:gd name="T44" fmla="*/ 20 w 60"/>
                <a:gd name="T45" fmla="*/ 25 h 68"/>
                <a:gd name="T46" fmla="*/ 20 w 60"/>
                <a:gd name="T47" fmla="*/ 32 h 68"/>
                <a:gd name="T48" fmla="*/ 16 w 60"/>
                <a:gd name="T49" fmla="*/ 32 h 68"/>
                <a:gd name="T50" fmla="*/ 3 w 60"/>
                <a:gd name="T51" fmla="*/ 32 h 68"/>
                <a:gd name="T52" fmla="*/ 1 w 60"/>
                <a:gd name="T53" fmla="*/ 33 h 68"/>
                <a:gd name="T54" fmla="*/ 4 w 60"/>
                <a:gd name="T55" fmla="*/ 36 h 68"/>
                <a:gd name="T56" fmla="*/ 3 w 60"/>
                <a:gd name="T57" fmla="*/ 41 h 68"/>
                <a:gd name="T58" fmla="*/ 6 w 60"/>
                <a:gd name="T59" fmla="*/ 48 h 68"/>
                <a:gd name="T60" fmla="*/ 3 w 60"/>
                <a:gd name="T61" fmla="*/ 58 h 68"/>
                <a:gd name="T62" fmla="*/ 5 w 60"/>
                <a:gd name="T6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8">
                  <a:moveTo>
                    <a:pt x="5" y="57"/>
                  </a:moveTo>
                  <a:cubicBezTo>
                    <a:pt x="7" y="57"/>
                    <a:pt x="13" y="55"/>
                    <a:pt x="15" y="57"/>
                  </a:cubicBezTo>
                  <a:cubicBezTo>
                    <a:pt x="16" y="58"/>
                    <a:pt x="17" y="58"/>
                    <a:pt x="18" y="59"/>
                  </a:cubicBezTo>
                  <a:cubicBezTo>
                    <a:pt x="19" y="61"/>
                    <a:pt x="20" y="62"/>
                    <a:pt x="21" y="63"/>
                  </a:cubicBezTo>
                  <a:cubicBezTo>
                    <a:pt x="22" y="64"/>
                    <a:pt x="26" y="68"/>
                    <a:pt x="27" y="64"/>
                  </a:cubicBezTo>
                  <a:cubicBezTo>
                    <a:pt x="28" y="58"/>
                    <a:pt x="30" y="65"/>
                    <a:pt x="32" y="64"/>
                  </a:cubicBezTo>
                  <a:cubicBezTo>
                    <a:pt x="33" y="62"/>
                    <a:pt x="33" y="62"/>
                    <a:pt x="35" y="62"/>
                  </a:cubicBezTo>
                  <a:cubicBezTo>
                    <a:pt x="37" y="62"/>
                    <a:pt x="38" y="62"/>
                    <a:pt x="39" y="62"/>
                  </a:cubicBezTo>
                  <a:cubicBezTo>
                    <a:pt x="41" y="61"/>
                    <a:pt x="43" y="61"/>
                    <a:pt x="44" y="61"/>
                  </a:cubicBezTo>
                  <a:cubicBezTo>
                    <a:pt x="47" y="61"/>
                    <a:pt x="50" y="61"/>
                    <a:pt x="53" y="61"/>
                  </a:cubicBezTo>
                  <a:cubicBezTo>
                    <a:pt x="54" y="61"/>
                    <a:pt x="57" y="62"/>
                    <a:pt x="58" y="61"/>
                  </a:cubicBezTo>
                  <a:cubicBezTo>
                    <a:pt x="59" y="61"/>
                    <a:pt x="58" y="55"/>
                    <a:pt x="58" y="54"/>
                  </a:cubicBezTo>
                  <a:cubicBezTo>
                    <a:pt x="57" y="48"/>
                    <a:pt x="56" y="43"/>
                    <a:pt x="56" y="38"/>
                  </a:cubicBezTo>
                  <a:cubicBezTo>
                    <a:pt x="55" y="29"/>
                    <a:pt x="53" y="21"/>
                    <a:pt x="52" y="12"/>
                  </a:cubicBezTo>
                  <a:cubicBezTo>
                    <a:pt x="55" y="12"/>
                    <a:pt x="58" y="12"/>
                    <a:pt x="60" y="12"/>
                  </a:cubicBezTo>
                  <a:cubicBezTo>
                    <a:pt x="54" y="8"/>
                    <a:pt x="48" y="4"/>
                    <a:pt x="43" y="0"/>
                  </a:cubicBezTo>
                  <a:cubicBezTo>
                    <a:pt x="43" y="1"/>
                    <a:pt x="43" y="7"/>
                    <a:pt x="42" y="7"/>
                  </a:cubicBezTo>
                  <a:cubicBezTo>
                    <a:pt x="41" y="7"/>
                    <a:pt x="39" y="7"/>
                    <a:pt x="37" y="7"/>
                  </a:cubicBezTo>
                  <a:cubicBezTo>
                    <a:pt x="35" y="7"/>
                    <a:pt x="32" y="7"/>
                    <a:pt x="29" y="7"/>
                  </a:cubicBezTo>
                  <a:cubicBezTo>
                    <a:pt x="29" y="7"/>
                    <a:pt x="26" y="7"/>
                    <a:pt x="26" y="7"/>
                  </a:cubicBezTo>
                  <a:cubicBezTo>
                    <a:pt x="25" y="8"/>
                    <a:pt x="26" y="11"/>
                    <a:pt x="26" y="12"/>
                  </a:cubicBezTo>
                  <a:cubicBezTo>
                    <a:pt x="26" y="14"/>
                    <a:pt x="26" y="17"/>
                    <a:pt x="26" y="19"/>
                  </a:cubicBezTo>
                  <a:cubicBezTo>
                    <a:pt x="26" y="22"/>
                    <a:pt x="20" y="21"/>
                    <a:pt x="20" y="25"/>
                  </a:cubicBezTo>
                  <a:cubicBezTo>
                    <a:pt x="20" y="26"/>
                    <a:pt x="21" y="31"/>
                    <a:pt x="20" y="32"/>
                  </a:cubicBezTo>
                  <a:cubicBezTo>
                    <a:pt x="20" y="32"/>
                    <a:pt x="17" y="32"/>
                    <a:pt x="16" y="32"/>
                  </a:cubicBezTo>
                  <a:cubicBezTo>
                    <a:pt x="12" y="32"/>
                    <a:pt x="7" y="32"/>
                    <a:pt x="3" y="32"/>
                  </a:cubicBezTo>
                  <a:cubicBezTo>
                    <a:pt x="2" y="32"/>
                    <a:pt x="0" y="31"/>
                    <a:pt x="1" y="33"/>
                  </a:cubicBezTo>
                  <a:cubicBezTo>
                    <a:pt x="2" y="34"/>
                    <a:pt x="3" y="35"/>
                    <a:pt x="4" y="36"/>
                  </a:cubicBezTo>
                  <a:cubicBezTo>
                    <a:pt x="5" y="38"/>
                    <a:pt x="4" y="40"/>
                    <a:pt x="3" y="41"/>
                  </a:cubicBezTo>
                  <a:cubicBezTo>
                    <a:pt x="3" y="44"/>
                    <a:pt x="6" y="45"/>
                    <a:pt x="6" y="48"/>
                  </a:cubicBezTo>
                  <a:cubicBezTo>
                    <a:pt x="7" y="51"/>
                    <a:pt x="4" y="55"/>
                    <a:pt x="3" y="58"/>
                  </a:cubicBezTo>
                  <a:cubicBezTo>
                    <a:pt x="4" y="58"/>
                    <a:pt x="4" y="57"/>
                    <a:pt x="5" y="57"/>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73" name="Freeform 768"/>
            <p:cNvSpPr>
              <a:spLocks/>
            </p:cNvSpPr>
            <p:nvPr/>
          </p:nvSpPr>
          <p:spPr bwMode="auto">
            <a:xfrm>
              <a:off x="10900775" y="8259011"/>
              <a:ext cx="270699" cy="213437"/>
            </a:xfrm>
            <a:custGeom>
              <a:avLst/>
              <a:gdLst>
                <a:gd name="T0" fmla="*/ 8 w 29"/>
                <a:gd name="T1" fmla="*/ 22 h 23"/>
                <a:gd name="T2" fmla="*/ 10 w 29"/>
                <a:gd name="T3" fmla="*/ 21 h 23"/>
                <a:gd name="T4" fmla="*/ 15 w 29"/>
                <a:gd name="T5" fmla="*/ 21 h 23"/>
                <a:gd name="T6" fmla="*/ 23 w 29"/>
                <a:gd name="T7" fmla="*/ 21 h 23"/>
                <a:gd name="T8" fmla="*/ 27 w 29"/>
                <a:gd name="T9" fmla="*/ 22 h 23"/>
                <a:gd name="T10" fmla="*/ 29 w 29"/>
                <a:gd name="T11" fmla="*/ 19 h 23"/>
                <a:gd name="T12" fmla="*/ 25 w 29"/>
                <a:gd name="T13" fmla="*/ 14 h 23"/>
                <a:gd name="T14" fmla="*/ 25 w 29"/>
                <a:gd name="T15" fmla="*/ 10 h 23"/>
                <a:gd name="T16" fmla="*/ 19 w 29"/>
                <a:gd name="T17" fmla="*/ 4 h 23"/>
                <a:gd name="T18" fmla="*/ 9 w 29"/>
                <a:gd name="T19" fmla="*/ 1 h 23"/>
                <a:gd name="T20" fmla="*/ 5 w 29"/>
                <a:gd name="T21" fmla="*/ 1 h 23"/>
                <a:gd name="T22" fmla="*/ 2 w 29"/>
                <a:gd name="T23" fmla="*/ 6 h 23"/>
                <a:gd name="T24" fmla="*/ 1 w 29"/>
                <a:gd name="T25" fmla="*/ 10 h 23"/>
                <a:gd name="T26" fmla="*/ 2 w 29"/>
                <a:gd name="T27" fmla="*/ 12 h 23"/>
                <a:gd name="T28" fmla="*/ 2 w 29"/>
                <a:gd name="T29" fmla="*/ 14 h 23"/>
                <a:gd name="T30" fmla="*/ 4 w 29"/>
                <a:gd name="T31" fmla="*/ 15 h 23"/>
                <a:gd name="T32" fmla="*/ 9 w 29"/>
                <a:gd name="T33" fmla="*/ 15 h 23"/>
                <a:gd name="T34" fmla="*/ 10 w 29"/>
                <a:gd name="T35" fmla="*/ 14 h 23"/>
                <a:gd name="T36" fmla="*/ 17 w 29"/>
                <a:gd name="T37" fmla="*/ 16 h 23"/>
                <a:gd name="T38" fmla="*/ 11 w 29"/>
                <a:gd name="T39" fmla="*/ 17 h 23"/>
                <a:gd name="T40" fmla="*/ 6 w 29"/>
                <a:gd name="T41" fmla="*/ 18 h 23"/>
                <a:gd name="T42" fmla="*/ 3 w 29"/>
                <a:gd name="T43" fmla="*/ 21 h 23"/>
                <a:gd name="T44" fmla="*/ 5 w 29"/>
                <a:gd name="T45" fmla="*/ 21 h 23"/>
                <a:gd name="T46" fmla="*/ 8 w 29"/>
                <a:gd name="T4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3">
                  <a:moveTo>
                    <a:pt x="8" y="22"/>
                  </a:moveTo>
                  <a:cubicBezTo>
                    <a:pt x="9" y="22"/>
                    <a:pt x="9" y="21"/>
                    <a:pt x="10" y="21"/>
                  </a:cubicBezTo>
                  <a:cubicBezTo>
                    <a:pt x="12" y="21"/>
                    <a:pt x="13" y="21"/>
                    <a:pt x="15" y="21"/>
                  </a:cubicBezTo>
                  <a:cubicBezTo>
                    <a:pt x="17" y="21"/>
                    <a:pt x="20" y="20"/>
                    <a:pt x="23" y="21"/>
                  </a:cubicBezTo>
                  <a:cubicBezTo>
                    <a:pt x="24" y="22"/>
                    <a:pt x="25" y="23"/>
                    <a:pt x="27" y="22"/>
                  </a:cubicBezTo>
                  <a:cubicBezTo>
                    <a:pt x="29" y="22"/>
                    <a:pt x="29" y="21"/>
                    <a:pt x="29" y="19"/>
                  </a:cubicBezTo>
                  <a:cubicBezTo>
                    <a:pt x="29" y="17"/>
                    <a:pt x="25" y="16"/>
                    <a:pt x="25" y="14"/>
                  </a:cubicBezTo>
                  <a:cubicBezTo>
                    <a:pt x="25" y="14"/>
                    <a:pt x="25" y="10"/>
                    <a:pt x="25" y="10"/>
                  </a:cubicBezTo>
                  <a:cubicBezTo>
                    <a:pt x="24" y="10"/>
                    <a:pt x="20" y="5"/>
                    <a:pt x="19" y="4"/>
                  </a:cubicBezTo>
                  <a:cubicBezTo>
                    <a:pt x="16" y="1"/>
                    <a:pt x="13" y="0"/>
                    <a:pt x="9" y="1"/>
                  </a:cubicBezTo>
                  <a:cubicBezTo>
                    <a:pt x="8" y="1"/>
                    <a:pt x="5" y="0"/>
                    <a:pt x="5" y="1"/>
                  </a:cubicBezTo>
                  <a:cubicBezTo>
                    <a:pt x="4" y="2"/>
                    <a:pt x="2" y="4"/>
                    <a:pt x="2" y="6"/>
                  </a:cubicBezTo>
                  <a:cubicBezTo>
                    <a:pt x="3" y="8"/>
                    <a:pt x="3" y="9"/>
                    <a:pt x="1" y="10"/>
                  </a:cubicBezTo>
                  <a:cubicBezTo>
                    <a:pt x="0" y="10"/>
                    <a:pt x="3" y="12"/>
                    <a:pt x="2" y="12"/>
                  </a:cubicBezTo>
                  <a:cubicBezTo>
                    <a:pt x="4" y="13"/>
                    <a:pt x="2" y="13"/>
                    <a:pt x="2" y="14"/>
                  </a:cubicBezTo>
                  <a:cubicBezTo>
                    <a:pt x="2" y="14"/>
                    <a:pt x="3" y="15"/>
                    <a:pt x="4" y="15"/>
                  </a:cubicBezTo>
                  <a:cubicBezTo>
                    <a:pt x="4" y="16"/>
                    <a:pt x="8" y="15"/>
                    <a:pt x="9" y="15"/>
                  </a:cubicBezTo>
                  <a:cubicBezTo>
                    <a:pt x="10" y="15"/>
                    <a:pt x="10" y="14"/>
                    <a:pt x="10" y="14"/>
                  </a:cubicBezTo>
                  <a:cubicBezTo>
                    <a:pt x="11" y="14"/>
                    <a:pt x="17" y="17"/>
                    <a:pt x="17" y="16"/>
                  </a:cubicBezTo>
                  <a:cubicBezTo>
                    <a:pt x="16" y="18"/>
                    <a:pt x="12" y="17"/>
                    <a:pt x="11" y="17"/>
                  </a:cubicBezTo>
                  <a:cubicBezTo>
                    <a:pt x="9" y="16"/>
                    <a:pt x="8" y="18"/>
                    <a:pt x="6" y="18"/>
                  </a:cubicBezTo>
                  <a:cubicBezTo>
                    <a:pt x="3" y="18"/>
                    <a:pt x="1" y="18"/>
                    <a:pt x="3" y="21"/>
                  </a:cubicBezTo>
                  <a:cubicBezTo>
                    <a:pt x="3" y="22"/>
                    <a:pt x="4" y="21"/>
                    <a:pt x="5" y="21"/>
                  </a:cubicBezTo>
                  <a:cubicBezTo>
                    <a:pt x="6" y="21"/>
                    <a:pt x="7" y="22"/>
                    <a:pt x="8" y="2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74" name="Freeform 769"/>
            <p:cNvSpPr>
              <a:spLocks/>
            </p:cNvSpPr>
            <p:nvPr/>
          </p:nvSpPr>
          <p:spPr bwMode="auto">
            <a:xfrm>
              <a:off x="11136443" y="7838519"/>
              <a:ext cx="783434" cy="729495"/>
            </a:xfrm>
            <a:custGeom>
              <a:avLst/>
              <a:gdLst>
                <a:gd name="T0" fmla="*/ 27 w 84"/>
                <a:gd name="T1" fmla="*/ 1 h 78"/>
                <a:gd name="T2" fmla="*/ 33 w 84"/>
                <a:gd name="T3" fmla="*/ 45 h 78"/>
                <a:gd name="T4" fmla="*/ 32 w 84"/>
                <a:gd name="T5" fmla="*/ 50 h 78"/>
                <a:gd name="T6" fmla="*/ 19 w 84"/>
                <a:gd name="T7" fmla="*/ 50 h 78"/>
                <a:gd name="T8" fmla="*/ 15 w 84"/>
                <a:gd name="T9" fmla="*/ 50 h 78"/>
                <a:gd name="T10" fmla="*/ 12 w 84"/>
                <a:gd name="T11" fmla="*/ 51 h 78"/>
                <a:gd name="T12" fmla="*/ 8 w 84"/>
                <a:gd name="T13" fmla="*/ 51 h 78"/>
                <a:gd name="T14" fmla="*/ 6 w 84"/>
                <a:gd name="T15" fmla="*/ 52 h 78"/>
                <a:gd name="T16" fmla="*/ 3 w 84"/>
                <a:gd name="T17" fmla="*/ 50 h 78"/>
                <a:gd name="T18" fmla="*/ 0 w 84"/>
                <a:gd name="T19" fmla="*/ 55 h 78"/>
                <a:gd name="T20" fmla="*/ 0 w 84"/>
                <a:gd name="T21" fmla="*/ 59 h 78"/>
                <a:gd name="T22" fmla="*/ 3 w 84"/>
                <a:gd name="T23" fmla="*/ 63 h 78"/>
                <a:gd name="T24" fmla="*/ 4 w 84"/>
                <a:gd name="T25" fmla="*/ 67 h 78"/>
                <a:gd name="T26" fmla="*/ 7 w 84"/>
                <a:gd name="T27" fmla="*/ 68 h 78"/>
                <a:gd name="T28" fmla="*/ 11 w 84"/>
                <a:gd name="T29" fmla="*/ 68 h 78"/>
                <a:gd name="T30" fmla="*/ 15 w 84"/>
                <a:gd name="T31" fmla="*/ 66 h 78"/>
                <a:gd name="T32" fmla="*/ 20 w 84"/>
                <a:gd name="T33" fmla="*/ 75 h 78"/>
                <a:gd name="T34" fmla="*/ 20 w 84"/>
                <a:gd name="T35" fmla="*/ 77 h 78"/>
                <a:gd name="T36" fmla="*/ 23 w 84"/>
                <a:gd name="T37" fmla="*/ 77 h 78"/>
                <a:gd name="T38" fmla="*/ 27 w 84"/>
                <a:gd name="T39" fmla="*/ 77 h 78"/>
                <a:gd name="T40" fmla="*/ 30 w 84"/>
                <a:gd name="T41" fmla="*/ 77 h 78"/>
                <a:gd name="T42" fmla="*/ 35 w 84"/>
                <a:gd name="T43" fmla="*/ 71 h 78"/>
                <a:gd name="T44" fmla="*/ 35 w 84"/>
                <a:gd name="T45" fmla="*/ 69 h 78"/>
                <a:gd name="T46" fmla="*/ 39 w 84"/>
                <a:gd name="T47" fmla="*/ 67 h 78"/>
                <a:gd name="T48" fmla="*/ 40 w 84"/>
                <a:gd name="T49" fmla="*/ 63 h 78"/>
                <a:gd name="T50" fmla="*/ 42 w 84"/>
                <a:gd name="T51" fmla="*/ 62 h 78"/>
                <a:gd name="T52" fmla="*/ 49 w 84"/>
                <a:gd name="T53" fmla="*/ 57 h 78"/>
                <a:gd name="T54" fmla="*/ 51 w 84"/>
                <a:gd name="T55" fmla="*/ 57 h 78"/>
                <a:gd name="T56" fmla="*/ 52 w 84"/>
                <a:gd name="T57" fmla="*/ 56 h 78"/>
                <a:gd name="T58" fmla="*/ 55 w 84"/>
                <a:gd name="T59" fmla="*/ 54 h 78"/>
                <a:gd name="T60" fmla="*/ 65 w 84"/>
                <a:gd name="T61" fmla="*/ 53 h 78"/>
                <a:gd name="T62" fmla="*/ 70 w 84"/>
                <a:gd name="T63" fmla="*/ 52 h 78"/>
                <a:gd name="T64" fmla="*/ 78 w 84"/>
                <a:gd name="T65" fmla="*/ 51 h 78"/>
                <a:gd name="T66" fmla="*/ 82 w 84"/>
                <a:gd name="T67" fmla="*/ 31 h 78"/>
                <a:gd name="T68" fmla="*/ 77 w 84"/>
                <a:gd name="T69" fmla="*/ 32 h 78"/>
                <a:gd name="T70" fmla="*/ 77 w 84"/>
                <a:gd name="T71" fmla="*/ 28 h 78"/>
                <a:gd name="T72" fmla="*/ 70 w 84"/>
                <a:gd name="T73" fmla="*/ 26 h 78"/>
                <a:gd name="T74" fmla="*/ 66 w 84"/>
                <a:gd name="T75" fmla="*/ 22 h 78"/>
                <a:gd name="T76" fmla="*/ 63 w 84"/>
                <a:gd name="T77" fmla="*/ 20 h 78"/>
                <a:gd name="T78" fmla="*/ 56 w 84"/>
                <a:gd name="T79" fmla="*/ 14 h 78"/>
                <a:gd name="T80" fmla="*/ 39 w 84"/>
                <a:gd name="T81" fmla="*/ 3 h 78"/>
                <a:gd name="T82" fmla="*/ 35 w 84"/>
                <a:gd name="T83" fmla="*/ 1 h 78"/>
                <a:gd name="T84" fmla="*/ 27 w 84"/>
                <a:gd name="T8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78">
                  <a:moveTo>
                    <a:pt x="27" y="1"/>
                  </a:moveTo>
                  <a:cubicBezTo>
                    <a:pt x="29" y="16"/>
                    <a:pt x="31" y="31"/>
                    <a:pt x="33" y="45"/>
                  </a:cubicBezTo>
                  <a:cubicBezTo>
                    <a:pt x="33" y="47"/>
                    <a:pt x="35" y="50"/>
                    <a:pt x="32" y="50"/>
                  </a:cubicBezTo>
                  <a:cubicBezTo>
                    <a:pt x="28" y="50"/>
                    <a:pt x="23" y="50"/>
                    <a:pt x="19" y="50"/>
                  </a:cubicBezTo>
                  <a:cubicBezTo>
                    <a:pt x="17" y="50"/>
                    <a:pt x="16" y="50"/>
                    <a:pt x="15" y="50"/>
                  </a:cubicBezTo>
                  <a:cubicBezTo>
                    <a:pt x="14" y="50"/>
                    <a:pt x="13" y="51"/>
                    <a:pt x="12" y="51"/>
                  </a:cubicBezTo>
                  <a:cubicBezTo>
                    <a:pt x="11" y="52"/>
                    <a:pt x="10" y="51"/>
                    <a:pt x="8" y="51"/>
                  </a:cubicBezTo>
                  <a:cubicBezTo>
                    <a:pt x="7" y="51"/>
                    <a:pt x="7" y="53"/>
                    <a:pt x="6" y="52"/>
                  </a:cubicBezTo>
                  <a:cubicBezTo>
                    <a:pt x="5" y="52"/>
                    <a:pt x="4" y="50"/>
                    <a:pt x="3" y="50"/>
                  </a:cubicBezTo>
                  <a:cubicBezTo>
                    <a:pt x="2" y="50"/>
                    <a:pt x="2" y="56"/>
                    <a:pt x="0" y="55"/>
                  </a:cubicBezTo>
                  <a:cubicBezTo>
                    <a:pt x="0" y="56"/>
                    <a:pt x="0" y="58"/>
                    <a:pt x="0" y="59"/>
                  </a:cubicBezTo>
                  <a:cubicBezTo>
                    <a:pt x="0" y="61"/>
                    <a:pt x="2" y="61"/>
                    <a:pt x="3" y="63"/>
                  </a:cubicBezTo>
                  <a:cubicBezTo>
                    <a:pt x="4" y="64"/>
                    <a:pt x="3" y="66"/>
                    <a:pt x="4" y="67"/>
                  </a:cubicBezTo>
                  <a:cubicBezTo>
                    <a:pt x="5" y="69"/>
                    <a:pt x="6" y="67"/>
                    <a:pt x="7" y="68"/>
                  </a:cubicBezTo>
                  <a:cubicBezTo>
                    <a:pt x="7" y="69"/>
                    <a:pt x="10" y="68"/>
                    <a:pt x="11" y="68"/>
                  </a:cubicBezTo>
                  <a:cubicBezTo>
                    <a:pt x="12" y="68"/>
                    <a:pt x="14" y="66"/>
                    <a:pt x="15" y="66"/>
                  </a:cubicBezTo>
                  <a:cubicBezTo>
                    <a:pt x="17" y="68"/>
                    <a:pt x="18" y="73"/>
                    <a:pt x="20" y="75"/>
                  </a:cubicBezTo>
                  <a:cubicBezTo>
                    <a:pt x="20" y="75"/>
                    <a:pt x="19" y="77"/>
                    <a:pt x="20" y="77"/>
                  </a:cubicBezTo>
                  <a:cubicBezTo>
                    <a:pt x="21" y="78"/>
                    <a:pt x="22" y="76"/>
                    <a:pt x="23" y="77"/>
                  </a:cubicBezTo>
                  <a:cubicBezTo>
                    <a:pt x="24" y="78"/>
                    <a:pt x="26" y="78"/>
                    <a:pt x="27" y="77"/>
                  </a:cubicBezTo>
                  <a:cubicBezTo>
                    <a:pt x="29" y="75"/>
                    <a:pt x="29" y="77"/>
                    <a:pt x="30" y="77"/>
                  </a:cubicBezTo>
                  <a:cubicBezTo>
                    <a:pt x="33" y="77"/>
                    <a:pt x="35" y="73"/>
                    <a:pt x="35" y="71"/>
                  </a:cubicBezTo>
                  <a:cubicBezTo>
                    <a:pt x="35" y="70"/>
                    <a:pt x="33" y="70"/>
                    <a:pt x="35" y="69"/>
                  </a:cubicBezTo>
                  <a:cubicBezTo>
                    <a:pt x="36" y="68"/>
                    <a:pt x="38" y="69"/>
                    <a:pt x="39" y="67"/>
                  </a:cubicBezTo>
                  <a:cubicBezTo>
                    <a:pt x="39" y="66"/>
                    <a:pt x="40" y="64"/>
                    <a:pt x="40" y="63"/>
                  </a:cubicBezTo>
                  <a:cubicBezTo>
                    <a:pt x="41" y="61"/>
                    <a:pt x="41" y="60"/>
                    <a:pt x="42" y="62"/>
                  </a:cubicBezTo>
                  <a:cubicBezTo>
                    <a:pt x="45" y="64"/>
                    <a:pt x="47" y="56"/>
                    <a:pt x="49" y="57"/>
                  </a:cubicBezTo>
                  <a:cubicBezTo>
                    <a:pt x="50" y="57"/>
                    <a:pt x="50" y="57"/>
                    <a:pt x="51" y="57"/>
                  </a:cubicBezTo>
                  <a:cubicBezTo>
                    <a:pt x="51" y="57"/>
                    <a:pt x="52" y="56"/>
                    <a:pt x="52" y="56"/>
                  </a:cubicBezTo>
                  <a:cubicBezTo>
                    <a:pt x="53" y="55"/>
                    <a:pt x="54" y="55"/>
                    <a:pt x="55" y="54"/>
                  </a:cubicBezTo>
                  <a:cubicBezTo>
                    <a:pt x="58" y="51"/>
                    <a:pt x="61" y="54"/>
                    <a:pt x="65" y="53"/>
                  </a:cubicBezTo>
                  <a:cubicBezTo>
                    <a:pt x="67" y="53"/>
                    <a:pt x="68" y="52"/>
                    <a:pt x="70" y="52"/>
                  </a:cubicBezTo>
                  <a:cubicBezTo>
                    <a:pt x="73" y="52"/>
                    <a:pt x="76" y="52"/>
                    <a:pt x="78" y="51"/>
                  </a:cubicBezTo>
                  <a:cubicBezTo>
                    <a:pt x="84" y="49"/>
                    <a:pt x="82" y="36"/>
                    <a:pt x="82" y="31"/>
                  </a:cubicBezTo>
                  <a:cubicBezTo>
                    <a:pt x="81" y="32"/>
                    <a:pt x="78" y="34"/>
                    <a:pt x="77" y="32"/>
                  </a:cubicBezTo>
                  <a:cubicBezTo>
                    <a:pt x="76" y="31"/>
                    <a:pt x="78" y="29"/>
                    <a:pt x="77" y="28"/>
                  </a:cubicBezTo>
                  <a:cubicBezTo>
                    <a:pt x="76" y="26"/>
                    <a:pt x="72" y="27"/>
                    <a:pt x="70" y="26"/>
                  </a:cubicBezTo>
                  <a:cubicBezTo>
                    <a:pt x="68" y="26"/>
                    <a:pt x="67" y="23"/>
                    <a:pt x="66" y="22"/>
                  </a:cubicBezTo>
                  <a:cubicBezTo>
                    <a:pt x="66" y="21"/>
                    <a:pt x="65" y="20"/>
                    <a:pt x="63" y="20"/>
                  </a:cubicBezTo>
                  <a:cubicBezTo>
                    <a:pt x="61" y="18"/>
                    <a:pt x="58" y="16"/>
                    <a:pt x="56" y="14"/>
                  </a:cubicBezTo>
                  <a:cubicBezTo>
                    <a:pt x="50" y="11"/>
                    <a:pt x="44" y="7"/>
                    <a:pt x="39" y="3"/>
                  </a:cubicBezTo>
                  <a:cubicBezTo>
                    <a:pt x="38" y="3"/>
                    <a:pt x="36" y="1"/>
                    <a:pt x="35" y="1"/>
                  </a:cubicBezTo>
                  <a:cubicBezTo>
                    <a:pt x="33" y="0"/>
                    <a:pt x="30" y="1"/>
                    <a:pt x="27"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75" name="Freeform 770"/>
            <p:cNvSpPr>
              <a:spLocks/>
            </p:cNvSpPr>
            <p:nvPr/>
          </p:nvSpPr>
          <p:spPr bwMode="auto">
            <a:xfrm>
              <a:off x="12814782" y="7500848"/>
              <a:ext cx="515920" cy="503319"/>
            </a:xfrm>
            <a:custGeom>
              <a:avLst/>
              <a:gdLst>
                <a:gd name="T0" fmla="*/ 45 w 55"/>
                <a:gd name="T1" fmla="*/ 54 h 54"/>
                <a:gd name="T2" fmla="*/ 48 w 55"/>
                <a:gd name="T3" fmla="*/ 51 h 54"/>
                <a:gd name="T4" fmla="*/ 51 w 55"/>
                <a:gd name="T5" fmla="*/ 48 h 54"/>
                <a:gd name="T6" fmla="*/ 54 w 55"/>
                <a:gd name="T7" fmla="*/ 44 h 54"/>
                <a:gd name="T8" fmla="*/ 55 w 55"/>
                <a:gd name="T9" fmla="*/ 42 h 54"/>
                <a:gd name="T10" fmla="*/ 50 w 55"/>
                <a:gd name="T11" fmla="*/ 36 h 54"/>
                <a:gd name="T12" fmla="*/ 45 w 55"/>
                <a:gd name="T13" fmla="*/ 25 h 54"/>
                <a:gd name="T14" fmla="*/ 40 w 55"/>
                <a:gd name="T15" fmla="*/ 16 h 54"/>
                <a:gd name="T16" fmla="*/ 38 w 55"/>
                <a:gd name="T17" fmla="*/ 8 h 54"/>
                <a:gd name="T18" fmla="*/ 47 w 55"/>
                <a:gd name="T19" fmla="*/ 22 h 54"/>
                <a:gd name="T20" fmla="*/ 49 w 55"/>
                <a:gd name="T21" fmla="*/ 19 h 54"/>
                <a:gd name="T22" fmla="*/ 48 w 55"/>
                <a:gd name="T23" fmla="*/ 14 h 54"/>
                <a:gd name="T24" fmla="*/ 47 w 55"/>
                <a:gd name="T25" fmla="*/ 2 h 54"/>
                <a:gd name="T26" fmla="*/ 38 w 55"/>
                <a:gd name="T27" fmla="*/ 2 h 54"/>
                <a:gd name="T28" fmla="*/ 25 w 55"/>
                <a:gd name="T29" fmla="*/ 3 h 54"/>
                <a:gd name="T30" fmla="*/ 16 w 55"/>
                <a:gd name="T31" fmla="*/ 3 h 54"/>
                <a:gd name="T32" fmla="*/ 4 w 55"/>
                <a:gd name="T33" fmla="*/ 1 h 54"/>
                <a:gd name="T34" fmla="*/ 3 w 55"/>
                <a:gd name="T35" fmla="*/ 0 h 54"/>
                <a:gd name="T36" fmla="*/ 1 w 55"/>
                <a:gd name="T37" fmla="*/ 3 h 54"/>
                <a:gd name="T38" fmla="*/ 2 w 55"/>
                <a:gd name="T39" fmla="*/ 7 h 54"/>
                <a:gd name="T40" fmla="*/ 1 w 55"/>
                <a:gd name="T41" fmla="*/ 11 h 54"/>
                <a:gd name="T42" fmla="*/ 2 w 55"/>
                <a:gd name="T43" fmla="*/ 13 h 54"/>
                <a:gd name="T44" fmla="*/ 2 w 55"/>
                <a:gd name="T45" fmla="*/ 25 h 54"/>
                <a:gd name="T46" fmla="*/ 2 w 55"/>
                <a:gd name="T47" fmla="*/ 52 h 54"/>
                <a:gd name="T48" fmla="*/ 34 w 55"/>
                <a:gd name="T49" fmla="*/ 52 h 54"/>
                <a:gd name="T50" fmla="*/ 40 w 55"/>
                <a:gd name="T51" fmla="*/ 52 h 54"/>
                <a:gd name="T52" fmla="*/ 45 w 55"/>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4">
                  <a:moveTo>
                    <a:pt x="45" y="54"/>
                  </a:moveTo>
                  <a:cubicBezTo>
                    <a:pt x="46" y="54"/>
                    <a:pt x="46" y="51"/>
                    <a:pt x="48" y="51"/>
                  </a:cubicBezTo>
                  <a:cubicBezTo>
                    <a:pt x="51" y="51"/>
                    <a:pt x="49" y="49"/>
                    <a:pt x="51" y="48"/>
                  </a:cubicBezTo>
                  <a:cubicBezTo>
                    <a:pt x="54" y="47"/>
                    <a:pt x="54" y="47"/>
                    <a:pt x="54" y="44"/>
                  </a:cubicBezTo>
                  <a:cubicBezTo>
                    <a:pt x="53" y="42"/>
                    <a:pt x="53" y="42"/>
                    <a:pt x="55" y="42"/>
                  </a:cubicBezTo>
                  <a:cubicBezTo>
                    <a:pt x="54" y="42"/>
                    <a:pt x="51" y="37"/>
                    <a:pt x="50" y="36"/>
                  </a:cubicBezTo>
                  <a:cubicBezTo>
                    <a:pt x="49" y="32"/>
                    <a:pt x="47" y="28"/>
                    <a:pt x="45" y="25"/>
                  </a:cubicBezTo>
                  <a:cubicBezTo>
                    <a:pt x="43" y="22"/>
                    <a:pt x="42" y="18"/>
                    <a:pt x="40" y="16"/>
                  </a:cubicBezTo>
                  <a:cubicBezTo>
                    <a:pt x="39" y="15"/>
                    <a:pt x="37" y="9"/>
                    <a:pt x="38" y="8"/>
                  </a:cubicBezTo>
                  <a:cubicBezTo>
                    <a:pt x="38" y="8"/>
                    <a:pt x="46" y="22"/>
                    <a:pt x="47" y="22"/>
                  </a:cubicBezTo>
                  <a:cubicBezTo>
                    <a:pt x="48" y="22"/>
                    <a:pt x="49" y="19"/>
                    <a:pt x="49" y="19"/>
                  </a:cubicBezTo>
                  <a:cubicBezTo>
                    <a:pt x="49" y="17"/>
                    <a:pt x="49" y="15"/>
                    <a:pt x="48" y="14"/>
                  </a:cubicBezTo>
                  <a:cubicBezTo>
                    <a:pt x="48" y="10"/>
                    <a:pt x="47" y="6"/>
                    <a:pt x="47" y="2"/>
                  </a:cubicBezTo>
                  <a:cubicBezTo>
                    <a:pt x="45" y="4"/>
                    <a:pt x="40" y="4"/>
                    <a:pt x="38" y="2"/>
                  </a:cubicBezTo>
                  <a:cubicBezTo>
                    <a:pt x="34" y="0"/>
                    <a:pt x="29" y="1"/>
                    <a:pt x="25" y="3"/>
                  </a:cubicBezTo>
                  <a:cubicBezTo>
                    <a:pt x="22" y="5"/>
                    <a:pt x="19" y="4"/>
                    <a:pt x="16" y="3"/>
                  </a:cubicBezTo>
                  <a:cubicBezTo>
                    <a:pt x="12" y="2"/>
                    <a:pt x="8" y="2"/>
                    <a:pt x="4" y="1"/>
                  </a:cubicBezTo>
                  <a:cubicBezTo>
                    <a:pt x="4" y="1"/>
                    <a:pt x="3" y="0"/>
                    <a:pt x="3" y="0"/>
                  </a:cubicBezTo>
                  <a:cubicBezTo>
                    <a:pt x="2" y="1"/>
                    <a:pt x="2" y="2"/>
                    <a:pt x="1" y="3"/>
                  </a:cubicBezTo>
                  <a:cubicBezTo>
                    <a:pt x="0" y="4"/>
                    <a:pt x="3" y="5"/>
                    <a:pt x="2" y="7"/>
                  </a:cubicBezTo>
                  <a:cubicBezTo>
                    <a:pt x="1" y="8"/>
                    <a:pt x="1" y="9"/>
                    <a:pt x="1" y="11"/>
                  </a:cubicBezTo>
                  <a:cubicBezTo>
                    <a:pt x="2" y="11"/>
                    <a:pt x="2" y="12"/>
                    <a:pt x="2" y="13"/>
                  </a:cubicBezTo>
                  <a:cubicBezTo>
                    <a:pt x="2" y="17"/>
                    <a:pt x="2" y="21"/>
                    <a:pt x="2" y="25"/>
                  </a:cubicBezTo>
                  <a:cubicBezTo>
                    <a:pt x="2" y="28"/>
                    <a:pt x="2" y="52"/>
                    <a:pt x="2" y="52"/>
                  </a:cubicBezTo>
                  <a:cubicBezTo>
                    <a:pt x="13" y="52"/>
                    <a:pt x="23" y="52"/>
                    <a:pt x="34" y="52"/>
                  </a:cubicBezTo>
                  <a:cubicBezTo>
                    <a:pt x="36" y="52"/>
                    <a:pt x="38" y="52"/>
                    <a:pt x="40" y="52"/>
                  </a:cubicBezTo>
                  <a:cubicBezTo>
                    <a:pt x="42" y="52"/>
                    <a:pt x="43" y="54"/>
                    <a:pt x="45" y="5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76" name="Freeform 771"/>
            <p:cNvSpPr>
              <a:spLocks/>
            </p:cNvSpPr>
            <p:nvPr/>
          </p:nvSpPr>
          <p:spPr bwMode="auto">
            <a:xfrm>
              <a:off x="12050453" y="7210964"/>
              <a:ext cx="187902" cy="363154"/>
            </a:xfrm>
            <a:custGeom>
              <a:avLst/>
              <a:gdLst>
                <a:gd name="T0" fmla="*/ 14 w 20"/>
                <a:gd name="T1" fmla="*/ 34 h 39"/>
                <a:gd name="T2" fmla="*/ 17 w 20"/>
                <a:gd name="T3" fmla="*/ 30 h 39"/>
                <a:gd name="T4" fmla="*/ 20 w 20"/>
                <a:gd name="T5" fmla="*/ 27 h 39"/>
                <a:gd name="T6" fmla="*/ 20 w 20"/>
                <a:gd name="T7" fmla="*/ 24 h 39"/>
                <a:gd name="T8" fmla="*/ 19 w 20"/>
                <a:gd name="T9" fmla="*/ 23 h 39"/>
                <a:gd name="T10" fmla="*/ 17 w 20"/>
                <a:gd name="T11" fmla="*/ 20 h 39"/>
                <a:gd name="T12" fmla="*/ 14 w 20"/>
                <a:gd name="T13" fmla="*/ 20 h 39"/>
                <a:gd name="T14" fmla="*/ 16 w 20"/>
                <a:gd name="T15" fmla="*/ 16 h 39"/>
                <a:gd name="T16" fmla="*/ 17 w 20"/>
                <a:gd name="T17" fmla="*/ 10 h 39"/>
                <a:gd name="T18" fmla="*/ 15 w 20"/>
                <a:gd name="T19" fmla="*/ 6 h 39"/>
                <a:gd name="T20" fmla="*/ 18 w 20"/>
                <a:gd name="T21" fmla="*/ 4 h 39"/>
                <a:gd name="T22" fmla="*/ 18 w 20"/>
                <a:gd name="T23" fmla="*/ 1 h 39"/>
                <a:gd name="T24" fmla="*/ 15 w 20"/>
                <a:gd name="T25" fmla="*/ 3 h 39"/>
                <a:gd name="T26" fmla="*/ 14 w 20"/>
                <a:gd name="T27" fmla="*/ 2 h 39"/>
                <a:gd name="T28" fmla="*/ 11 w 20"/>
                <a:gd name="T29" fmla="*/ 0 h 39"/>
                <a:gd name="T30" fmla="*/ 5 w 20"/>
                <a:gd name="T31" fmla="*/ 4 h 39"/>
                <a:gd name="T32" fmla="*/ 2 w 20"/>
                <a:gd name="T33" fmla="*/ 17 h 39"/>
                <a:gd name="T34" fmla="*/ 1 w 20"/>
                <a:gd name="T35" fmla="*/ 21 h 39"/>
                <a:gd name="T36" fmla="*/ 4 w 20"/>
                <a:gd name="T37" fmla="*/ 26 h 39"/>
                <a:gd name="T38" fmla="*/ 8 w 20"/>
                <a:gd name="T39" fmla="*/ 30 h 39"/>
                <a:gd name="T40" fmla="*/ 10 w 20"/>
                <a:gd name="T41" fmla="*/ 39 h 39"/>
                <a:gd name="T42" fmla="*/ 14 w 20"/>
                <a:gd name="T43" fmla="*/ 34 h 39"/>
                <a:gd name="T44" fmla="*/ 14 w 20"/>
                <a:gd name="T4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9">
                  <a:moveTo>
                    <a:pt x="14" y="34"/>
                  </a:moveTo>
                  <a:cubicBezTo>
                    <a:pt x="12" y="32"/>
                    <a:pt x="16" y="30"/>
                    <a:pt x="17" y="30"/>
                  </a:cubicBezTo>
                  <a:cubicBezTo>
                    <a:pt x="19" y="29"/>
                    <a:pt x="20" y="28"/>
                    <a:pt x="20" y="27"/>
                  </a:cubicBezTo>
                  <a:cubicBezTo>
                    <a:pt x="20" y="26"/>
                    <a:pt x="20" y="25"/>
                    <a:pt x="20" y="24"/>
                  </a:cubicBezTo>
                  <a:cubicBezTo>
                    <a:pt x="20" y="23"/>
                    <a:pt x="19" y="23"/>
                    <a:pt x="19" y="23"/>
                  </a:cubicBezTo>
                  <a:cubicBezTo>
                    <a:pt x="18" y="22"/>
                    <a:pt x="18" y="21"/>
                    <a:pt x="17" y="20"/>
                  </a:cubicBezTo>
                  <a:cubicBezTo>
                    <a:pt x="16" y="20"/>
                    <a:pt x="15" y="21"/>
                    <a:pt x="14" y="20"/>
                  </a:cubicBezTo>
                  <a:cubicBezTo>
                    <a:pt x="11" y="18"/>
                    <a:pt x="14" y="17"/>
                    <a:pt x="16" y="16"/>
                  </a:cubicBezTo>
                  <a:cubicBezTo>
                    <a:pt x="18" y="15"/>
                    <a:pt x="19" y="12"/>
                    <a:pt x="17" y="10"/>
                  </a:cubicBezTo>
                  <a:cubicBezTo>
                    <a:pt x="17" y="9"/>
                    <a:pt x="14" y="7"/>
                    <a:pt x="15" y="6"/>
                  </a:cubicBezTo>
                  <a:cubicBezTo>
                    <a:pt x="16" y="5"/>
                    <a:pt x="17" y="5"/>
                    <a:pt x="18" y="4"/>
                  </a:cubicBezTo>
                  <a:cubicBezTo>
                    <a:pt x="18" y="4"/>
                    <a:pt x="18" y="1"/>
                    <a:pt x="18" y="1"/>
                  </a:cubicBezTo>
                  <a:cubicBezTo>
                    <a:pt x="17" y="1"/>
                    <a:pt x="16" y="4"/>
                    <a:pt x="15" y="3"/>
                  </a:cubicBezTo>
                  <a:cubicBezTo>
                    <a:pt x="15" y="3"/>
                    <a:pt x="14" y="2"/>
                    <a:pt x="14" y="2"/>
                  </a:cubicBezTo>
                  <a:cubicBezTo>
                    <a:pt x="13" y="1"/>
                    <a:pt x="12" y="0"/>
                    <a:pt x="11" y="0"/>
                  </a:cubicBezTo>
                  <a:cubicBezTo>
                    <a:pt x="9" y="1"/>
                    <a:pt x="6" y="2"/>
                    <a:pt x="5" y="4"/>
                  </a:cubicBezTo>
                  <a:cubicBezTo>
                    <a:pt x="3" y="8"/>
                    <a:pt x="5" y="14"/>
                    <a:pt x="2" y="17"/>
                  </a:cubicBezTo>
                  <a:cubicBezTo>
                    <a:pt x="0" y="19"/>
                    <a:pt x="0" y="19"/>
                    <a:pt x="1" y="21"/>
                  </a:cubicBezTo>
                  <a:cubicBezTo>
                    <a:pt x="1" y="23"/>
                    <a:pt x="4" y="24"/>
                    <a:pt x="4" y="26"/>
                  </a:cubicBezTo>
                  <a:cubicBezTo>
                    <a:pt x="5" y="28"/>
                    <a:pt x="8" y="29"/>
                    <a:pt x="8" y="30"/>
                  </a:cubicBezTo>
                  <a:cubicBezTo>
                    <a:pt x="9" y="33"/>
                    <a:pt x="10" y="37"/>
                    <a:pt x="10" y="39"/>
                  </a:cubicBezTo>
                  <a:cubicBezTo>
                    <a:pt x="12" y="39"/>
                    <a:pt x="16" y="37"/>
                    <a:pt x="14" y="34"/>
                  </a:cubicBezTo>
                  <a:cubicBezTo>
                    <a:pt x="13" y="33"/>
                    <a:pt x="15" y="35"/>
                    <a:pt x="14" y="3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77" name="Freeform 772"/>
            <p:cNvSpPr>
              <a:spLocks/>
            </p:cNvSpPr>
            <p:nvPr/>
          </p:nvSpPr>
          <p:spPr bwMode="auto">
            <a:xfrm>
              <a:off x="12133257" y="7424395"/>
              <a:ext cx="710191" cy="684898"/>
            </a:xfrm>
            <a:custGeom>
              <a:avLst/>
              <a:gdLst>
                <a:gd name="T0" fmla="*/ 21 w 76"/>
                <a:gd name="T1" fmla="*/ 55 h 73"/>
                <a:gd name="T2" fmla="*/ 25 w 76"/>
                <a:gd name="T3" fmla="*/ 57 h 73"/>
                <a:gd name="T4" fmla="*/ 28 w 76"/>
                <a:gd name="T5" fmla="*/ 55 h 73"/>
                <a:gd name="T6" fmla="*/ 33 w 76"/>
                <a:gd name="T7" fmla="*/ 53 h 73"/>
                <a:gd name="T8" fmla="*/ 44 w 76"/>
                <a:gd name="T9" fmla="*/ 59 h 73"/>
                <a:gd name="T10" fmla="*/ 70 w 76"/>
                <a:gd name="T11" fmla="*/ 73 h 73"/>
                <a:gd name="T12" fmla="*/ 71 w 76"/>
                <a:gd name="T13" fmla="*/ 71 h 73"/>
                <a:gd name="T14" fmla="*/ 75 w 76"/>
                <a:gd name="T15" fmla="*/ 71 h 73"/>
                <a:gd name="T16" fmla="*/ 75 w 76"/>
                <a:gd name="T17" fmla="*/ 66 h 73"/>
                <a:gd name="T18" fmla="*/ 75 w 76"/>
                <a:gd name="T19" fmla="*/ 44 h 73"/>
                <a:gd name="T20" fmla="*/ 75 w 76"/>
                <a:gd name="T21" fmla="*/ 24 h 73"/>
                <a:gd name="T22" fmla="*/ 75 w 76"/>
                <a:gd name="T23" fmla="*/ 20 h 73"/>
                <a:gd name="T24" fmla="*/ 74 w 76"/>
                <a:gd name="T25" fmla="*/ 17 h 73"/>
                <a:gd name="T26" fmla="*/ 76 w 76"/>
                <a:gd name="T27" fmla="*/ 14 h 73"/>
                <a:gd name="T28" fmla="*/ 74 w 76"/>
                <a:gd name="T29" fmla="*/ 11 h 73"/>
                <a:gd name="T30" fmla="*/ 76 w 76"/>
                <a:gd name="T31" fmla="*/ 8 h 73"/>
                <a:gd name="T32" fmla="*/ 67 w 76"/>
                <a:gd name="T33" fmla="*/ 5 h 73"/>
                <a:gd name="T34" fmla="*/ 61 w 76"/>
                <a:gd name="T35" fmla="*/ 2 h 73"/>
                <a:gd name="T36" fmla="*/ 51 w 76"/>
                <a:gd name="T37" fmla="*/ 6 h 73"/>
                <a:gd name="T38" fmla="*/ 51 w 76"/>
                <a:gd name="T39" fmla="*/ 9 h 73"/>
                <a:gd name="T40" fmla="*/ 50 w 76"/>
                <a:gd name="T41" fmla="*/ 14 h 73"/>
                <a:gd name="T42" fmla="*/ 41 w 76"/>
                <a:gd name="T43" fmla="*/ 13 h 73"/>
                <a:gd name="T44" fmla="*/ 36 w 76"/>
                <a:gd name="T45" fmla="*/ 12 h 73"/>
                <a:gd name="T46" fmla="*/ 31 w 76"/>
                <a:gd name="T47" fmla="*/ 10 h 73"/>
                <a:gd name="T48" fmla="*/ 29 w 76"/>
                <a:gd name="T49" fmla="*/ 6 h 73"/>
                <a:gd name="T50" fmla="*/ 23 w 76"/>
                <a:gd name="T51" fmla="*/ 3 h 73"/>
                <a:gd name="T52" fmla="*/ 17 w 76"/>
                <a:gd name="T53" fmla="*/ 2 h 73"/>
                <a:gd name="T54" fmla="*/ 11 w 76"/>
                <a:gd name="T55" fmla="*/ 0 h 73"/>
                <a:gd name="T56" fmla="*/ 11 w 76"/>
                <a:gd name="T57" fmla="*/ 4 h 73"/>
                <a:gd name="T58" fmla="*/ 9 w 76"/>
                <a:gd name="T59" fmla="*/ 6 h 73"/>
                <a:gd name="T60" fmla="*/ 5 w 76"/>
                <a:gd name="T61" fmla="*/ 8 h 73"/>
                <a:gd name="T62" fmla="*/ 5 w 76"/>
                <a:gd name="T63" fmla="*/ 14 h 73"/>
                <a:gd name="T64" fmla="*/ 1 w 76"/>
                <a:gd name="T65" fmla="*/ 17 h 73"/>
                <a:gd name="T66" fmla="*/ 3 w 76"/>
                <a:gd name="T67" fmla="*/ 21 h 73"/>
                <a:gd name="T68" fmla="*/ 3 w 76"/>
                <a:gd name="T69" fmla="*/ 26 h 73"/>
                <a:gd name="T70" fmla="*/ 3 w 76"/>
                <a:gd name="T71" fmla="*/ 31 h 73"/>
                <a:gd name="T72" fmla="*/ 3 w 76"/>
                <a:gd name="T73" fmla="*/ 34 h 73"/>
                <a:gd name="T74" fmla="*/ 3 w 76"/>
                <a:gd name="T75" fmla="*/ 37 h 73"/>
                <a:gd name="T76" fmla="*/ 1 w 76"/>
                <a:gd name="T77" fmla="*/ 40 h 73"/>
                <a:gd name="T78" fmla="*/ 4 w 76"/>
                <a:gd name="T79" fmla="*/ 46 h 73"/>
                <a:gd name="T80" fmla="*/ 7 w 76"/>
                <a:gd name="T81" fmla="*/ 48 h 73"/>
                <a:gd name="T82" fmla="*/ 11 w 76"/>
                <a:gd name="T83" fmla="*/ 49 h 73"/>
                <a:gd name="T84" fmla="*/ 14 w 76"/>
                <a:gd name="T85" fmla="*/ 53 h 73"/>
                <a:gd name="T86" fmla="*/ 21 w 76"/>
                <a:gd name="T87" fmla="*/ 55 h 73"/>
                <a:gd name="T88" fmla="*/ 21 w 76"/>
                <a:gd name="T8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73">
                  <a:moveTo>
                    <a:pt x="21" y="55"/>
                  </a:moveTo>
                  <a:cubicBezTo>
                    <a:pt x="21" y="56"/>
                    <a:pt x="24" y="58"/>
                    <a:pt x="25" y="57"/>
                  </a:cubicBezTo>
                  <a:cubicBezTo>
                    <a:pt x="26" y="56"/>
                    <a:pt x="27" y="56"/>
                    <a:pt x="28" y="55"/>
                  </a:cubicBezTo>
                  <a:cubicBezTo>
                    <a:pt x="29" y="55"/>
                    <a:pt x="32" y="53"/>
                    <a:pt x="33" y="53"/>
                  </a:cubicBezTo>
                  <a:cubicBezTo>
                    <a:pt x="37" y="55"/>
                    <a:pt x="40" y="57"/>
                    <a:pt x="44" y="59"/>
                  </a:cubicBezTo>
                  <a:cubicBezTo>
                    <a:pt x="53" y="64"/>
                    <a:pt x="61" y="69"/>
                    <a:pt x="70" y="73"/>
                  </a:cubicBezTo>
                  <a:cubicBezTo>
                    <a:pt x="70" y="71"/>
                    <a:pt x="69" y="71"/>
                    <a:pt x="71" y="71"/>
                  </a:cubicBezTo>
                  <a:cubicBezTo>
                    <a:pt x="71" y="71"/>
                    <a:pt x="75" y="71"/>
                    <a:pt x="75" y="71"/>
                  </a:cubicBezTo>
                  <a:cubicBezTo>
                    <a:pt x="75" y="69"/>
                    <a:pt x="75" y="68"/>
                    <a:pt x="75" y="66"/>
                  </a:cubicBezTo>
                  <a:cubicBezTo>
                    <a:pt x="75" y="59"/>
                    <a:pt x="75" y="52"/>
                    <a:pt x="75" y="44"/>
                  </a:cubicBezTo>
                  <a:cubicBezTo>
                    <a:pt x="75" y="37"/>
                    <a:pt x="75" y="30"/>
                    <a:pt x="75" y="24"/>
                  </a:cubicBezTo>
                  <a:cubicBezTo>
                    <a:pt x="75" y="22"/>
                    <a:pt x="75" y="21"/>
                    <a:pt x="75" y="20"/>
                  </a:cubicBezTo>
                  <a:cubicBezTo>
                    <a:pt x="74" y="19"/>
                    <a:pt x="74" y="18"/>
                    <a:pt x="74" y="17"/>
                  </a:cubicBezTo>
                  <a:cubicBezTo>
                    <a:pt x="74" y="16"/>
                    <a:pt x="76" y="15"/>
                    <a:pt x="76" y="14"/>
                  </a:cubicBezTo>
                  <a:cubicBezTo>
                    <a:pt x="76" y="13"/>
                    <a:pt x="74" y="12"/>
                    <a:pt x="74" y="11"/>
                  </a:cubicBezTo>
                  <a:cubicBezTo>
                    <a:pt x="74" y="10"/>
                    <a:pt x="75" y="9"/>
                    <a:pt x="76" y="8"/>
                  </a:cubicBezTo>
                  <a:cubicBezTo>
                    <a:pt x="73" y="6"/>
                    <a:pt x="70" y="7"/>
                    <a:pt x="67" y="5"/>
                  </a:cubicBezTo>
                  <a:cubicBezTo>
                    <a:pt x="65" y="4"/>
                    <a:pt x="64" y="2"/>
                    <a:pt x="61" y="2"/>
                  </a:cubicBezTo>
                  <a:cubicBezTo>
                    <a:pt x="57" y="2"/>
                    <a:pt x="53" y="3"/>
                    <a:pt x="51" y="6"/>
                  </a:cubicBezTo>
                  <a:cubicBezTo>
                    <a:pt x="50" y="7"/>
                    <a:pt x="50" y="8"/>
                    <a:pt x="51" y="9"/>
                  </a:cubicBezTo>
                  <a:cubicBezTo>
                    <a:pt x="52" y="11"/>
                    <a:pt x="51" y="12"/>
                    <a:pt x="50" y="14"/>
                  </a:cubicBezTo>
                  <a:cubicBezTo>
                    <a:pt x="48" y="17"/>
                    <a:pt x="44" y="15"/>
                    <a:pt x="41" y="13"/>
                  </a:cubicBezTo>
                  <a:cubicBezTo>
                    <a:pt x="39" y="13"/>
                    <a:pt x="38" y="12"/>
                    <a:pt x="36" y="12"/>
                  </a:cubicBezTo>
                  <a:cubicBezTo>
                    <a:pt x="34" y="11"/>
                    <a:pt x="32" y="12"/>
                    <a:pt x="31" y="10"/>
                  </a:cubicBezTo>
                  <a:cubicBezTo>
                    <a:pt x="30" y="9"/>
                    <a:pt x="30" y="7"/>
                    <a:pt x="29" y="6"/>
                  </a:cubicBezTo>
                  <a:cubicBezTo>
                    <a:pt x="28" y="4"/>
                    <a:pt x="25" y="4"/>
                    <a:pt x="23" y="3"/>
                  </a:cubicBezTo>
                  <a:cubicBezTo>
                    <a:pt x="21" y="2"/>
                    <a:pt x="19" y="2"/>
                    <a:pt x="17" y="2"/>
                  </a:cubicBezTo>
                  <a:cubicBezTo>
                    <a:pt x="15" y="2"/>
                    <a:pt x="14" y="1"/>
                    <a:pt x="11" y="0"/>
                  </a:cubicBezTo>
                  <a:cubicBezTo>
                    <a:pt x="11" y="1"/>
                    <a:pt x="11" y="2"/>
                    <a:pt x="11" y="4"/>
                  </a:cubicBezTo>
                  <a:cubicBezTo>
                    <a:pt x="11" y="5"/>
                    <a:pt x="11" y="4"/>
                    <a:pt x="9" y="6"/>
                  </a:cubicBezTo>
                  <a:cubicBezTo>
                    <a:pt x="8" y="7"/>
                    <a:pt x="7" y="7"/>
                    <a:pt x="5" y="8"/>
                  </a:cubicBezTo>
                  <a:cubicBezTo>
                    <a:pt x="3" y="10"/>
                    <a:pt x="6" y="12"/>
                    <a:pt x="5" y="14"/>
                  </a:cubicBezTo>
                  <a:cubicBezTo>
                    <a:pt x="4" y="16"/>
                    <a:pt x="1" y="16"/>
                    <a:pt x="1" y="17"/>
                  </a:cubicBezTo>
                  <a:cubicBezTo>
                    <a:pt x="1" y="19"/>
                    <a:pt x="2" y="20"/>
                    <a:pt x="3" y="21"/>
                  </a:cubicBezTo>
                  <a:cubicBezTo>
                    <a:pt x="3" y="23"/>
                    <a:pt x="3" y="25"/>
                    <a:pt x="3" y="26"/>
                  </a:cubicBezTo>
                  <a:cubicBezTo>
                    <a:pt x="3" y="28"/>
                    <a:pt x="4" y="29"/>
                    <a:pt x="3" y="31"/>
                  </a:cubicBezTo>
                  <a:cubicBezTo>
                    <a:pt x="3" y="32"/>
                    <a:pt x="3" y="33"/>
                    <a:pt x="3" y="34"/>
                  </a:cubicBezTo>
                  <a:cubicBezTo>
                    <a:pt x="3" y="35"/>
                    <a:pt x="4" y="36"/>
                    <a:pt x="3" y="37"/>
                  </a:cubicBezTo>
                  <a:cubicBezTo>
                    <a:pt x="3" y="38"/>
                    <a:pt x="0" y="38"/>
                    <a:pt x="1" y="40"/>
                  </a:cubicBezTo>
                  <a:cubicBezTo>
                    <a:pt x="3" y="42"/>
                    <a:pt x="4" y="43"/>
                    <a:pt x="4" y="46"/>
                  </a:cubicBezTo>
                  <a:cubicBezTo>
                    <a:pt x="4" y="48"/>
                    <a:pt x="6" y="47"/>
                    <a:pt x="7" y="48"/>
                  </a:cubicBezTo>
                  <a:cubicBezTo>
                    <a:pt x="9" y="48"/>
                    <a:pt x="10" y="48"/>
                    <a:pt x="11" y="49"/>
                  </a:cubicBezTo>
                  <a:cubicBezTo>
                    <a:pt x="12" y="50"/>
                    <a:pt x="13" y="52"/>
                    <a:pt x="14" y="53"/>
                  </a:cubicBezTo>
                  <a:cubicBezTo>
                    <a:pt x="16" y="54"/>
                    <a:pt x="19" y="53"/>
                    <a:pt x="21" y="55"/>
                  </a:cubicBezTo>
                  <a:cubicBezTo>
                    <a:pt x="22" y="56"/>
                    <a:pt x="20" y="54"/>
                    <a:pt x="21" y="55"/>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78" name="Freeform 773"/>
            <p:cNvSpPr>
              <a:spLocks/>
            </p:cNvSpPr>
            <p:nvPr/>
          </p:nvSpPr>
          <p:spPr bwMode="auto">
            <a:xfrm>
              <a:off x="10910331" y="7714283"/>
              <a:ext cx="391718" cy="318558"/>
            </a:xfrm>
            <a:custGeom>
              <a:avLst/>
              <a:gdLst>
                <a:gd name="T0" fmla="*/ 19 w 42"/>
                <a:gd name="T1" fmla="*/ 34 h 34"/>
                <a:gd name="T2" fmla="*/ 20 w 42"/>
                <a:gd name="T3" fmla="*/ 25 h 34"/>
                <a:gd name="T4" fmla="*/ 24 w 42"/>
                <a:gd name="T5" fmla="*/ 22 h 34"/>
                <a:gd name="T6" fmla="*/ 25 w 42"/>
                <a:gd name="T7" fmla="*/ 20 h 34"/>
                <a:gd name="T8" fmla="*/ 25 w 42"/>
                <a:gd name="T9" fmla="*/ 9 h 34"/>
                <a:gd name="T10" fmla="*/ 32 w 42"/>
                <a:gd name="T11" fmla="*/ 9 h 34"/>
                <a:gd name="T12" fmla="*/ 41 w 42"/>
                <a:gd name="T13" fmla="*/ 9 h 34"/>
                <a:gd name="T14" fmla="*/ 42 w 42"/>
                <a:gd name="T15" fmla="*/ 2 h 34"/>
                <a:gd name="T16" fmla="*/ 40 w 42"/>
                <a:gd name="T17" fmla="*/ 0 h 34"/>
                <a:gd name="T18" fmla="*/ 20 w 42"/>
                <a:gd name="T19" fmla="*/ 0 h 34"/>
                <a:gd name="T20" fmla="*/ 15 w 42"/>
                <a:gd name="T21" fmla="*/ 6 h 34"/>
                <a:gd name="T22" fmla="*/ 10 w 42"/>
                <a:gd name="T23" fmla="*/ 17 h 34"/>
                <a:gd name="T24" fmla="*/ 8 w 42"/>
                <a:gd name="T25" fmla="*/ 18 h 34"/>
                <a:gd name="T26" fmla="*/ 4 w 42"/>
                <a:gd name="T27" fmla="*/ 25 h 34"/>
                <a:gd name="T28" fmla="*/ 0 w 42"/>
                <a:gd name="T29" fmla="*/ 34 h 34"/>
                <a:gd name="T30" fmla="*/ 19 w 42"/>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4">
                  <a:moveTo>
                    <a:pt x="19" y="34"/>
                  </a:moveTo>
                  <a:cubicBezTo>
                    <a:pt x="19" y="31"/>
                    <a:pt x="18" y="26"/>
                    <a:pt x="20" y="25"/>
                  </a:cubicBezTo>
                  <a:cubicBezTo>
                    <a:pt x="21" y="24"/>
                    <a:pt x="23" y="23"/>
                    <a:pt x="24" y="22"/>
                  </a:cubicBezTo>
                  <a:cubicBezTo>
                    <a:pt x="25" y="22"/>
                    <a:pt x="25" y="20"/>
                    <a:pt x="25" y="20"/>
                  </a:cubicBezTo>
                  <a:cubicBezTo>
                    <a:pt x="25" y="16"/>
                    <a:pt x="25" y="13"/>
                    <a:pt x="25" y="9"/>
                  </a:cubicBezTo>
                  <a:cubicBezTo>
                    <a:pt x="25" y="9"/>
                    <a:pt x="31" y="9"/>
                    <a:pt x="32" y="9"/>
                  </a:cubicBezTo>
                  <a:cubicBezTo>
                    <a:pt x="35" y="9"/>
                    <a:pt x="38" y="9"/>
                    <a:pt x="41" y="9"/>
                  </a:cubicBezTo>
                  <a:cubicBezTo>
                    <a:pt x="42" y="9"/>
                    <a:pt x="42" y="3"/>
                    <a:pt x="42" y="2"/>
                  </a:cubicBezTo>
                  <a:cubicBezTo>
                    <a:pt x="42" y="0"/>
                    <a:pt x="42" y="0"/>
                    <a:pt x="40" y="0"/>
                  </a:cubicBezTo>
                  <a:cubicBezTo>
                    <a:pt x="33" y="0"/>
                    <a:pt x="27" y="0"/>
                    <a:pt x="20" y="0"/>
                  </a:cubicBezTo>
                  <a:cubicBezTo>
                    <a:pt x="18" y="2"/>
                    <a:pt x="17" y="4"/>
                    <a:pt x="15" y="6"/>
                  </a:cubicBezTo>
                  <a:cubicBezTo>
                    <a:pt x="11" y="9"/>
                    <a:pt x="11" y="12"/>
                    <a:pt x="10" y="17"/>
                  </a:cubicBezTo>
                  <a:cubicBezTo>
                    <a:pt x="10" y="17"/>
                    <a:pt x="9" y="18"/>
                    <a:pt x="8" y="18"/>
                  </a:cubicBezTo>
                  <a:cubicBezTo>
                    <a:pt x="6" y="20"/>
                    <a:pt x="5" y="22"/>
                    <a:pt x="4" y="25"/>
                  </a:cubicBezTo>
                  <a:cubicBezTo>
                    <a:pt x="2" y="28"/>
                    <a:pt x="0" y="30"/>
                    <a:pt x="0" y="34"/>
                  </a:cubicBezTo>
                  <a:cubicBezTo>
                    <a:pt x="6" y="34"/>
                    <a:pt x="13" y="34"/>
                    <a:pt x="19" y="3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79" name="Freeform 774"/>
            <p:cNvSpPr>
              <a:spLocks/>
            </p:cNvSpPr>
            <p:nvPr/>
          </p:nvSpPr>
          <p:spPr bwMode="auto">
            <a:xfrm>
              <a:off x="11098227" y="7265117"/>
              <a:ext cx="560506" cy="449164"/>
            </a:xfrm>
            <a:custGeom>
              <a:avLst/>
              <a:gdLst>
                <a:gd name="T0" fmla="*/ 22 w 60"/>
                <a:gd name="T1" fmla="*/ 48 h 48"/>
                <a:gd name="T2" fmla="*/ 23 w 60"/>
                <a:gd name="T3" fmla="*/ 41 h 48"/>
                <a:gd name="T4" fmla="*/ 29 w 60"/>
                <a:gd name="T5" fmla="*/ 37 h 48"/>
                <a:gd name="T6" fmla="*/ 33 w 60"/>
                <a:gd name="T7" fmla="*/ 37 h 48"/>
                <a:gd name="T8" fmla="*/ 38 w 60"/>
                <a:gd name="T9" fmla="*/ 35 h 48"/>
                <a:gd name="T10" fmla="*/ 40 w 60"/>
                <a:gd name="T11" fmla="*/ 32 h 48"/>
                <a:gd name="T12" fmla="*/ 45 w 60"/>
                <a:gd name="T13" fmla="*/ 31 h 48"/>
                <a:gd name="T14" fmla="*/ 46 w 60"/>
                <a:gd name="T15" fmla="*/ 28 h 48"/>
                <a:gd name="T16" fmla="*/ 50 w 60"/>
                <a:gd name="T17" fmla="*/ 25 h 48"/>
                <a:gd name="T18" fmla="*/ 53 w 60"/>
                <a:gd name="T19" fmla="*/ 23 h 48"/>
                <a:gd name="T20" fmla="*/ 58 w 60"/>
                <a:gd name="T21" fmla="*/ 24 h 48"/>
                <a:gd name="T22" fmla="*/ 56 w 60"/>
                <a:gd name="T23" fmla="*/ 16 h 48"/>
                <a:gd name="T24" fmla="*/ 56 w 60"/>
                <a:gd name="T25" fmla="*/ 10 h 48"/>
                <a:gd name="T26" fmla="*/ 55 w 60"/>
                <a:gd name="T27" fmla="*/ 7 h 48"/>
                <a:gd name="T28" fmla="*/ 51 w 60"/>
                <a:gd name="T29" fmla="*/ 6 h 48"/>
                <a:gd name="T30" fmla="*/ 47 w 60"/>
                <a:gd name="T31" fmla="*/ 6 h 48"/>
                <a:gd name="T32" fmla="*/ 42 w 60"/>
                <a:gd name="T33" fmla="*/ 6 h 48"/>
                <a:gd name="T34" fmla="*/ 35 w 60"/>
                <a:gd name="T35" fmla="*/ 4 h 48"/>
                <a:gd name="T36" fmla="*/ 30 w 60"/>
                <a:gd name="T37" fmla="*/ 13 h 48"/>
                <a:gd name="T38" fmla="*/ 20 w 60"/>
                <a:gd name="T39" fmla="*/ 19 h 48"/>
                <a:gd name="T40" fmla="*/ 16 w 60"/>
                <a:gd name="T41" fmla="*/ 27 h 48"/>
                <a:gd name="T42" fmla="*/ 16 w 60"/>
                <a:gd name="T43" fmla="*/ 35 h 48"/>
                <a:gd name="T44" fmla="*/ 14 w 60"/>
                <a:gd name="T45" fmla="*/ 39 h 48"/>
                <a:gd name="T46" fmla="*/ 9 w 60"/>
                <a:gd name="T47" fmla="*/ 42 h 48"/>
                <a:gd name="T48" fmla="*/ 5 w 60"/>
                <a:gd name="T49" fmla="*/ 45 h 48"/>
                <a:gd name="T50" fmla="*/ 0 w 60"/>
                <a:gd name="T51" fmla="*/ 48 h 48"/>
                <a:gd name="T52" fmla="*/ 22 w 60"/>
                <a:gd name="T5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48">
                  <a:moveTo>
                    <a:pt x="22" y="48"/>
                  </a:moveTo>
                  <a:cubicBezTo>
                    <a:pt x="22" y="45"/>
                    <a:pt x="21" y="43"/>
                    <a:pt x="23" y="41"/>
                  </a:cubicBezTo>
                  <a:cubicBezTo>
                    <a:pt x="25" y="40"/>
                    <a:pt x="28" y="39"/>
                    <a:pt x="29" y="37"/>
                  </a:cubicBezTo>
                  <a:cubicBezTo>
                    <a:pt x="30" y="37"/>
                    <a:pt x="32" y="37"/>
                    <a:pt x="33" y="37"/>
                  </a:cubicBezTo>
                  <a:cubicBezTo>
                    <a:pt x="34" y="36"/>
                    <a:pt x="36" y="36"/>
                    <a:pt x="38" y="35"/>
                  </a:cubicBezTo>
                  <a:cubicBezTo>
                    <a:pt x="39" y="34"/>
                    <a:pt x="39" y="33"/>
                    <a:pt x="40" y="32"/>
                  </a:cubicBezTo>
                  <a:cubicBezTo>
                    <a:pt x="41" y="31"/>
                    <a:pt x="44" y="32"/>
                    <a:pt x="45" y="31"/>
                  </a:cubicBezTo>
                  <a:cubicBezTo>
                    <a:pt x="46" y="30"/>
                    <a:pt x="46" y="29"/>
                    <a:pt x="46" y="28"/>
                  </a:cubicBezTo>
                  <a:cubicBezTo>
                    <a:pt x="46" y="26"/>
                    <a:pt x="49" y="26"/>
                    <a:pt x="50" y="25"/>
                  </a:cubicBezTo>
                  <a:cubicBezTo>
                    <a:pt x="51" y="24"/>
                    <a:pt x="51" y="23"/>
                    <a:pt x="53" y="23"/>
                  </a:cubicBezTo>
                  <a:cubicBezTo>
                    <a:pt x="54" y="23"/>
                    <a:pt x="57" y="24"/>
                    <a:pt x="58" y="24"/>
                  </a:cubicBezTo>
                  <a:cubicBezTo>
                    <a:pt x="60" y="23"/>
                    <a:pt x="56" y="17"/>
                    <a:pt x="56" y="16"/>
                  </a:cubicBezTo>
                  <a:cubicBezTo>
                    <a:pt x="56" y="14"/>
                    <a:pt x="56" y="12"/>
                    <a:pt x="56" y="10"/>
                  </a:cubicBezTo>
                  <a:cubicBezTo>
                    <a:pt x="55" y="9"/>
                    <a:pt x="55" y="8"/>
                    <a:pt x="55" y="7"/>
                  </a:cubicBezTo>
                  <a:cubicBezTo>
                    <a:pt x="53" y="7"/>
                    <a:pt x="52" y="6"/>
                    <a:pt x="51" y="6"/>
                  </a:cubicBezTo>
                  <a:cubicBezTo>
                    <a:pt x="50" y="5"/>
                    <a:pt x="48" y="6"/>
                    <a:pt x="47" y="6"/>
                  </a:cubicBezTo>
                  <a:cubicBezTo>
                    <a:pt x="46" y="5"/>
                    <a:pt x="44" y="6"/>
                    <a:pt x="42" y="6"/>
                  </a:cubicBezTo>
                  <a:cubicBezTo>
                    <a:pt x="40" y="6"/>
                    <a:pt x="36" y="0"/>
                    <a:pt x="35" y="4"/>
                  </a:cubicBezTo>
                  <a:cubicBezTo>
                    <a:pt x="34" y="7"/>
                    <a:pt x="33" y="10"/>
                    <a:pt x="30" y="13"/>
                  </a:cubicBezTo>
                  <a:cubicBezTo>
                    <a:pt x="27" y="16"/>
                    <a:pt x="23" y="16"/>
                    <a:pt x="20" y="19"/>
                  </a:cubicBezTo>
                  <a:cubicBezTo>
                    <a:pt x="18" y="21"/>
                    <a:pt x="17" y="24"/>
                    <a:pt x="16" y="27"/>
                  </a:cubicBezTo>
                  <a:cubicBezTo>
                    <a:pt x="16" y="29"/>
                    <a:pt x="17" y="32"/>
                    <a:pt x="16" y="35"/>
                  </a:cubicBezTo>
                  <a:cubicBezTo>
                    <a:pt x="15" y="36"/>
                    <a:pt x="14" y="38"/>
                    <a:pt x="14" y="39"/>
                  </a:cubicBezTo>
                  <a:cubicBezTo>
                    <a:pt x="13" y="41"/>
                    <a:pt x="11" y="41"/>
                    <a:pt x="9" y="42"/>
                  </a:cubicBezTo>
                  <a:cubicBezTo>
                    <a:pt x="8" y="43"/>
                    <a:pt x="7" y="44"/>
                    <a:pt x="5" y="45"/>
                  </a:cubicBezTo>
                  <a:cubicBezTo>
                    <a:pt x="4" y="46"/>
                    <a:pt x="2" y="46"/>
                    <a:pt x="0" y="48"/>
                  </a:cubicBezTo>
                  <a:lnTo>
                    <a:pt x="22" y="48"/>
                  </a:ln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80" name="Freeform 775"/>
            <p:cNvSpPr>
              <a:spLocks/>
            </p:cNvSpPr>
            <p:nvPr/>
          </p:nvSpPr>
          <p:spPr bwMode="auto">
            <a:xfrm>
              <a:off x="11295680" y="7220521"/>
              <a:ext cx="968150" cy="923812"/>
            </a:xfrm>
            <a:custGeom>
              <a:avLst/>
              <a:gdLst>
                <a:gd name="T0" fmla="*/ 35 w 104"/>
                <a:gd name="T1" fmla="*/ 22 h 99"/>
                <a:gd name="T2" fmla="*/ 36 w 104"/>
                <a:gd name="T3" fmla="*/ 29 h 99"/>
                <a:gd name="T4" fmla="*/ 31 w 104"/>
                <a:gd name="T5" fmla="*/ 28 h 99"/>
                <a:gd name="T6" fmla="*/ 29 w 104"/>
                <a:gd name="T7" fmla="*/ 30 h 99"/>
                <a:gd name="T8" fmla="*/ 26 w 104"/>
                <a:gd name="T9" fmla="*/ 31 h 99"/>
                <a:gd name="T10" fmla="*/ 24 w 104"/>
                <a:gd name="T11" fmla="*/ 35 h 99"/>
                <a:gd name="T12" fmla="*/ 20 w 104"/>
                <a:gd name="T13" fmla="*/ 37 h 99"/>
                <a:gd name="T14" fmla="*/ 17 w 104"/>
                <a:gd name="T15" fmla="*/ 40 h 99"/>
                <a:gd name="T16" fmla="*/ 11 w 104"/>
                <a:gd name="T17" fmla="*/ 42 h 99"/>
                <a:gd name="T18" fmla="*/ 8 w 104"/>
                <a:gd name="T19" fmla="*/ 43 h 99"/>
                <a:gd name="T20" fmla="*/ 4 w 104"/>
                <a:gd name="T21" fmla="*/ 45 h 99"/>
                <a:gd name="T22" fmla="*/ 1 w 104"/>
                <a:gd name="T23" fmla="*/ 52 h 99"/>
                <a:gd name="T24" fmla="*/ 2 w 104"/>
                <a:gd name="T25" fmla="*/ 56 h 99"/>
                <a:gd name="T26" fmla="*/ 6 w 104"/>
                <a:gd name="T27" fmla="*/ 59 h 99"/>
                <a:gd name="T28" fmla="*/ 37 w 104"/>
                <a:gd name="T29" fmla="*/ 79 h 99"/>
                <a:gd name="T30" fmla="*/ 48 w 104"/>
                <a:gd name="T31" fmla="*/ 86 h 99"/>
                <a:gd name="T32" fmla="*/ 49 w 104"/>
                <a:gd name="T33" fmla="*/ 87 h 99"/>
                <a:gd name="T34" fmla="*/ 58 w 104"/>
                <a:gd name="T35" fmla="*/ 93 h 99"/>
                <a:gd name="T36" fmla="*/ 61 w 104"/>
                <a:gd name="T37" fmla="*/ 99 h 99"/>
                <a:gd name="T38" fmla="*/ 67 w 104"/>
                <a:gd name="T39" fmla="*/ 97 h 99"/>
                <a:gd name="T40" fmla="*/ 72 w 104"/>
                <a:gd name="T41" fmla="*/ 96 h 99"/>
                <a:gd name="T42" fmla="*/ 85 w 104"/>
                <a:gd name="T43" fmla="*/ 87 h 99"/>
                <a:gd name="T44" fmla="*/ 100 w 104"/>
                <a:gd name="T45" fmla="*/ 77 h 99"/>
                <a:gd name="T46" fmla="*/ 104 w 104"/>
                <a:gd name="T47" fmla="*/ 75 h 99"/>
                <a:gd name="T48" fmla="*/ 97 w 104"/>
                <a:gd name="T49" fmla="*/ 69 h 99"/>
                <a:gd name="T50" fmla="*/ 94 w 104"/>
                <a:gd name="T51" fmla="*/ 69 h 99"/>
                <a:gd name="T52" fmla="*/ 92 w 104"/>
                <a:gd name="T53" fmla="*/ 63 h 99"/>
                <a:gd name="T54" fmla="*/ 92 w 104"/>
                <a:gd name="T55" fmla="*/ 60 h 99"/>
                <a:gd name="T56" fmla="*/ 93 w 104"/>
                <a:gd name="T57" fmla="*/ 55 h 99"/>
                <a:gd name="T58" fmla="*/ 93 w 104"/>
                <a:gd name="T59" fmla="*/ 50 h 99"/>
                <a:gd name="T60" fmla="*/ 93 w 104"/>
                <a:gd name="T61" fmla="*/ 46 h 99"/>
                <a:gd name="T62" fmla="*/ 92 w 104"/>
                <a:gd name="T63" fmla="*/ 42 h 99"/>
                <a:gd name="T64" fmla="*/ 91 w 104"/>
                <a:gd name="T65" fmla="*/ 37 h 99"/>
                <a:gd name="T66" fmla="*/ 87 w 104"/>
                <a:gd name="T67" fmla="*/ 27 h 99"/>
                <a:gd name="T68" fmla="*/ 82 w 104"/>
                <a:gd name="T69" fmla="*/ 20 h 99"/>
                <a:gd name="T70" fmla="*/ 85 w 104"/>
                <a:gd name="T71" fmla="*/ 13 h 99"/>
                <a:gd name="T72" fmla="*/ 86 w 104"/>
                <a:gd name="T73" fmla="*/ 2 h 99"/>
                <a:gd name="T74" fmla="*/ 84 w 104"/>
                <a:gd name="T75" fmla="*/ 1 h 99"/>
                <a:gd name="T76" fmla="*/ 81 w 104"/>
                <a:gd name="T77" fmla="*/ 0 h 99"/>
                <a:gd name="T78" fmla="*/ 79 w 104"/>
                <a:gd name="T79" fmla="*/ 1 h 99"/>
                <a:gd name="T80" fmla="*/ 75 w 104"/>
                <a:gd name="T81" fmla="*/ 0 h 99"/>
                <a:gd name="T82" fmla="*/ 72 w 104"/>
                <a:gd name="T83" fmla="*/ 2 h 99"/>
                <a:gd name="T84" fmla="*/ 68 w 104"/>
                <a:gd name="T85" fmla="*/ 1 h 99"/>
                <a:gd name="T86" fmla="*/ 61 w 104"/>
                <a:gd name="T87" fmla="*/ 2 h 99"/>
                <a:gd name="T88" fmla="*/ 46 w 104"/>
                <a:gd name="T89" fmla="*/ 5 h 99"/>
                <a:gd name="T90" fmla="*/ 43 w 104"/>
                <a:gd name="T91" fmla="*/ 7 h 99"/>
                <a:gd name="T92" fmla="*/ 39 w 104"/>
                <a:gd name="T93" fmla="*/ 8 h 99"/>
                <a:gd name="T94" fmla="*/ 34 w 104"/>
                <a:gd name="T95" fmla="*/ 12 h 99"/>
                <a:gd name="T96" fmla="*/ 35 w 104"/>
                <a:gd name="T97" fmla="*/ 22 h 99"/>
                <a:gd name="T98" fmla="*/ 35 w 104"/>
                <a:gd name="T99"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99">
                  <a:moveTo>
                    <a:pt x="35" y="22"/>
                  </a:moveTo>
                  <a:cubicBezTo>
                    <a:pt x="36" y="23"/>
                    <a:pt x="40" y="29"/>
                    <a:pt x="36" y="29"/>
                  </a:cubicBezTo>
                  <a:cubicBezTo>
                    <a:pt x="35" y="28"/>
                    <a:pt x="32" y="27"/>
                    <a:pt x="31" y="28"/>
                  </a:cubicBezTo>
                  <a:cubicBezTo>
                    <a:pt x="30" y="29"/>
                    <a:pt x="30" y="29"/>
                    <a:pt x="29" y="30"/>
                  </a:cubicBezTo>
                  <a:cubicBezTo>
                    <a:pt x="28" y="31"/>
                    <a:pt x="27" y="31"/>
                    <a:pt x="26" y="31"/>
                  </a:cubicBezTo>
                  <a:cubicBezTo>
                    <a:pt x="24" y="32"/>
                    <a:pt x="25" y="34"/>
                    <a:pt x="24" y="35"/>
                  </a:cubicBezTo>
                  <a:cubicBezTo>
                    <a:pt x="24" y="37"/>
                    <a:pt x="21" y="36"/>
                    <a:pt x="20" y="37"/>
                  </a:cubicBezTo>
                  <a:cubicBezTo>
                    <a:pt x="18" y="37"/>
                    <a:pt x="18" y="39"/>
                    <a:pt x="17" y="40"/>
                  </a:cubicBezTo>
                  <a:cubicBezTo>
                    <a:pt x="15" y="42"/>
                    <a:pt x="13" y="41"/>
                    <a:pt x="11" y="42"/>
                  </a:cubicBezTo>
                  <a:cubicBezTo>
                    <a:pt x="10" y="42"/>
                    <a:pt x="9" y="42"/>
                    <a:pt x="8" y="43"/>
                  </a:cubicBezTo>
                  <a:cubicBezTo>
                    <a:pt x="7" y="43"/>
                    <a:pt x="5" y="44"/>
                    <a:pt x="4" y="45"/>
                  </a:cubicBezTo>
                  <a:cubicBezTo>
                    <a:pt x="0" y="47"/>
                    <a:pt x="1" y="48"/>
                    <a:pt x="1" y="52"/>
                  </a:cubicBezTo>
                  <a:cubicBezTo>
                    <a:pt x="1" y="55"/>
                    <a:pt x="0" y="55"/>
                    <a:pt x="2" y="56"/>
                  </a:cubicBezTo>
                  <a:cubicBezTo>
                    <a:pt x="3" y="57"/>
                    <a:pt x="5" y="58"/>
                    <a:pt x="6" y="59"/>
                  </a:cubicBezTo>
                  <a:cubicBezTo>
                    <a:pt x="16" y="66"/>
                    <a:pt x="26" y="72"/>
                    <a:pt x="37" y="79"/>
                  </a:cubicBezTo>
                  <a:cubicBezTo>
                    <a:pt x="40" y="81"/>
                    <a:pt x="44" y="84"/>
                    <a:pt x="48" y="86"/>
                  </a:cubicBezTo>
                  <a:cubicBezTo>
                    <a:pt x="48" y="87"/>
                    <a:pt x="49" y="87"/>
                    <a:pt x="49" y="87"/>
                  </a:cubicBezTo>
                  <a:cubicBezTo>
                    <a:pt x="52" y="92"/>
                    <a:pt x="54" y="92"/>
                    <a:pt x="58" y="93"/>
                  </a:cubicBezTo>
                  <a:cubicBezTo>
                    <a:pt x="61" y="94"/>
                    <a:pt x="58" y="98"/>
                    <a:pt x="61" y="99"/>
                  </a:cubicBezTo>
                  <a:cubicBezTo>
                    <a:pt x="62" y="99"/>
                    <a:pt x="65" y="98"/>
                    <a:pt x="67" y="97"/>
                  </a:cubicBezTo>
                  <a:cubicBezTo>
                    <a:pt x="68" y="97"/>
                    <a:pt x="71" y="97"/>
                    <a:pt x="72" y="96"/>
                  </a:cubicBezTo>
                  <a:cubicBezTo>
                    <a:pt x="76" y="93"/>
                    <a:pt x="80" y="90"/>
                    <a:pt x="85" y="87"/>
                  </a:cubicBezTo>
                  <a:cubicBezTo>
                    <a:pt x="90" y="84"/>
                    <a:pt x="95" y="80"/>
                    <a:pt x="100" y="77"/>
                  </a:cubicBezTo>
                  <a:cubicBezTo>
                    <a:pt x="101" y="77"/>
                    <a:pt x="102" y="76"/>
                    <a:pt x="104" y="75"/>
                  </a:cubicBezTo>
                  <a:cubicBezTo>
                    <a:pt x="102" y="71"/>
                    <a:pt x="101" y="70"/>
                    <a:pt x="97" y="69"/>
                  </a:cubicBezTo>
                  <a:cubicBezTo>
                    <a:pt x="96" y="69"/>
                    <a:pt x="94" y="69"/>
                    <a:pt x="94" y="69"/>
                  </a:cubicBezTo>
                  <a:cubicBezTo>
                    <a:pt x="94" y="66"/>
                    <a:pt x="94" y="65"/>
                    <a:pt x="92" y="63"/>
                  </a:cubicBezTo>
                  <a:cubicBezTo>
                    <a:pt x="91" y="61"/>
                    <a:pt x="91" y="61"/>
                    <a:pt x="92" y="60"/>
                  </a:cubicBezTo>
                  <a:cubicBezTo>
                    <a:pt x="94" y="58"/>
                    <a:pt x="93" y="57"/>
                    <a:pt x="93" y="55"/>
                  </a:cubicBezTo>
                  <a:cubicBezTo>
                    <a:pt x="93" y="53"/>
                    <a:pt x="94" y="52"/>
                    <a:pt x="93" y="50"/>
                  </a:cubicBezTo>
                  <a:cubicBezTo>
                    <a:pt x="93" y="49"/>
                    <a:pt x="93" y="48"/>
                    <a:pt x="93" y="46"/>
                  </a:cubicBezTo>
                  <a:cubicBezTo>
                    <a:pt x="93" y="45"/>
                    <a:pt x="93" y="43"/>
                    <a:pt x="92" y="42"/>
                  </a:cubicBezTo>
                  <a:cubicBezTo>
                    <a:pt x="91" y="41"/>
                    <a:pt x="91" y="39"/>
                    <a:pt x="91" y="37"/>
                  </a:cubicBezTo>
                  <a:cubicBezTo>
                    <a:pt x="91" y="34"/>
                    <a:pt x="90" y="30"/>
                    <a:pt x="87" y="27"/>
                  </a:cubicBezTo>
                  <a:cubicBezTo>
                    <a:pt x="85" y="25"/>
                    <a:pt x="83" y="23"/>
                    <a:pt x="82" y="20"/>
                  </a:cubicBezTo>
                  <a:cubicBezTo>
                    <a:pt x="80" y="16"/>
                    <a:pt x="84" y="17"/>
                    <a:pt x="85" y="13"/>
                  </a:cubicBezTo>
                  <a:cubicBezTo>
                    <a:pt x="85" y="9"/>
                    <a:pt x="85" y="6"/>
                    <a:pt x="86" y="2"/>
                  </a:cubicBezTo>
                  <a:cubicBezTo>
                    <a:pt x="85" y="2"/>
                    <a:pt x="85" y="1"/>
                    <a:pt x="84" y="1"/>
                  </a:cubicBezTo>
                  <a:cubicBezTo>
                    <a:pt x="82" y="2"/>
                    <a:pt x="82" y="0"/>
                    <a:pt x="81" y="0"/>
                  </a:cubicBezTo>
                  <a:cubicBezTo>
                    <a:pt x="80" y="0"/>
                    <a:pt x="80" y="1"/>
                    <a:pt x="79" y="1"/>
                  </a:cubicBezTo>
                  <a:cubicBezTo>
                    <a:pt x="77" y="1"/>
                    <a:pt x="77" y="0"/>
                    <a:pt x="75" y="0"/>
                  </a:cubicBezTo>
                  <a:cubicBezTo>
                    <a:pt x="74" y="1"/>
                    <a:pt x="73" y="1"/>
                    <a:pt x="72" y="2"/>
                  </a:cubicBezTo>
                  <a:cubicBezTo>
                    <a:pt x="70" y="3"/>
                    <a:pt x="70" y="2"/>
                    <a:pt x="68" y="1"/>
                  </a:cubicBezTo>
                  <a:cubicBezTo>
                    <a:pt x="66" y="1"/>
                    <a:pt x="63" y="1"/>
                    <a:pt x="61" y="2"/>
                  </a:cubicBezTo>
                  <a:cubicBezTo>
                    <a:pt x="56" y="3"/>
                    <a:pt x="51" y="3"/>
                    <a:pt x="46" y="5"/>
                  </a:cubicBezTo>
                  <a:cubicBezTo>
                    <a:pt x="45" y="6"/>
                    <a:pt x="44" y="7"/>
                    <a:pt x="43" y="7"/>
                  </a:cubicBezTo>
                  <a:cubicBezTo>
                    <a:pt x="42" y="8"/>
                    <a:pt x="40" y="8"/>
                    <a:pt x="39" y="8"/>
                  </a:cubicBezTo>
                  <a:cubicBezTo>
                    <a:pt x="37" y="9"/>
                    <a:pt x="37" y="12"/>
                    <a:pt x="34" y="12"/>
                  </a:cubicBezTo>
                  <a:cubicBezTo>
                    <a:pt x="35" y="15"/>
                    <a:pt x="35" y="18"/>
                    <a:pt x="35" y="22"/>
                  </a:cubicBezTo>
                  <a:cubicBezTo>
                    <a:pt x="36" y="23"/>
                    <a:pt x="35" y="20"/>
                    <a:pt x="35" y="2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81" name="Freeform 776"/>
            <p:cNvSpPr>
              <a:spLocks/>
            </p:cNvSpPr>
            <p:nvPr/>
          </p:nvSpPr>
          <p:spPr bwMode="auto">
            <a:xfrm>
              <a:off x="8295692" y="3719596"/>
              <a:ext cx="2850309" cy="2124768"/>
            </a:xfrm>
            <a:custGeom>
              <a:avLst/>
              <a:gdLst>
                <a:gd name="T0" fmla="*/ 33 w 305"/>
                <a:gd name="T1" fmla="*/ 54 h 227"/>
                <a:gd name="T2" fmla="*/ 1 w 305"/>
                <a:gd name="T3" fmla="*/ 63 h 227"/>
                <a:gd name="T4" fmla="*/ 19 w 305"/>
                <a:gd name="T5" fmla="*/ 72 h 227"/>
                <a:gd name="T6" fmla="*/ 24 w 305"/>
                <a:gd name="T7" fmla="*/ 75 h 227"/>
                <a:gd name="T8" fmla="*/ 20 w 305"/>
                <a:gd name="T9" fmla="*/ 81 h 227"/>
                <a:gd name="T10" fmla="*/ 36 w 305"/>
                <a:gd name="T11" fmla="*/ 86 h 227"/>
                <a:gd name="T12" fmla="*/ 73 w 305"/>
                <a:gd name="T13" fmla="*/ 93 h 227"/>
                <a:gd name="T14" fmla="*/ 87 w 305"/>
                <a:gd name="T15" fmla="*/ 112 h 227"/>
                <a:gd name="T16" fmla="*/ 88 w 305"/>
                <a:gd name="T17" fmla="*/ 122 h 227"/>
                <a:gd name="T18" fmla="*/ 89 w 305"/>
                <a:gd name="T19" fmla="*/ 131 h 227"/>
                <a:gd name="T20" fmla="*/ 104 w 305"/>
                <a:gd name="T21" fmla="*/ 129 h 227"/>
                <a:gd name="T22" fmla="*/ 106 w 305"/>
                <a:gd name="T23" fmla="*/ 135 h 227"/>
                <a:gd name="T24" fmla="*/ 106 w 305"/>
                <a:gd name="T25" fmla="*/ 144 h 227"/>
                <a:gd name="T26" fmla="*/ 109 w 305"/>
                <a:gd name="T27" fmla="*/ 155 h 227"/>
                <a:gd name="T28" fmla="*/ 106 w 305"/>
                <a:gd name="T29" fmla="*/ 160 h 227"/>
                <a:gd name="T30" fmla="*/ 100 w 305"/>
                <a:gd name="T31" fmla="*/ 162 h 227"/>
                <a:gd name="T32" fmla="*/ 112 w 305"/>
                <a:gd name="T33" fmla="*/ 165 h 227"/>
                <a:gd name="T34" fmla="*/ 112 w 305"/>
                <a:gd name="T35" fmla="*/ 169 h 227"/>
                <a:gd name="T36" fmla="*/ 107 w 305"/>
                <a:gd name="T37" fmla="*/ 172 h 227"/>
                <a:gd name="T38" fmla="*/ 107 w 305"/>
                <a:gd name="T39" fmla="*/ 180 h 227"/>
                <a:gd name="T40" fmla="*/ 110 w 305"/>
                <a:gd name="T41" fmla="*/ 192 h 227"/>
                <a:gd name="T42" fmla="*/ 114 w 305"/>
                <a:gd name="T43" fmla="*/ 193 h 227"/>
                <a:gd name="T44" fmla="*/ 120 w 305"/>
                <a:gd name="T45" fmla="*/ 210 h 227"/>
                <a:gd name="T46" fmla="*/ 138 w 305"/>
                <a:gd name="T47" fmla="*/ 219 h 227"/>
                <a:gd name="T48" fmla="*/ 142 w 305"/>
                <a:gd name="T49" fmla="*/ 224 h 227"/>
                <a:gd name="T50" fmla="*/ 151 w 305"/>
                <a:gd name="T51" fmla="*/ 214 h 227"/>
                <a:gd name="T52" fmla="*/ 156 w 305"/>
                <a:gd name="T53" fmla="*/ 200 h 227"/>
                <a:gd name="T54" fmla="*/ 163 w 305"/>
                <a:gd name="T55" fmla="*/ 192 h 227"/>
                <a:gd name="T56" fmla="*/ 173 w 305"/>
                <a:gd name="T57" fmla="*/ 179 h 227"/>
                <a:gd name="T58" fmla="*/ 193 w 305"/>
                <a:gd name="T59" fmla="*/ 173 h 227"/>
                <a:gd name="T60" fmla="*/ 216 w 305"/>
                <a:gd name="T61" fmla="*/ 160 h 227"/>
                <a:gd name="T62" fmla="*/ 232 w 305"/>
                <a:gd name="T63" fmla="*/ 142 h 227"/>
                <a:gd name="T64" fmla="*/ 234 w 305"/>
                <a:gd name="T65" fmla="*/ 130 h 227"/>
                <a:gd name="T66" fmla="*/ 253 w 305"/>
                <a:gd name="T67" fmla="*/ 129 h 227"/>
                <a:gd name="T68" fmla="*/ 233 w 305"/>
                <a:gd name="T69" fmla="*/ 119 h 227"/>
                <a:gd name="T70" fmla="*/ 238 w 305"/>
                <a:gd name="T71" fmla="*/ 113 h 227"/>
                <a:gd name="T72" fmla="*/ 262 w 305"/>
                <a:gd name="T73" fmla="*/ 112 h 227"/>
                <a:gd name="T74" fmla="*/ 258 w 305"/>
                <a:gd name="T75" fmla="*/ 106 h 227"/>
                <a:gd name="T76" fmla="*/ 266 w 305"/>
                <a:gd name="T77" fmla="*/ 95 h 227"/>
                <a:gd name="T78" fmla="*/ 253 w 305"/>
                <a:gd name="T79" fmla="*/ 80 h 227"/>
                <a:gd name="T80" fmla="*/ 263 w 305"/>
                <a:gd name="T81" fmla="*/ 66 h 227"/>
                <a:gd name="T82" fmla="*/ 268 w 305"/>
                <a:gd name="T83" fmla="*/ 51 h 227"/>
                <a:gd name="T84" fmla="*/ 283 w 305"/>
                <a:gd name="T85" fmla="*/ 38 h 227"/>
                <a:gd name="T86" fmla="*/ 291 w 305"/>
                <a:gd name="T87" fmla="*/ 33 h 227"/>
                <a:gd name="T88" fmla="*/ 259 w 305"/>
                <a:gd name="T89" fmla="*/ 28 h 227"/>
                <a:gd name="T90" fmla="*/ 238 w 305"/>
                <a:gd name="T91" fmla="*/ 21 h 227"/>
                <a:gd name="T92" fmla="*/ 256 w 305"/>
                <a:gd name="T93" fmla="*/ 14 h 227"/>
                <a:gd name="T94" fmla="*/ 206 w 305"/>
                <a:gd name="T95" fmla="*/ 8 h 227"/>
                <a:gd name="T96" fmla="*/ 213 w 305"/>
                <a:gd name="T97" fmla="*/ 0 h 227"/>
                <a:gd name="T98" fmla="*/ 173 w 305"/>
                <a:gd name="T99" fmla="*/ 8 h 227"/>
                <a:gd name="T100" fmla="*/ 155 w 305"/>
                <a:gd name="T101" fmla="*/ 10 h 227"/>
                <a:gd name="T102" fmla="*/ 154 w 305"/>
                <a:gd name="T103" fmla="*/ 11 h 227"/>
                <a:gd name="T104" fmla="*/ 140 w 305"/>
                <a:gd name="T105" fmla="*/ 14 h 227"/>
                <a:gd name="T106" fmla="*/ 111 w 305"/>
                <a:gd name="T107" fmla="*/ 14 h 227"/>
                <a:gd name="T108" fmla="*/ 98 w 305"/>
                <a:gd name="T109" fmla="*/ 23 h 227"/>
                <a:gd name="T110" fmla="*/ 73 w 305"/>
                <a:gd name="T111" fmla="*/ 21 h 227"/>
                <a:gd name="T112" fmla="*/ 55 w 305"/>
                <a:gd name="T113" fmla="*/ 3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227">
                  <a:moveTo>
                    <a:pt x="32" y="37"/>
                  </a:moveTo>
                  <a:cubicBezTo>
                    <a:pt x="31" y="38"/>
                    <a:pt x="26" y="40"/>
                    <a:pt x="27" y="41"/>
                  </a:cubicBezTo>
                  <a:cubicBezTo>
                    <a:pt x="28" y="42"/>
                    <a:pt x="30" y="42"/>
                    <a:pt x="32" y="43"/>
                  </a:cubicBezTo>
                  <a:cubicBezTo>
                    <a:pt x="34" y="43"/>
                    <a:pt x="36" y="43"/>
                    <a:pt x="39" y="43"/>
                  </a:cubicBezTo>
                  <a:cubicBezTo>
                    <a:pt x="39" y="43"/>
                    <a:pt x="44" y="42"/>
                    <a:pt x="45" y="42"/>
                  </a:cubicBezTo>
                  <a:cubicBezTo>
                    <a:pt x="44" y="42"/>
                    <a:pt x="42" y="43"/>
                    <a:pt x="41" y="44"/>
                  </a:cubicBezTo>
                  <a:cubicBezTo>
                    <a:pt x="40" y="45"/>
                    <a:pt x="39" y="46"/>
                    <a:pt x="40" y="48"/>
                  </a:cubicBezTo>
                  <a:cubicBezTo>
                    <a:pt x="42" y="50"/>
                    <a:pt x="36" y="55"/>
                    <a:pt x="33" y="54"/>
                  </a:cubicBezTo>
                  <a:cubicBezTo>
                    <a:pt x="32" y="53"/>
                    <a:pt x="30" y="54"/>
                    <a:pt x="28" y="54"/>
                  </a:cubicBezTo>
                  <a:cubicBezTo>
                    <a:pt x="27" y="53"/>
                    <a:pt x="25" y="54"/>
                    <a:pt x="24" y="54"/>
                  </a:cubicBezTo>
                  <a:cubicBezTo>
                    <a:pt x="23" y="54"/>
                    <a:pt x="21" y="54"/>
                    <a:pt x="20" y="56"/>
                  </a:cubicBezTo>
                  <a:cubicBezTo>
                    <a:pt x="19" y="57"/>
                    <a:pt x="18" y="57"/>
                    <a:pt x="16" y="57"/>
                  </a:cubicBezTo>
                  <a:cubicBezTo>
                    <a:pt x="13" y="58"/>
                    <a:pt x="10" y="59"/>
                    <a:pt x="7" y="59"/>
                  </a:cubicBezTo>
                  <a:cubicBezTo>
                    <a:pt x="6" y="59"/>
                    <a:pt x="4" y="58"/>
                    <a:pt x="4" y="59"/>
                  </a:cubicBezTo>
                  <a:cubicBezTo>
                    <a:pt x="3" y="60"/>
                    <a:pt x="0" y="60"/>
                    <a:pt x="0" y="62"/>
                  </a:cubicBezTo>
                  <a:cubicBezTo>
                    <a:pt x="0" y="63"/>
                    <a:pt x="1" y="62"/>
                    <a:pt x="1" y="63"/>
                  </a:cubicBezTo>
                  <a:cubicBezTo>
                    <a:pt x="1" y="63"/>
                    <a:pt x="0" y="64"/>
                    <a:pt x="0" y="64"/>
                  </a:cubicBezTo>
                  <a:cubicBezTo>
                    <a:pt x="0" y="65"/>
                    <a:pt x="2" y="67"/>
                    <a:pt x="3" y="68"/>
                  </a:cubicBezTo>
                  <a:cubicBezTo>
                    <a:pt x="3" y="68"/>
                    <a:pt x="4" y="67"/>
                    <a:pt x="4" y="67"/>
                  </a:cubicBezTo>
                  <a:cubicBezTo>
                    <a:pt x="5" y="66"/>
                    <a:pt x="6" y="67"/>
                    <a:pt x="7" y="68"/>
                  </a:cubicBezTo>
                  <a:cubicBezTo>
                    <a:pt x="8" y="68"/>
                    <a:pt x="13" y="69"/>
                    <a:pt x="13" y="67"/>
                  </a:cubicBezTo>
                  <a:cubicBezTo>
                    <a:pt x="13" y="68"/>
                    <a:pt x="12" y="68"/>
                    <a:pt x="13" y="69"/>
                  </a:cubicBezTo>
                  <a:cubicBezTo>
                    <a:pt x="13" y="70"/>
                    <a:pt x="15" y="71"/>
                    <a:pt x="16" y="71"/>
                  </a:cubicBezTo>
                  <a:cubicBezTo>
                    <a:pt x="17" y="72"/>
                    <a:pt x="18" y="72"/>
                    <a:pt x="19" y="72"/>
                  </a:cubicBezTo>
                  <a:cubicBezTo>
                    <a:pt x="21" y="72"/>
                    <a:pt x="21" y="70"/>
                    <a:pt x="22" y="71"/>
                  </a:cubicBezTo>
                  <a:cubicBezTo>
                    <a:pt x="24" y="71"/>
                    <a:pt x="27" y="71"/>
                    <a:pt x="28" y="71"/>
                  </a:cubicBezTo>
                  <a:cubicBezTo>
                    <a:pt x="29" y="71"/>
                    <a:pt x="29" y="70"/>
                    <a:pt x="30" y="69"/>
                  </a:cubicBezTo>
                  <a:cubicBezTo>
                    <a:pt x="31" y="69"/>
                    <a:pt x="34" y="71"/>
                    <a:pt x="34" y="72"/>
                  </a:cubicBezTo>
                  <a:cubicBezTo>
                    <a:pt x="34" y="73"/>
                    <a:pt x="24" y="72"/>
                    <a:pt x="22" y="73"/>
                  </a:cubicBezTo>
                  <a:cubicBezTo>
                    <a:pt x="20" y="73"/>
                    <a:pt x="23" y="74"/>
                    <a:pt x="24" y="74"/>
                  </a:cubicBezTo>
                  <a:cubicBezTo>
                    <a:pt x="26" y="75"/>
                    <a:pt x="27" y="74"/>
                    <a:pt x="29" y="75"/>
                  </a:cubicBezTo>
                  <a:cubicBezTo>
                    <a:pt x="28" y="74"/>
                    <a:pt x="26" y="75"/>
                    <a:pt x="24" y="75"/>
                  </a:cubicBezTo>
                  <a:cubicBezTo>
                    <a:pt x="21" y="75"/>
                    <a:pt x="18" y="74"/>
                    <a:pt x="15" y="74"/>
                  </a:cubicBezTo>
                  <a:cubicBezTo>
                    <a:pt x="13" y="74"/>
                    <a:pt x="9" y="74"/>
                    <a:pt x="9" y="76"/>
                  </a:cubicBezTo>
                  <a:cubicBezTo>
                    <a:pt x="8" y="77"/>
                    <a:pt x="11" y="78"/>
                    <a:pt x="12" y="78"/>
                  </a:cubicBezTo>
                  <a:cubicBezTo>
                    <a:pt x="13" y="78"/>
                    <a:pt x="15" y="77"/>
                    <a:pt x="15" y="77"/>
                  </a:cubicBezTo>
                  <a:cubicBezTo>
                    <a:pt x="16" y="78"/>
                    <a:pt x="15" y="78"/>
                    <a:pt x="15" y="79"/>
                  </a:cubicBezTo>
                  <a:cubicBezTo>
                    <a:pt x="16" y="80"/>
                    <a:pt x="18" y="80"/>
                    <a:pt x="19" y="80"/>
                  </a:cubicBezTo>
                  <a:cubicBezTo>
                    <a:pt x="21" y="80"/>
                    <a:pt x="23" y="80"/>
                    <a:pt x="25" y="80"/>
                  </a:cubicBezTo>
                  <a:cubicBezTo>
                    <a:pt x="25" y="80"/>
                    <a:pt x="21" y="81"/>
                    <a:pt x="20" y="81"/>
                  </a:cubicBezTo>
                  <a:cubicBezTo>
                    <a:pt x="16" y="82"/>
                    <a:pt x="19" y="84"/>
                    <a:pt x="21" y="85"/>
                  </a:cubicBezTo>
                  <a:cubicBezTo>
                    <a:pt x="23" y="86"/>
                    <a:pt x="25" y="86"/>
                    <a:pt x="27" y="87"/>
                  </a:cubicBezTo>
                  <a:cubicBezTo>
                    <a:pt x="27" y="87"/>
                    <a:pt x="31" y="87"/>
                    <a:pt x="31" y="87"/>
                  </a:cubicBezTo>
                  <a:cubicBezTo>
                    <a:pt x="31" y="87"/>
                    <a:pt x="29" y="86"/>
                    <a:pt x="29" y="85"/>
                  </a:cubicBezTo>
                  <a:cubicBezTo>
                    <a:pt x="29" y="84"/>
                    <a:pt x="31" y="85"/>
                    <a:pt x="31" y="85"/>
                  </a:cubicBezTo>
                  <a:cubicBezTo>
                    <a:pt x="32" y="86"/>
                    <a:pt x="33" y="85"/>
                    <a:pt x="34" y="84"/>
                  </a:cubicBezTo>
                  <a:cubicBezTo>
                    <a:pt x="34" y="84"/>
                    <a:pt x="35" y="83"/>
                    <a:pt x="36" y="83"/>
                  </a:cubicBezTo>
                  <a:cubicBezTo>
                    <a:pt x="37" y="84"/>
                    <a:pt x="36" y="86"/>
                    <a:pt x="36" y="86"/>
                  </a:cubicBezTo>
                  <a:cubicBezTo>
                    <a:pt x="37" y="87"/>
                    <a:pt x="40" y="85"/>
                    <a:pt x="41" y="85"/>
                  </a:cubicBezTo>
                  <a:cubicBezTo>
                    <a:pt x="43" y="84"/>
                    <a:pt x="43" y="84"/>
                    <a:pt x="44" y="85"/>
                  </a:cubicBezTo>
                  <a:cubicBezTo>
                    <a:pt x="45" y="86"/>
                    <a:pt x="46" y="84"/>
                    <a:pt x="47" y="84"/>
                  </a:cubicBezTo>
                  <a:cubicBezTo>
                    <a:pt x="48" y="83"/>
                    <a:pt x="50" y="84"/>
                    <a:pt x="51" y="84"/>
                  </a:cubicBezTo>
                  <a:cubicBezTo>
                    <a:pt x="54" y="84"/>
                    <a:pt x="58" y="85"/>
                    <a:pt x="61" y="86"/>
                  </a:cubicBezTo>
                  <a:cubicBezTo>
                    <a:pt x="63" y="86"/>
                    <a:pt x="65" y="88"/>
                    <a:pt x="67" y="88"/>
                  </a:cubicBezTo>
                  <a:cubicBezTo>
                    <a:pt x="69" y="88"/>
                    <a:pt x="71" y="89"/>
                    <a:pt x="72" y="90"/>
                  </a:cubicBezTo>
                  <a:cubicBezTo>
                    <a:pt x="74" y="91"/>
                    <a:pt x="73" y="92"/>
                    <a:pt x="73" y="93"/>
                  </a:cubicBezTo>
                  <a:cubicBezTo>
                    <a:pt x="73" y="94"/>
                    <a:pt x="75" y="96"/>
                    <a:pt x="76" y="96"/>
                  </a:cubicBezTo>
                  <a:cubicBezTo>
                    <a:pt x="77" y="97"/>
                    <a:pt x="79" y="96"/>
                    <a:pt x="80" y="97"/>
                  </a:cubicBezTo>
                  <a:cubicBezTo>
                    <a:pt x="80" y="99"/>
                    <a:pt x="82" y="100"/>
                    <a:pt x="83" y="101"/>
                  </a:cubicBezTo>
                  <a:cubicBezTo>
                    <a:pt x="84" y="102"/>
                    <a:pt x="83" y="104"/>
                    <a:pt x="84" y="105"/>
                  </a:cubicBezTo>
                  <a:cubicBezTo>
                    <a:pt x="84" y="106"/>
                    <a:pt x="86" y="107"/>
                    <a:pt x="86" y="109"/>
                  </a:cubicBezTo>
                  <a:cubicBezTo>
                    <a:pt x="86" y="110"/>
                    <a:pt x="85" y="110"/>
                    <a:pt x="86" y="111"/>
                  </a:cubicBezTo>
                  <a:cubicBezTo>
                    <a:pt x="86" y="111"/>
                    <a:pt x="87" y="112"/>
                    <a:pt x="87" y="112"/>
                  </a:cubicBezTo>
                  <a:cubicBezTo>
                    <a:pt x="87" y="112"/>
                    <a:pt x="87" y="112"/>
                    <a:pt x="87" y="112"/>
                  </a:cubicBezTo>
                  <a:cubicBezTo>
                    <a:pt x="88" y="111"/>
                    <a:pt x="90" y="113"/>
                    <a:pt x="89" y="114"/>
                  </a:cubicBezTo>
                  <a:cubicBezTo>
                    <a:pt x="88" y="115"/>
                    <a:pt x="88" y="115"/>
                    <a:pt x="88" y="117"/>
                  </a:cubicBezTo>
                  <a:cubicBezTo>
                    <a:pt x="88" y="116"/>
                    <a:pt x="90" y="115"/>
                    <a:pt x="91" y="117"/>
                  </a:cubicBezTo>
                  <a:cubicBezTo>
                    <a:pt x="91" y="118"/>
                    <a:pt x="91" y="118"/>
                    <a:pt x="91" y="119"/>
                  </a:cubicBezTo>
                  <a:cubicBezTo>
                    <a:pt x="91" y="119"/>
                    <a:pt x="91" y="121"/>
                    <a:pt x="91" y="120"/>
                  </a:cubicBezTo>
                  <a:cubicBezTo>
                    <a:pt x="91" y="121"/>
                    <a:pt x="93" y="121"/>
                    <a:pt x="93" y="121"/>
                  </a:cubicBezTo>
                  <a:cubicBezTo>
                    <a:pt x="92" y="120"/>
                    <a:pt x="89" y="126"/>
                    <a:pt x="90" y="122"/>
                  </a:cubicBezTo>
                  <a:cubicBezTo>
                    <a:pt x="90" y="122"/>
                    <a:pt x="88" y="121"/>
                    <a:pt x="88" y="122"/>
                  </a:cubicBezTo>
                  <a:cubicBezTo>
                    <a:pt x="88" y="122"/>
                    <a:pt x="89" y="122"/>
                    <a:pt x="89" y="122"/>
                  </a:cubicBezTo>
                  <a:cubicBezTo>
                    <a:pt x="89" y="123"/>
                    <a:pt x="86" y="123"/>
                    <a:pt x="87" y="124"/>
                  </a:cubicBezTo>
                  <a:cubicBezTo>
                    <a:pt x="87" y="124"/>
                    <a:pt x="90" y="125"/>
                    <a:pt x="89" y="125"/>
                  </a:cubicBezTo>
                  <a:cubicBezTo>
                    <a:pt x="87" y="127"/>
                    <a:pt x="91" y="127"/>
                    <a:pt x="92" y="126"/>
                  </a:cubicBezTo>
                  <a:cubicBezTo>
                    <a:pt x="91" y="127"/>
                    <a:pt x="90" y="127"/>
                    <a:pt x="88" y="127"/>
                  </a:cubicBezTo>
                  <a:cubicBezTo>
                    <a:pt x="88" y="127"/>
                    <a:pt x="86" y="129"/>
                    <a:pt x="86" y="129"/>
                  </a:cubicBezTo>
                  <a:cubicBezTo>
                    <a:pt x="86" y="129"/>
                    <a:pt x="87" y="130"/>
                    <a:pt x="87" y="130"/>
                  </a:cubicBezTo>
                  <a:cubicBezTo>
                    <a:pt x="89" y="131"/>
                    <a:pt x="88" y="131"/>
                    <a:pt x="89" y="131"/>
                  </a:cubicBezTo>
                  <a:cubicBezTo>
                    <a:pt x="90" y="131"/>
                    <a:pt x="94" y="133"/>
                    <a:pt x="95" y="131"/>
                  </a:cubicBezTo>
                  <a:cubicBezTo>
                    <a:pt x="95" y="128"/>
                    <a:pt x="97" y="129"/>
                    <a:pt x="98" y="128"/>
                  </a:cubicBezTo>
                  <a:cubicBezTo>
                    <a:pt x="98" y="128"/>
                    <a:pt x="96" y="122"/>
                    <a:pt x="96" y="122"/>
                  </a:cubicBezTo>
                  <a:cubicBezTo>
                    <a:pt x="96" y="123"/>
                    <a:pt x="98" y="126"/>
                    <a:pt x="98" y="126"/>
                  </a:cubicBezTo>
                  <a:cubicBezTo>
                    <a:pt x="99" y="128"/>
                    <a:pt x="100" y="126"/>
                    <a:pt x="101" y="126"/>
                  </a:cubicBezTo>
                  <a:cubicBezTo>
                    <a:pt x="101" y="126"/>
                    <a:pt x="98" y="130"/>
                    <a:pt x="98" y="130"/>
                  </a:cubicBezTo>
                  <a:cubicBezTo>
                    <a:pt x="98" y="130"/>
                    <a:pt x="102" y="129"/>
                    <a:pt x="102" y="129"/>
                  </a:cubicBezTo>
                  <a:cubicBezTo>
                    <a:pt x="103" y="129"/>
                    <a:pt x="104" y="129"/>
                    <a:pt x="104" y="129"/>
                  </a:cubicBezTo>
                  <a:cubicBezTo>
                    <a:pt x="105" y="129"/>
                    <a:pt x="106" y="128"/>
                    <a:pt x="107" y="128"/>
                  </a:cubicBezTo>
                  <a:cubicBezTo>
                    <a:pt x="107" y="129"/>
                    <a:pt x="106" y="130"/>
                    <a:pt x="105" y="130"/>
                  </a:cubicBezTo>
                  <a:cubicBezTo>
                    <a:pt x="104" y="130"/>
                    <a:pt x="102" y="130"/>
                    <a:pt x="101" y="131"/>
                  </a:cubicBezTo>
                  <a:cubicBezTo>
                    <a:pt x="100" y="132"/>
                    <a:pt x="103" y="131"/>
                    <a:pt x="103" y="131"/>
                  </a:cubicBezTo>
                  <a:cubicBezTo>
                    <a:pt x="105" y="131"/>
                    <a:pt x="107" y="131"/>
                    <a:pt x="109" y="131"/>
                  </a:cubicBezTo>
                  <a:cubicBezTo>
                    <a:pt x="108" y="131"/>
                    <a:pt x="104" y="131"/>
                    <a:pt x="104" y="132"/>
                  </a:cubicBezTo>
                  <a:cubicBezTo>
                    <a:pt x="104" y="132"/>
                    <a:pt x="106" y="133"/>
                    <a:pt x="106" y="134"/>
                  </a:cubicBezTo>
                  <a:cubicBezTo>
                    <a:pt x="106" y="134"/>
                    <a:pt x="106" y="135"/>
                    <a:pt x="106" y="135"/>
                  </a:cubicBezTo>
                  <a:cubicBezTo>
                    <a:pt x="106" y="136"/>
                    <a:pt x="105" y="136"/>
                    <a:pt x="106" y="137"/>
                  </a:cubicBezTo>
                  <a:cubicBezTo>
                    <a:pt x="106" y="137"/>
                    <a:pt x="108" y="136"/>
                    <a:pt x="109" y="136"/>
                  </a:cubicBezTo>
                  <a:cubicBezTo>
                    <a:pt x="110" y="136"/>
                    <a:pt x="109" y="136"/>
                    <a:pt x="110" y="137"/>
                  </a:cubicBezTo>
                  <a:cubicBezTo>
                    <a:pt x="111" y="138"/>
                    <a:pt x="111" y="139"/>
                    <a:pt x="112" y="140"/>
                  </a:cubicBezTo>
                  <a:cubicBezTo>
                    <a:pt x="112" y="141"/>
                    <a:pt x="109" y="141"/>
                    <a:pt x="109" y="141"/>
                  </a:cubicBezTo>
                  <a:cubicBezTo>
                    <a:pt x="105" y="138"/>
                    <a:pt x="99" y="136"/>
                    <a:pt x="95" y="137"/>
                  </a:cubicBezTo>
                  <a:cubicBezTo>
                    <a:pt x="91" y="137"/>
                    <a:pt x="96" y="140"/>
                    <a:pt x="98" y="140"/>
                  </a:cubicBezTo>
                  <a:cubicBezTo>
                    <a:pt x="101" y="141"/>
                    <a:pt x="103" y="144"/>
                    <a:pt x="106" y="144"/>
                  </a:cubicBezTo>
                  <a:cubicBezTo>
                    <a:pt x="107" y="144"/>
                    <a:pt x="108" y="143"/>
                    <a:pt x="110" y="143"/>
                  </a:cubicBezTo>
                  <a:cubicBezTo>
                    <a:pt x="110" y="144"/>
                    <a:pt x="113" y="144"/>
                    <a:pt x="113" y="144"/>
                  </a:cubicBezTo>
                  <a:cubicBezTo>
                    <a:pt x="114" y="145"/>
                    <a:pt x="113" y="146"/>
                    <a:pt x="113" y="146"/>
                  </a:cubicBezTo>
                  <a:cubicBezTo>
                    <a:pt x="110" y="147"/>
                    <a:pt x="114" y="148"/>
                    <a:pt x="113" y="149"/>
                  </a:cubicBezTo>
                  <a:cubicBezTo>
                    <a:pt x="113" y="150"/>
                    <a:pt x="111" y="149"/>
                    <a:pt x="111" y="151"/>
                  </a:cubicBezTo>
                  <a:cubicBezTo>
                    <a:pt x="111" y="152"/>
                    <a:pt x="113" y="152"/>
                    <a:pt x="113" y="152"/>
                  </a:cubicBezTo>
                  <a:cubicBezTo>
                    <a:pt x="112" y="153"/>
                    <a:pt x="110" y="151"/>
                    <a:pt x="110" y="152"/>
                  </a:cubicBezTo>
                  <a:cubicBezTo>
                    <a:pt x="109" y="153"/>
                    <a:pt x="109" y="154"/>
                    <a:pt x="109" y="155"/>
                  </a:cubicBezTo>
                  <a:cubicBezTo>
                    <a:pt x="109" y="155"/>
                    <a:pt x="111" y="155"/>
                    <a:pt x="111" y="155"/>
                  </a:cubicBezTo>
                  <a:cubicBezTo>
                    <a:pt x="111" y="156"/>
                    <a:pt x="109" y="157"/>
                    <a:pt x="108" y="157"/>
                  </a:cubicBezTo>
                  <a:cubicBezTo>
                    <a:pt x="107" y="157"/>
                    <a:pt x="106" y="157"/>
                    <a:pt x="105" y="157"/>
                  </a:cubicBezTo>
                  <a:cubicBezTo>
                    <a:pt x="104" y="156"/>
                    <a:pt x="103" y="156"/>
                    <a:pt x="102" y="157"/>
                  </a:cubicBezTo>
                  <a:cubicBezTo>
                    <a:pt x="101" y="158"/>
                    <a:pt x="101" y="157"/>
                    <a:pt x="100" y="158"/>
                  </a:cubicBezTo>
                  <a:cubicBezTo>
                    <a:pt x="100" y="158"/>
                    <a:pt x="103" y="161"/>
                    <a:pt x="104" y="161"/>
                  </a:cubicBezTo>
                  <a:cubicBezTo>
                    <a:pt x="104" y="160"/>
                    <a:pt x="104" y="160"/>
                    <a:pt x="103" y="160"/>
                  </a:cubicBezTo>
                  <a:cubicBezTo>
                    <a:pt x="103" y="160"/>
                    <a:pt x="106" y="160"/>
                    <a:pt x="106" y="160"/>
                  </a:cubicBezTo>
                  <a:cubicBezTo>
                    <a:pt x="106" y="160"/>
                    <a:pt x="111" y="158"/>
                    <a:pt x="111" y="159"/>
                  </a:cubicBezTo>
                  <a:cubicBezTo>
                    <a:pt x="110" y="159"/>
                    <a:pt x="109" y="159"/>
                    <a:pt x="108" y="160"/>
                  </a:cubicBezTo>
                  <a:cubicBezTo>
                    <a:pt x="109" y="159"/>
                    <a:pt x="111" y="161"/>
                    <a:pt x="110" y="161"/>
                  </a:cubicBezTo>
                  <a:cubicBezTo>
                    <a:pt x="111" y="161"/>
                    <a:pt x="114" y="162"/>
                    <a:pt x="115" y="162"/>
                  </a:cubicBezTo>
                  <a:cubicBezTo>
                    <a:pt x="114" y="162"/>
                    <a:pt x="112" y="162"/>
                    <a:pt x="112" y="162"/>
                  </a:cubicBezTo>
                  <a:cubicBezTo>
                    <a:pt x="112" y="162"/>
                    <a:pt x="116" y="165"/>
                    <a:pt x="116" y="165"/>
                  </a:cubicBezTo>
                  <a:cubicBezTo>
                    <a:pt x="113" y="165"/>
                    <a:pt x="111" y="161"/>
                    <a:pt x="108" y="161"/>
                  </a:cubicBezTo>
                  <a:cubicBezTo>
                    <a:pt x="106" y="161"/>
                    <a:pt x="101" y="160"/>
                    <a:pt x="100" y="162"/>
                  </a:cubicBezTo>
                  <a:cubicBezTo>
                    <a:pt x="100" y="163"/>
                    <a:pt x="99" y="163"/>
                    <a:pt x="98" y="164"/>
                  </a:cubicBezTo>
                  <a:cubicBezTo>
                    <a:pt x="97" y="164"/>
                    <a:pt x="97" y="166"/>
                    <a:pt x="98" y="165"/>
                  </a:cubicBezTo>
                  <a:cubicBezTo>
                    <a:pt x="100" y="165"/>
                    <a:pt x="102" y="164"/>
                    <a:pt x="103" y="162"/>
                  </a:cubicBezTo>
                  <a:cubicBezTo>
                    <a:pt x="103" y="163"/>
                    <a:pt x="105" y="163"/>
                    <a:pt x="105" y="163"/>
                  </a:cubicBezTo>
                  <a:cubicBezTo>
                    <a:pt x="106" y="163"/>
                    <a:pt x="108" y="166"/>
                    <a:pt x="108" y="163"/>
                  </a:cubicBezTo>
                  <a:cubicBezTo>
                    <a:pt x="108" y="162"/>
                    <a:pt x="110" y="164"/>
                    <a:pt x="110" y="164"/>
                  </a:cubicBezTo>
                  <a:cubicBezTo>
                    <a:pt x="110" y="164"/>
                    <a:pt x="114" y="164"/>
                    <a:pt x="113" y="165"/>
                  </a:cubicBezTo>
                  <a:cubicBezTo>
                    <a:pt x="113" y="165"/>
                    <a:pt x="112" y="165"/>
                    <a:pt x="112" y="165"/>
                  </a:cubicBezTo>
                  <a:cubicBezTo>
                    <a:pt x="112" y="165"/>
                    <a:pt x="114" y="166"/>
                    <a:pt x="114" y="166"/>
                  </a:cubicBezTo>
                  <a:cubicBezTo>
                    <a:pt x="113" y="166"/>
                    <a:pt x="111" y="166"/>
                    <a:pt x="110" y="165"/>
                  </a:cubicBezTo>
                  <a:cubicBezTo>
                    <a:pt x="109" y="164"/>
                    <a:pt x="109" y="165"/>
                    <a:pt x="109" y="166"/>
                  </a:cubicBezTo>
                  <a:cubicBezTo>
                    <a:pt x="109" y="165"/>
                    <a:pt x="103" y="164"/>
                    <a:pt x="102" y="164"/>
                  </a:cubicBezTo>
                  <a:cubicBezTo>
                    <a:pt x="101" y="164"/>
                    <a:pt x="95" y="166"/>
                    <a:pt x="96" y="168"/>
                  </a:cubicBezTo>
                  <a:cubicBezTo>
                    <a:pt x="97" y="169"/>
                    <a:pt x="103" y="167"/>
                    <a:pt x="104" y="167"/>
                  </a:cubicBezTo>
                  <a:cubicBezTo>
                    <a:pt x="105" y="167"/>
                    <a:pt x="107" y="167"/>
                    <a:pt x="108" y="168"/>
                  </a:cubicBezTo>
                  <a:cubicBezTo>
                    <a:pt x="108" y="168"/>
                    <a:pt x="112" y="169"/>
                    <a:pt x="112" y="169"/>
                  </a:cubicBezTo>
                  <a:cubicBezTo>
                    <a:pt x="112" y="170"/>
                    <a:pt x="107" y="168"/>
                    <a:pt x="107" y="168"/>
                  </a:cubicBezTo>
                  <a:cubicBezTo>
                    <a:pt x="105" y="167"/>
                    <a:pt x="102" y="168"/>
                    <a:pt x="100" y="168"/>
                  </a:cubicBezTo>
                  <a:cubicBezTo>
                    <a:pt x="93" y="170"/>
                    <a:pt x="101" y="172"/>
                    <a:pt x="103" y="171"/>
                  </a:cubicBezTo>
                  <a:cubicBezTo>
                    <a:pt x="102" y="172"/>
                    <a:pt x="101" y="173"/>
                    <a:pt x="99" y="173"/>
                  </a:cubicBezTo>
                  <a:cubicBezTo>
                    <a:pt x="96" y="174"/>
                    <a:pt x="101" y="175"/>
                    <a:pt x="101" y="175"/>
                  </a:cubicBezTo>
                  <a:cubicBezTo>
                    <a:pt x="101" y="175"/>
                    <a:pt x="97" y="174"/>
                    <a:pt x="97" y="176"/>
                  </a:cubicBezTo>
                  <a:cubicBezTo>
                    <a:pt x="97" y="179"/>
                    <a:pt x="99" y="177"/>
                    <a:pt x="101" y="176"/>
                  </a:cubicBezTo>
                  <a:cubicBezTo>
                    <a:pt x="103" y="175"/>
                    <a:pt x="105" y="173"/>
                    <a:pt x="107" y="172"/>
                  </a:cubicBezTo>
                  <a:cubicBezTo>
                    <a:pt x="108" y="172"/>
                    <a:pt x="114" y="169"/>
                    <a:pt x="114" y="171"/>
                  </a:cubicBezTo>
                  <a:cubicBezTo>
                    <a:pt x="114" y="171"/>
                    <a:pt x="111" y="171"/>
                    <a:pt x="111" y="171"/>
                  </a:cubicBezTo>
                  <a:cubicBezTo>
                    <a:pt x="111" y="171"/>
                    <a:pt x="113" y="171"/>
                    <a:pt x="114" y="172"/>
                  </a:cubicBezTo>
                  <a:cubicBezTo>
                    <a:pt x="111" y="170"/>
                    <a:pt x="98" y="178"/>
                    <a:pt x="99" y="179"/>
                  </a:cubicBezTo>
                  <a:cubicBezTo>
                    <a:pt x="99" y="180"/>
                    <a:pt x="105" y="178"/>
                    <a:pt x="106" y="178"/>
                  </a:cubicBezTo>
                  <a:cubicBezTo>
                    <a:pt x="106" y="178"/>
                    <a:pt x="102" y="179"/>
                    <a:pt x="101" y="180"/>
                  </a:cubicBezTo>
                  <a:cubicBezTo>
                    <a:pt x="101" y="180"/>
                    <a:pt x="103" y="184"/>
                    <a:pt x="104" y="183"/>
                  </a:cubicBezTo>
                  <a:cubicBezTo>
                    <a:pt x="105" y="182"/>
                    <a:pt x="106" y="180"/>
                    <a:pt x="107" y="180"/>
                  </a:cubicBezTo>
                  <a:cubicBezTo>
                    <a:pt x="108" y="180"/>
                    <a:pt x="112" y="181"/>
                    <a:pt x="112" y="181"/>
                  </a:cubicBezTo>
                  <a:cubicBezTo>
                    <a:pt x="112" y="181"/>
                    <a:pt x="108" y="181"/>
                    <a:pt x="108" y="181"/>
                  </a:cubicBezTo>
                  <a:cubicBezTo>
                    <a:pt x="106" y="181"/>
                    <a:pt x="105" y="182"/>
                    <a:pt x="104" y="183"/>
                  </a:cubicBezTo>
                  <a:cubicBezTo>
                    <a:pt x="104" y="184"/>
                    <a:pt x="104" y="185"/>
                    <a:pt x="104" y="186"/>
                  </a:cubicBezTo>
                  <a:cubicBezTo>
                    <a:pt x="105" y="189"/>
                    <a:pt x="105" y="188"/>
                    <a:pt x="107" y="187"/>
                  </a:cubicBezTo>
                  <a:cubicBezTo>
                    <a:pt x="106" y="188"/>
                    <a:pt x="105" y="192"/>
                    <a:pt x="106" y="193"/>
                  </a:cubicBezTo>
                  <a:cubicBezTo>
                    <a:pt x="106" y="193"/>
                    <a:pt x="109" y="189"/>
                    <a:pt x="110" y="189"/>
                  </a:cubicBezTo>
                  <a:cubicBezTo>
                    <a:pt x="110" y="190"/>
                    <a:pt x="109" y="191"/>
                    <a:pt x="110" y="192"/>
                  </a:cubicBezTo>
                  <a:cubicBezTo>
                    <a:pt x="110" y="193"/>
                    <a:pt x="111" y="191"/>
                    <a:pt x="112" y="191"/>
                  </a:cubicBezTo>
                  <a:cubicBezTo>
                    <a:pt x="114" y="189"/>
                    <a:pt x="110" y="187"/>
                    <a:pt x="110" y="186"/>
                  </a:cubicBezTo>
                  <a:cubicBezTo>
                    <a:pt x="110" y="186"/>
                    <a:pt x="112" y="189"/>
                    <a:pt x="113" y="189"/>
                  </a:cubicBezTo>
                  <a:cubicBezTo>
                    <a:pt x="114" y="190"/>
                    <a:pt x="114" y="189"/>
                    <a:pt x="115" y="188"/>
                  </a:cubicBezTo>
                  <a:cubicBezTo>
                    <a:pt x="114" y="188"/>
                    <a:pt x="117" y="191"/>
                    <a:pt x="116" y="192"/>
                  </a:cubicBezTo>
                  <a:cubicBezTo>
                    <a:pt x="117" y="191"/>
                    <a:pt x="114" y="189"/>
                    <a:pt x="114" y="191"/>
                  </a:cubicBezTo>
                  <a:cubicBezTo>
                    <a:pt x="114" y="193"/>
                    <a:pt x="116" y="195"/>
                    <a:pt x="114" y="196"/>
                  </a:cubicBezTo>
                  <a:cubicBezTo>
                    <a:pt x="114" y="196"/>
                    <a:pt x="114" y="193"/>
                    <a:pt x="114" y="193"/>
                  </a:cubicBezTo>
                  <a:cubicBezTo>
                    <a:pt x="114" y="192"/>
                    <a:pt x="112" y="194"/>
                    <a:pt x="111" y="194"/>
                  </a:cubicBezTo>
                  <a:cubicBezTo>
                    <a:pt x="110" y="194"/>
                    <a:pt x="109" y="196"/>
                    <a:pt x="109" y="197"/>
                  </a:cubicBezTo>
                  <a:cubicBezTo>
                    <a:pt x="108" y="199"/>
                    <a:pt x="111" y="197"/>
                    <a:pt x="111" y="198"/>
                  </a:cubicBezTo>
                  <a:cubicBezTo>
                    <a:pt x="112" y="199"/>
                    <a:pt x="110" y="200"/>
                    <a:pt x="110" y="200"/>
                  </a:cubicBezTo>
                  <a:cubicBezTo>
                    <a:pt x="110" y="200"/>
                    <a:pt x="112" y="199"/>
                    <a:pt x="113" y="201"/>
                  </a:cubicBezTo>
                  <a:cubicBezTo>
                    <a:pt x="113" y="203"/>
                    <a:pt x="115" y="204"/>
                    <a:pt x="115" y="205"/>
                  </a:cubicBezTo>
                  <a:cubicBezTo>
                    <a:pt x="114" y="207"/>
                    <a:pt x="115" y="207"/>
                    <a:pt x="117" y="209"/>
                  </a:cubicBezTo>
                  <a:cubicBezTo>
                    <a:pt x="118" y="210"/>
                    <a:pt x="119" y="212"/>
                    <a:pt x="120" y="210"/>
                  </a:cubicBezTo>
                  <a:cubicBezTo>
                    <a:pt x="120" y="210"/>
                    <a:pt x="121" y="215"/>
                    <a:pt x="122" y="215"/>
                  </a:cubicBezTo>
                  <a:cubicBezTo>
                    <a:pt x="123" y="216"/>
                    <a:pt x="122" y="215"/>
                    <a:pt x="123" y="215"/>
                  </a:cubicBezTo>
                  <a:cubicBezTo>
                    <a:pt x="124" y="216"/>
                    <a:pt x="125" y="217"/>
                    <a:pt x="126" y="218"/>
                  </a:cubicBezTo>
                  <a:cubicBezTo>
                    <a:pt x="128" y="219"/>
                    <a:pt x="130" y="220"/>
                    <a:pt x="132" y="219"/>
                  </a:cubicBezTo>
                  <a:cubicBezTo>
                    <a:pt x="133" y="219"/>
                    <a:pt x="136" y="219"/>
                    <a:pt x="136" y="218"/>
                  </a:cubicBezTo>
                  <a:cubicBezTo>
                    <a:pt x="136" y="218"/>
                    <a:pt x="136" y="221"/>
                    <a:pt x="136" y="221"/>
                  </a:cubicBezTo>
                  <a:cubicBezTo>
                    <a:pt x="136" y="221"/>
                    <a:pt x="138" y="217"/>
                    <a:pt x="138" y="218"/>
                  </a:cubicBezTo>
                  <a:cubicBezTo>
                    <a:pt x="139" y="218"/>
                    <a:pt x="138" y="219"/>
                    <a:pt x="138" y="219"/>
                  </a:cubicBezTo>
                  <a:cubicBezTo>
                    <a:pt x="138" y="220"/>
                    <a:pt x="139" y="220"/>
                    <a:pt x="139" y="220"/>
                  </a:cubicBezTo>
                  <a:cubicBezTo>
                    <a:pt x="139" y="220"/>
                    <a:pt x="136" y="221"/>
                    <a:pt x="137" y="222"/>
                  </a:cubicBezTo>
                  <a:cubicBezTo>
                    <a:pt x="138" y="222"/>
                    <a:pt x="138" y="222"/>
                    <a:pt x="139" y="221"/>
                  </a:cubicBezTo>
                  <a:cubicBezTo>
                    <a:pt x="140" y="222"/>
                    <a:pt x="139" y="223"/>
                    <a:pt x="139" y="223"/>
                  </a:cubicBezTo>
                  <a:cubicBezTo>
                    <a:pt x="139" y="224"/>
                    <a:pt x="142" y="221"/>
                    <a:pt x="142" y="222"/>
                  </a:cubicBezTo>
                  <a:cubicBezTo>
                    <a:pt x="142" y="223"/>
                    <a:pt x="140" y="224"/>
                    <a:pt x="140" y="225"/>
                  </a:cubicBezTo>
                  <a:cubicBezTo>
                    <a:pt x="140" y="224"/>
                    <a:pt x="143" y="223"/>
                    <a:pt x="142" y="225"/>
                  </a:cubicBezTo>
                  <a:cubicBezTo>
                    <a:pt x="142" y="225"/>
                    <a:pt x="142" y="225"/>
                    <a:pt x="142" y="224"/>
                  </a:cubicBezTo>
                  <a:cubicBezTo>
                    <a:pt x="142" y="226"/>
                    <a:pt x="145" y="223"/>
                    <a:pt x="145" y="223"/>
                  </a:cubicBezTo>
                  <a:cubicBezTo>
                    <a:pt x="146" y="224"/>
                    <a:pt x="145" y="226"/>
                    <a:pt x="145" y="227"/>
                  </a:cubicBezTo>
                  <a:cubicBezTo>
                    <a:pt x="144" y="225"/>
                    <a:pt x="153" y="225"/>
                    <a:pt x="147" y="222"/>
                  </a:cubicBezTo>
                  <a:cubicBezTo>
                    <a:pt x="148" y="222"/>
                    <a:pt x="153" y="222"/>
                    <a:pt x="150" y="221"/>
                  </a:cubicBezTo>
                  <a:cubicBezTo>
                    <a:pt x="147" y="219"/>
                    <a:pt x="151" y="220"/>
                    <a:pt x="152" y="218"/>
                  </a:cubicBezTo>
                  <a:cubicBezTo>
                    <a:pt x="152" y="218"/>
                    <a:pt x="149" y="218"/>
                    <a:pt x="149" y="218"/>
                  </a:cubicBezTo>
                  <a:cubicBezTo>
                    <a:pt x="150" y="217"/>
                    <a:pt x="151" y="216"/>
                    <a:pt x="152" y="216"/>
                  </a:cubicBezTo>
                  <a:cubicBezTo>
                    <a:pt x="154" y="214"/>
                    <a:pt x="151" y="215"/>
                    <a:pt x="151" y="214"/>
                  </a:cubicBezTo>
                  <a:cubicBezTo>
                    <a:pt x="151" y="214"/>
                    <a:pt x="154" y="213"/>
                    <a:pt x="154" y="212"/>
                  </a:cubicBezTo>
                  <a:cubicBezTo>
                    <a:pt x="154" y="211"/>
                    <a:pt x="154" y="209"/>
                    <a:pt x="153" y="208"/>
                  </a:cubicBezTo>
                  <a:cubicBezTo>
                    <a:pt x="152" y="208"/>
                    <a:pt x="154" y="207"/>
                    <a:pt x="153" y="206"/>
                  </a:cubicBezTo>
                  <a:cubicBezTo>
                    <a:pt x="153" y="206"/>
                    <a:pt x="151" y="205"/>
                    <a:pt x="151" y="205"/>
                  </a:cubicBezTo>
                  <a:cubicBezTo>
                    <a:pt x="151" y="205"/>
                    <a:pt x="155" y="204"/>
                    <a:pt x="156" y="204"/>
                  </a:cubicBezTo>
                  <a:cubicBezTo>
                    <a:pt x="159" y="204"/>
                    <a:pt x="156" y="203"/>
                    <a:pt x="155" y="202"/>
                  </a:cubicBezTo>
                  <a:cubicBezTo>
                    <a:pt x="155" y="202"/>
                    <a:pt x="160" y="202"/>
                    <a:pt x="160" y="202"/>
                  </a:cubicBezTo>
                  <a:cubicBezTo>
                    <a:pt x="159" y="201"/>
                    <a:pt x="157" y="201"/>
                    <a:pt x="156" y="200"/>
                  </a:cubicBezTo>
                  <a:cubicBezTo>
                    <a:pt x="156" y="200"/>
                    <a:pt x="160" y="201"/>
                    <a:pt x="160" y="200"/>
                  </a:cubicBezTo>
                  <a:cubicBezTo>
                    <a:pt x="161" y="200"/>
                    <a:pt x="160" y="200"/>
                    <a:pt x="160" y="199"/>
                  </a:cubicBezTo>
                  <a:cubicBezTo>
                    <a:pt x="161" y="199"/>
                    <a:pt x="161" y="199"/>
                    <a:pt x="161" y="199"/>
                  </a:cubicBezTo>
                  <a:cubicBezTo>
                    <a:pt x="162" y="198"/>
                    <a:pt x="158" y="197"/>
                    <a:pt x="158" y="197"/>
                  </a:cubicBezTo>
                  <a:cubicBezTo>
                    <a:pt x="158" y="197"/>
                    <a:pt x="163" y="197"/>
                    <a:pt x="162" y="196"/>
                  </a:cubicBezTo>
                  <a:cubicBezTo>
                    <a:pt x="162" y="195"/>
                    <a:pt x="163" y="195"/>
                    <a:pt x="161" y="194"/>
                  </a:cubicBezTo>
                  <a:cubicBezTo>
                    <a:pt x="161" y="194"/>
                    <a:pt x="158" y="194"/>
                    <a:pt x="158" y="193"/>
                  </a:cubicBezTo>
                  <a:cubicBezTo>
                    <a:pt x="158" y="193"/>
                    <a:pt x="163" y="192"/>
                    <a:pt x="163" y="192"/>
                  </a:cubicBezTo>
                  <a:cubicBezTo>
                    <a:pt x="165" y="192"/>
                    <a:pt x="164" y="189"/>
                    <a:pt x="162" y="189"/>
                  </a:cubicBezTo>
                  <a:cubicBezTo>
                    <a:pt x="161" y="188"/>
                    <a:pt x="158" y="187"/>
                    <a:pt x="161" y="186"/>
                  </a:cubicBezTo>
                  <a:cubicBezTo>
                    <a:pt x="163" y="186"/>
                    <a:pt x="166" y="187"/>
                    <a:pt x="167" y="185"/>
                  </a:cubicBezTo>
                  <a:cubicBezTo>
                    <a:pt x="167" y="185"/>
                    <a:pt x="165" y="183"/>
                    <a:pt x="165" y="183"/>
                  </a:cubicBezTo>
                  <a:cubicBezTo>
                    <a:pt x="165" y="182"/>
                    <a:pt x="167" y="182"/>
                    <a:pt x="167" y="182"/>
                  </a:cubicBezTo>
                  <a:cubicBezTo>
                    <a:pt x="168" y="181"/>
                    <a:pt x="170" y="181"/>
                    <a:pt x="172" y="182"/>
                  </a:cubicBezTo>
                  <a:cubicBezTo>
                    <a:pt x="172" y="182"/>
                    <a:pt x="174" y="182"/>
                    <a:pt x="174" y="182"/>
                  </a:cubicBezTo>
                  <a:cubicBezTo>
                    <a:pt x="175" y="181"/>
                    <a:pt x="173" y="180"/>
                    <a:pt x="173" y="179"/>
                  </a:cubicBezTo>
                  <a:cubicBezTo>
                    <a:pt x="174" y="178"/>
                    <a:pt x="177" y="174"/>
                    <a:pt x="179" y="176"/>
                  </a:cubicBezTo>
                  <a:cubicBezTo>
                    <a:pt x="178" y="175"/>
                    <a:pt x="175" y="181"/>
                    <a:pt x="176" y="181"/>
                  </a:cubicBezTo>
                  <a:cubicBezTo>
                    <a:pt x="177" y="182"/>
                    <a:pt x="179" y="179"/>
                    <a:pt x="181" y="179"/>
                  </a:cubicBezTo>
                  <a:cubicBezTo>
                    <a:pt x="181" y="179"/>
                    <a:pt x="183" y="180"/>
                    <a:pt x="183" y="180"/>
                  </a:cubicBezTo>
                  <a:cubicBezTo>
                    <a:pt x="183" y="180"/>
                    <a:pt x="183" y="178"/>
                    <a:pt x="183" y="178"/>
                  </a:cubicBezTo>
                  <a:cubicBezTo>
                    <a:pt x="186" y="179"/>
                    <a:pt x="186" y="178"/>
                    <a:pt x="187" y="177"/>
                  </a:cubicBezTo>
                  <a:cubicBezTo>
                    <a:pt x="188" y="176"/>
                    <a:pt x="189" y="176"/>
                    <a:pt x="190" y="176"/>
                  </a:cubicBezTo>
                  <a:cubicBezTo>
                    <a:pt x="192" y="175"/>
                    <a:pt x="192" y="174"/>
                    <a:pt x="193" y="173"/>
                  </a:cubicBezTo>
                  <a:cubicBezTo>
                    <a:pt x="194" y="172"/>
                    <a:pt x="196" y="170"/>
                    <a:pt x="197" y="168"/>
                  </a:cubicBezTo>
                  <a:cubicBezTo>
                    <a:pt x="199" y="166"/>
                    <a:pt x="199" y="165"/>
                    <a:pt x="201" y="165"/>
                  </a:cubicBezTo>
                  <a:cubicBezTo>
                    <a:pt x="202" y="164"/>
                    <a:pt x="205" y="164"/>
                    <a:pt x="205" y="162"/>
                  </a:cubicBezTo>
                  <a:cubicBezTo>
                    <a:pt x="204" y="162"/>
                    <a:pt x="203" y="157"/>
                    <a:pt x="203" y="157"/>
                  </a:cubicBezTo>
                  <a:cubicBezTo>
                    <a:pt x="204" y="157"/>
                    <a:pt x="207" y="160"/>
                    <a:pt x="208" y="160"/>
                  </a:cubicBezTo>
                  <a:cubicBezTo>
                    <a:pt x="209" y="161"/>
                    <a:pt x="210" y="161"/>
                    <a:pt x="211" y="161"/>
                  </a:cubicBezTo>
                  <a:cubicBezTo>
                    <a:pt x="211" y="161"/>
                    <a:pt x="213" y="160"/>
                    <a:pt x="213" y="160"/>
                  </a:cubicBezTo>
                  <a:cubicBezTo>
                    <a:pt x="214" y="160"/>
                    <a:pt x="215" y="161"/>
                    <a:pt x="216" y="160"/>
                  </a:cubicBezTo>
                  <a:cubicBezTo>
                    <a:pt x="216" y="160"/>
                    <a:pt x="214" y="158"/>
                    <a:pt x="217" y="159"/>
                  </a:cubicBezTo>
                  <a:cubicBezTo>
                    <a:pt x="219" y="159"/>
                    <a:pt x="221" y="159"/>
                    <a:pt x="223" y="158"/>
                  </a:cubicBezTo>
                  <a:cubicBezTo>
                    <a:pt x="228" y="157"/>
                    <a:pt x="232" y="156"/>
                    <a:pt x="237" y="154"/>
                  </a:cubicBezTo>
                  <a:cubicBezTo>
                    <a:pt x="238" y="153"/>
                    <a:pt x="254" y="143"/>
                    <a:pt x="255" y="143"/>
                  </a:cubicBezTo>
                  <a:cubicBezTo>
                    <a:pt x="254" y="143"/>
                    <a:pt x="247" y="143"/>
                    <a:pt x="246" y="143"/>
                  </a:cubicBezTo>
                  <a:cubicBezTo>
                    <a:pt x="244" y="142"/>
                    <a:pt x="242" y="141"/>
                    <a:pt x="240" y="141"/>
                  </a:cubicBezTo>
                  <a:cubicBezTo>
                    <a:pt x="238" y="141"/>
                    <a:pt x="236" y="142"/>
                    <a:pt x="235" y="142"/>
                  </a:cubicBezTo>
                  <a:cubicBezTo>
                    <a:pt x="233" y="143"/>
                    <a:pt x="233" y="141"/>
                    <a:pt x="232" y="142"/>
                  </a:cubicBezTo>
                  <a:cubicBezTo>
                    <a:pt x="231" y="142"/>
                    <a:pt x="230" y="144"/>
                    <a:pt x="229" y="144"/>
                  </a:cubicBezTo>
                  <a:cubicBezTo>
                    <a:pt x="225" y="144"/>
                    <a:pt x="232" y="140"/>
                    <a:pt x="233" y="141"/>
                  </a:cubicBezTo>
                  <a:cubicBezTo>
                    <a:pt x="232" y="140"/>
                    <a:pt x="229" y="141"/>
                    <a:pt x="228" y="141"/>
                  </a:cubicBezTo>
                  <a:cubicBezTo>
                    <a:pt x="225" y="141"/>
                    <a:pt x="223" y="140"/>
                    <a:pt x="221" y="140"/>
                  </a:cubicBezTo>
                  <a:cubicBezTo>
                    <a:pt x="222" y="140"/>
                    <a:pt x="225" y="138"/>
                    <a:pt x="226" y="137"/>
                  </a:cubicBezTo>
                  <a:cubicBezTo>
                    <a:pt x="226" y="134"/>
                    <a:pt x="228" y="135"/>
                    <a:pt x="229" y="136"/>
                  </a:cubicBezTo>
                  <a:cubicBezTo>
                    <a:pt x="231" y="136"/>
                    <a:pt x="239" y="134"/>
                    <a:pt x="240" y="133"/>
                  </a:cubicBezTo>
                  <a:cubicBezTo>
                    <a:pt x="240" y="132"/>
                    <a:pt x="235" y="131"/>
                    <a:pt x="234" y="130"/>
                  </a:cubicBezTo>
                  <a:cubicBezTo>
                    <a:pt x="235" y="131"/>
                    <a:pt x="239" y="132"/>
                    <a:pt x="240" y="132"/>
                  </a:cubicBezTo>
                  <a:cubicBezTo>
                    <a:pt x="241" y="133"/>
                    <a:pt x="245" y="133"/>
                    <a:pt x="245" y="135"/>
                  </a:cubicBezTo>
                  <a:cubicBezTo>
                    <a:pt x="244" y="138"/>
                    <a:pt x="246" y="139"/>
                    <a:pt x="248" y="139"/>
                  </a:cubicBezTo>
                  <a:cubicBezTo>
                    <a:pt x="248" y="139"/>
                    <a:pt x="254" y="139"/>
                    <a:pt x="253" y="138"/>
                  </a:cubicBezTo>
                  <a:cubicBezTo>
                    <a:pt x="253" y="138"/>
                    <a:pt x="253" y="140"/>
                    <a:pt x="254" y="140"/>
                  </a:cubicBezTo>
                  <a:cubicBezTo>
                    <a:pt x="256" y="139"/>
                    <a:pt x="257" y="136"/>
                    <a:pt x="257" y="134"/>
                  </a:cubicBezTo>
                  <a:cubicBezTo>
                    <a:pt x="257" y="133"/>
                    <a:pt x="257" y="129"/>
                    <a:pt x="255" y="130"/>
                  </a:cubicBezTo>
                  <a:cubicBezTo>
                    <a:pt x="253" y="132"/>
                    <a:pt x="254" y="130"/>
                    <a:pt x="253" y="129"/>
                  </a:cubicBezTo>
                  <a:cubicBezTo>
                    <a:pt x="251" y="127"/>
                    <a:pt x="248" y="126"/>
                    <a:pt x="245" y="124"/>
                  </a:cubicBezTo>
                  <a:cubicBezTo>
                    <a:pt x="244" y="123"/>
                    <a:pt x="243" y="123"/>
                    <a:pt x="242" y="122"/>
                  </a:cubicBezTo>
                  <a:cubicBezTo>
                    <a:pt x="242" y="122"/>
                    <a:pt x="238" y="123"/>
                    <a:pt x="238" y="124"/>
                  </a:cubicBezTo>
                  <a:cubicBezTo>
                    <a:pt x="238" y="124"/>
                    <a:pt x="239" y="123"/>
                    <a:pt x="238" y="123"/>
                  </a:cubicBezTo>
                  <a:cubicBezTo>
                    <a:pt x="238" y="123"/>
                    <a:pt x="237" y="122"/>
                    <a:pt x="237" y="122"/>
                  </a:cubicBezTo>
                  <a:cubicBezTo>
                    <a:pt x="237" y="121"/>
                    <a:pt x="241" y="122"/>
                    <a:pt x="241" y="121"/>
                  </a:cubicBezTo>
                  <a:cubicBezTo>
                    <a:pt x="241" y="119"/>
                    <a:pt x="241" y="118"/>
                    <a:pt x="238" y="118"/>
                  </a:cubicBezTo>
                  <a:cubicBezTo>
                    <a:pt x="236" y="119"/>
                    <a:pt x="235" y="121"/>
                    <a:pt x="233" y="119"/>
                  </a:cubicBezTo>
                  <a:cubicBezTo>
                    <a:pt x="233" y="119"/>
                    <a:pt x="229" y="119"/>
                    <a:pt x="229" y="118"/>
                  </a:cubicBezTo>
                  <a:cubicBezTo>
                    <a:pt x="229" y="116"/>
                    <a:pt x="234" y="119"/>
                    <a:pt x="234" y="119"/>
                  </a:cubicBezTo>
                  <a:cubicBezTo>
                    <a:pt x="235" y="119"/>
                    <a:pt x="240" y="118"/>
                    <a:pt x="240" y="117"/>
                  </a:cubicBezTo>
                  <a:cubicBezTo>
                    <a:pt x="241" y="117"/>
                    <a:pt x="236" y="115"/>
                    <a:pt x="235" y="115"/>
                  </a:cubicBezTo>
                  <a:cubicBezTo>
                    <a:pt x="233" y="115"/>
                    <a:pt x="230" y="115"/>
                    <a:pt x="228" y="116"/>
                  </a:cubicBezTo>
                  <a:cubicBezTo>
                    <a:pt x="229" y="116"/>
                    <a:pt x="233" y="113"/>
                    <a:pt x="233" y="114"/>
                  </a:cubicBezTo>
                  <a:cubicBezTo>
                    <a:pt x="233" y="113"/>
                    <a:pt x="229" y="113"/>
                    <a:pt x="229" y="112"/>
                  </a:cubicBezTo>
                  <a:cubicBezTo>
                    <a:pt x="232" y="113"/>
                    <a:pt x="235" y="115"/>
                    <a:pt x="238" y="113"/>
                  </a:cubicBezTo>
                  <a:cubicBezTo>
                    <a:pt x="238" y="113"/>
                    <a:pt x="241" y="112"/>
                    <a:pt x="241" y="111"/>
                  </a:cubicBezTo>
                  <a:cubicBezTo>
                    <a:pt x="240" y="110"/>
                    <a:pt x="238" y="109"/>
                    <a:pt x="238" y="108"/>
                  </a:cubicBezTo>
                  <a:cubicBezTo>
                    <a:pt x="238" y="109"/>
                    <a:pt x="241" y="110"/>
                    <a:pt x="242" y="110"/>
                  </a:cubicBezTo>
                  <a:cubicBezTo>
                    <a:pt x="244" y="111"/>
                    <a:pt x="243" y="109"/>
                    <a:pt x="245" y="109"/>
                  </a:cubicBezTo>
                  <a:cubicBezTo>
                    <a:pt x="246" y="109"/>
                    <a:pt x="254" y="111"/>
                    <a:pt x="254" y="111"/>
                  </a:cubicBezTo>
                  <a:cubicBezTo>
                    <a:pt x="253" y="111"/>
                    <a:pt x="246" y="110"/>
                    <a:pt x="246" y="110"/>
                  </a:cubicBezTo>
                  <a:cubicBezTo>
                    <a:pt x="248" y="114"/>
                    <a:pt x="254" y="113"/>
                    <a:pt x="257" y="113"/>
                  </a:cubicBezTo>
                  <a:cubicBezTo>
                    <a:pt x="258" y="112"/>
                    <a:pt x="261" y="113"/>
                    <a:pt x="262" y="112"/>
                  </a:cubicBezTo>
                  <a:cubicBezTo>
                    <a:pt x="265" y="111"/>
                    <a:pt x="264" y="109"/>
                    <a:pt x="262" y="108"/>
                  </a:cubicBezTo>
                  <a:cubicBezTo>
                    <a:pt x="261" y="107"/>
                    <a:pt x="258" y="106"/>
                    <a:pt x="257" y="106"/>
                  </a:cubicBezTo>
                  <a:cubicBezTo>
                    <a:pt x="256" y="106"/>
                    <a:pt x="257" y="109"/>
                    <a:pt x="257" y="110"/>
                  </a:cubicBezTo>
                  <a:cubicBezTo>
                    <a:pt x="256" y="109"/>
                    <a:pt x="256" y="108"/>
                    <a:pt x="255" y="107"/>
                  </a:cubicBezTo>
                  <a:cubicBezTo>
                    <a:pt x="255" y="106"/>
                    <a:pt x="254" y="107"/>
                    <a:pt x="253" y="106"/>
                  </a:cubicBezTo>
                  <a:cubicBezTo>
                    <a:pt x="254" y="107"/>
                    <a:pt x="256" y="101"/>
                    <a:pt x="256" y="100"/>
                  </a:cubicBezTo>
                  <a:cubicBezTo>
                    <a:pt x="256" y="100"/>
                    <a:pt x="257" y="103"/>
                    <a:pt x="257" y="103"/>
                  </a:cubicBezTo>
                  <a:cubicBezTo>
                    <a:pt x="257" y="105"/>
                    <a:pt x="257" y="106"/>
                    <a:pt x="258" y="106"/>
                  </a:cubicBezTo>
                  <a:cubicBezTo>
                    <a:pt x="261" y="106"/>
                    <a:pt x="263" y="105"/>
                    <a:pt x="265" y="105"/>
                  </a:cubicBezTo>
                  <a:cubicBezTo>
                    <a:pt x="266" y="105"/>
                    <a:pt x="272" y="103"/>
                    <a:pt x="270" y="101"/>
                  </a:cubicBezTo>
                  <a:cubicBezTo>
                    <a:pt x="268" y="100"/>
                    <a:pt x="267" y="102"/>
                    <a:pt x="266" y="101"/>
                  </a:cubicBezTo>
                  <a:cubicBezTo>
                    <a:pt x="266" y="100"/>
                    <a:pt x="266" y="100"/>
                    <a:pt x="266" y="99"/>
                  </a:cubicBezTo>
                  <a:cubicBezTo>
                    <a:pt x="267" y="98"/>
                    <a:pt x="266" y="97"/>
                    <a:pt x="265" y="97"/>
                  </a:cubicBezTo>
                  <a:cubicBezTo>
                    <a:pt x="265" y="96"/>
                    <a:pt x="262" y="96"/>
                    <a:pt x="261" y="96"/>
                  </a:cubicBezTo>
                  <a:cubicBezTo>
                    <a:pt x="259" y="96"/>
                    <a:pt x="258" y="98"/>
                    <a:pt x="256" y="96"/>
                  </a:cubicBezTo>
                  <a:cubicBezTo>
                    <a:pt x="260" y="99"/>
                    <a:pt x="262" y="91"/>
                    <a:pt x="266" y="95"/>
                  </a:cubicBezTo>
                  <a:cubicBezTo>
                    <a:pt x="267" y="97"/>
                    <a:pt x="269" y="94"/>
                    <a:pt x="269" y="92"/>
                  </a:cubicBezTo>
                  <a:cubicBezTo>
                    <a:pt x="269" y="91"/>
                    <a:pt x="266" y="88"/>
                    <a:pt x="266" y="88"/>
                  </a:cubicBezTo>
                  <a:cubicBezTo>
                    <a:pt x="266" y="87"/>
                    <a:pt x="269" y="90"/>
                    <a:pt x="269" y="91"/>
                  </a:cubicBezTo>
                  <a:cubicBezTo>
                    <a:pt x="269" y="92"/>
                    <a:pt x="271" y="90"/>
                    <a:pt x="270" y="88"/>
                  </a:cubicBezTo>
                  <a:cubicBezTo>
                    <a:pt x="269" y="87"/>
                    <a:pt x="267" y="85"/>
                    <a:pt x="266" y="84"/>
                  </a:cubicBezTo>
                  <a:cubicBezTo>
                    <a:pt x="264" y="84"/>
                    <a:pt x="261" y="85"/>
                    <a:pt x="259" y="84"/>
                  </a:cubicBezTo>
                  <a:cubicBezTo>
                    <a:pt x="258" y="83"/>
                    <a:pt x="258" y="81"/>
                    <a:pt x="256" y="81"/>
                  </a:cubicBezTo>
                  <a:cubicBezTo>
                    <a:pt x="256" y="80"/>
                    <a:pt x="252" y="81"/>
                    <a:pt x="253" y="80"/>
                  </a:cubicBezTo>
                  <a:cubicBezTo>
                    <a:pt x="254" y="78"/>
                    <a:pt x="254" y="77"/>
                    <a:pt x="256" y="79"/>
                  </a:cubicBezTo>
                  <a:cubicBezTo>
                    <a:pt x="258" y="81"/>
                    <a:pt x="260" y="78"/>
                    <a:pt x="262" y="77"/>
                  </a:cubicBezTo>
                  <a:cubicBezTo>
                    <a:pt x="265" y="75"/>
                    <a:pt x="271" y="81"/>
                    <a:pt x="274" y="78"/>
                  </a:cubicBezTo>
                  <a:cubicBezTo>
                    <a:pt x="275" y="77"/>
                    <a:pt x="275" y="72"/>
                    <a:pt x="272" y="73"/>
                  </a:cubicBezTo>
                  <a:cubicBezTo>
                    <a:pt x="271" y="73"/>
                    <a:pt x="270" y="74"/>
                    <a:pt x="269" y="73"/>
                  </a:cubicBezTo>
                  <a:cubicBezTo>
                    <a:pt x="267" y="73"/>
                    <a:pt x="265" y="72"/>
                    <a:pt x="263" y="70"/>
                  </a:cubicBezTo>
                  <a:cubicBezTo>
                    <a:pt x="260" y="68"/>
                    <a:pt x="271" y="71"/>
                    <a:pt x="271" y="70"/>
                  </a:cubicBezTo>
                  <a:cubicBezTo>
                    <a:pt x="270" y="68"/>
                    <a:pt x="265" y="67"/>
                    <a:pt x="263" y="66"/>
                  </a:cubicBezTo>
                  <a:cubicBezTo>
                    <a:pt x="260" y="65"/>
                    <a:pt x="260" y="66"/>
                    <a:pt x="259" y="68"/>
                  </a:cubicBezTo>
                  <a:cubicBezTo>
                    <a:pt x="259" y="69"/>
                    <a:pt x="257" y="70"/>
                    <a:pt x="256" y="69"/>
                  </a:cubicBezTo>
                  <a:cubicBezTo>
                    <a:pt x="255" y="69"/>
                    <a:pt x="258" y="65"/>
                    <a:pt x="258" y="64"/>
                  </a:cubicBezTo>
                  <a:cubicBezTo>
                    <a:pt x="258" y="63"/>
                    <a:pt x="259" y="61"/>
                    <a:pt x="260" y="60"/>
                  </a:cubicBezTo>
                  <a:cubicBezTo>
                    <a:pt x="260" y="59"/>
                    <a:pt x="260" y="57"/>
                    <a:pt x="261" y="57"/>
                  </a:cubicBezTo>
                  <a:cubicBezTo>
                    <a:pt x="262" y="57"/>
                    <a:pt x="264" y="57"/>
                    <a:pt x="265" y="56"/>
                  </a:cubicBezTo>
                  <a:cubicBezTo>
                    <a:pt x="265" y="56"/>
                    <a:pt x="270" y="51"/>
                    <a:pt x="270" y="52"/>
                  </a:cubicBezTo>
                  <a:cubicBezTo>
                    <a:pt x="270" y="52"/>
                    <a:pt x="268" y="51"/>
                    <a:pt x="268" y="51"/>
                  </a:cubicBezTo>
                  <a:cubicBezTo>
                    <a:pt x="268" y="50"/>
                    <a:pt x="268" y="49"/>
                    <a:pt x="268" y="48"/>
                  </a:cubicBezTo>
                  <a:cubicBezTo>
                    <a:pt x="268" y="46"/>
                    <a:pt x="269" y="46"/>
                    <a:pt x="271" y="46"/>
                  </a:cubicBezTo>
                  <a:cubicBezTo>
                    <a:pt x="273" y="46"/>
                    <a:pt x="281" y="43"/>
                    <a:pt x="276" y="43"/>
                  </a:cubicBezTo>
                  <a:cubicBezTo>
                    <a:pt x="273" y="43"/>
                    <a:pt x="268" y="42"/>
                    <a:pt x="266" y="44"/>
                  </a:cubicBezTo>
                  <a:cubicBezTo>
                    <a:pt x="265" y="45"/>
                    <a:pt x="265" y="47"/>
                    <a:pt x="263" y="46"/>
                  </a:cubicBezTo>
                  <a:cubicBezTo>
                    <a:pt x="261" y="45"/>
                    <a:pt x="263" y="43"/>
                    <a:pt x="264" y="42"/>
                  </a:cubicBezTo>
                  <a:cubicBezTo>
                    <a:pt x="266" y="39"/>
                    <a:pt x="270" y="41"/>
                    <a:pt x="273" y="41"/>
                  </a:cubicBezTo>
                  <a:cubicBezTo>
                    <a:pt x="277" y="41"/>
                    <a:pt x="281" y="42"/>
                    <a:pt x="283" y="38"/>
                  </a:cubicBezTo>
                  <a:cubicBezTo>
                    <a:pt x="284" y="38"/>
                    <a:pt x="280" y="37"/>
                    <a:pt x="280" y="37"/>
                  </a:cubicBezTo>
                  <a:cubicBezTo>
                    <a:pt x="278" y="36"/>
                    <a:pt x="276" y="37"/>
                    <a:pt x="274" y="37"/>
                  </a:cubicBezTo>
                  <a:cubicBezTo>
                    <a:pt x="272" y="37"/>
                    <a:pt x="271" y="36"/>
                    <a:pt x="269" y="36"/>
                  </a:cubicBezTo>
                  <a:cubicBezTo>
                    <a:pt x="268" y="36"/>
                    <a:pt x="266" y="36"/>
                    <a:pt x="265" y="36"/>
                  </a:cubicBezTo>
                  <a:cubicBezTo>
                    <a:pt x="266" y="37"/>
                    <a:pt x="269" y="36"/>
                    <a:pt x="271" y="36"/>
                  </a:cubicBezTo>
                  <a:cubicBezTo>
                    <a:pt x="274" y="36"/>
                    <a:pt x="276" y="35"/>
                    <a:pt x="279" y="35"/>
                  </a:cubicBezTo>
                  <a:cubicBezTo>
                    <a:pt x="283" y="36"/>
                    <a:pt x="285" y="34"/>
                    <a:pt x="288" y="34"/>
                  </a:cubicBezTo>
                  <a:cubicBezTo>
                    <a:pt x="289" y="34"/>
                    <a:pt x="291" y="34"/>
                    <a:pt x="291" y="33"/>
                  </a:cubicBezTo>
                  <a:cubicBezTo>
                    <a:pt x="291" y="33"/>
                    <a:pt x="289" y="31"/>
                    <a:pt x="290" y="31"/>
                  </a:cubicBezTo>
                  <a:cubicBezTo>
                    <a:pt x="295" y="30"/>
                    <a:pt x="300" y="29"/>
                    <a:pt x="304" y="26"/>
                  </a:cubicBezTo>
                  <a:cubicBezTo>
                    <a:pt x="305" y="25"/>
                    <a:pt x="301" y="24"/>
                    <a:pt x="301" y="24"/>
                  </a:cubicBezTo>
                  <a:cubicBezTo>
                    <a:pt x="298" y="23"/>
                    <a:pt x="295" y="22"/>
                    <a:pt x="293" y="22"/>
                  </a:cubicBezTo>
                  <a:cubicBezTo>
                    <a:pt x="287" y="21"/>
                    <a:pt x="282" y="20"/>
                    <a:pt x="277" y="25"/>
                  </a:cubicBezTo>
                  <a:cubicBezTo>
                    <a:pt x="275" y="28"/>
                    <a:pt x="273" y="26"/>
                    <a:pt x="269" y="26"/>
                  </a:cubicBezTo>
                  <a:cubicBezTo>
                    <a:pt x="268" y="26"/>
                    <a:pt x="264" y="29"/>
                    <a:pt x="265" y="26"/>
                  </a:cubicBezTo>
                  <a:cubicBezTo>
                    <a:pt x="265" y="24"/>
                    <a:pt x="260" y="27"/>
                    <a:pt x="259" y="28"/>
                  </a:cubicBezTo>
                  <a:cubicBezTo>
                    <a:pt x="257" y="29"/>
                    <a:pt x="255" y="30"/>
                    <a:pt x="253" y="31"/>
                  </a:cubicBezTo>
                  <a:cubicBezTo>
                    <a:pt x="252" y="31"/>
                    <a:pt x="244" y="37"/>
                    <a:pt x="244" y="37"/>
                  </a:cubicBezTo>
                  <a:cubicBezTo>
                    <a:pt x="242" y="35"/>
                    <a:pt x="264" y="22"/>
                    <a:pt x="251" y="19"/>
                  </a:cubicBezTo>
                  <a:cubicBezTo>
                    <a:pt x="246" y="19"/>
                    <a:pt x="247" y="22"/>
                    <a:pt x="243" y="24"/>
                  </a:cubicBezTo>
                  <a:cubicBezTo>
                    <a:pt x="240" y="25"/>
                    <a:pt x="238" y="25"/>
                    <a:pt x="235" y="26"/>
                  </a:cubicBezTo>
                  <a:cubicBezTo>
                    <a:pt x="234" y="26"/>
                    <a:pt x="229" y="28"/>
                    <a:pt x="228" y="28"/>
                  </a:cubicBezTo>
                  <a:cubicBezTo>
                    <a:pt x="226" y="25"/>
                    <a:pt x="233" y="24"/>
                    <a:pt x="235" y="24"/>
                  </a:cubicBezTo>
                  <a:cubicBezTo>
                    <a:pt x="235" y="23"/>
                    <a:pt x="241" y="22"/>
                    <a:pt x="238" y="21"/>
                  </a:cubicBezTo>
                  <a:cubicBezTo>
                    <a:pt x="235" y="20"/>
                    <a:pt x="232" y="20"/>
                    <a:pt x="229" y="20"/>
                  </a:cubicBezTo>
                  <a:cubicBezTo>
                    <a:pt x="221" y="20"/>
                    <a:pt x="213" y="21"/>
                    <a:pt x="205" y="23"/>
                  </a:cubicBezTo>
                  <a:cubicBezTo>
                    <a:pt x="205" y="23"/>
                    <a:pt x="202" y="25"/>
                    <a:pt x="201" y="24"/>
                  </a:cubicBezTo>
                  <a:cubicBezTo>
                    <a:pt x="201" y="22"/>
                    <a:pt x="200" y="22"/>
                    <a:pt x="202" y="22"/>
                  </a:cubicBezTo>
                  <a:cubicBezTo>
                    <a:pt x="206" y="20"/>
                    <a:pt x="210" y="19"/>
                    <a:pt x="214" y="18"/>
                  </a:cubicBezTo>
                  <a:cubicBezTo>
                    <a:pt x="221" y="17"/>
                    <a:pt x="229" y="18"/>
                    <a:pt x="237" y="18"/>
                  </a:cubicBezTo>
                  <a:cubicBezTo>
                    <a:pt x="239" y="18"/>
                    <a:pt x="241" y="18"/>
                    <a:pt x="243" y="18"/>
                  </a:cubicBezTo>
                  <a:cubicBezTo>
                    <a:pt x="247" y="16"/>
                    <a:pt x="252" y="16"/>
                    <a:pt x="256" y="14"/>
                  </a:cubicBezTo>
                  <a:cubicBezTo>
                    <a:pt x="258" y="14"/>
                    <a:pt x="259" y="13"/>
                    <a:pt x="256" y="12"/>
                  </a:cubicBezTo>
                  <a:cubicBezTo>
                    <a:pt x="254" y="11"/>
                    <a:pt x="250" y="10"/>
                    <a:pt x="248" y="11"/>
                  </a:cubicBezTo>
                  <a:cubicBezTo>
                    <a:pt x="246" y="11"/>
                    <a:pt x="246" y="10"/>
                    <a:pt x="244" y="9"/>
                  </a:cubicBezTo>
                  <a:cubicBezTo>
                    <a:pt x="242" y="9"/>
                    <a:pt x="240" y="11"/>
                    <a:pt x="238" y="11"/>
                  </a:cubicBezTo>
                  <a:cubicBezTo>
                    <a:pt x="238" y="11"/>
                    <a:pt x="240" y="8"/>
                    <a:pt x="241" y="8"/>
                  </a:cubicBezTo>
                  <a:cubicBezTo>
                    <a:pt x="242" y="6"/>
                    <a:pt x="238" y="6"/>
                    <a:pt x="237" y="6"/>
                  </a:cubicBezTo>
                  <a:cubicBezTo>
                    <a:pt x="231" y="7"/>
                    <a:pt x="226" y="7"/>
                    <a:pt x="220" y="6"/>
                  </a:cubicBezTo>
                  <a:cubicBezTo>
                    <a:pt x="215" y="6"/>
                    <a:pt x="211" y="8"/>
                    <a:pt x="206" y="8"/>
                  </a:cubicBezTo>
                  <a:cubicBezTo>
                    <a:pt x="204" y="8"/>
                    <a:pt x="201" y="8"/>
                    <a:pt x="199" y="8"/>
                  </a:cubicBezTo>
                  <a:cubicBezTo>
                    <a:pt x="197" y="9"/>
                    <a:pt x="194" y="8"/>
                    <a:pt x="193" y="9"/>
                  </a:cubicBezTo>
                  <a:cubicBezTo>
                    <a:pt x="196" y="8"/>
                    <a:pt x="199" y="8"/>
                    <a:pt x="202" y="7"/>
                  </a:cubicBezTo>
                  <a:cubicBezTo>
                    <a:pt x="207" y="7"/>
                    <a:pt x="211" y="6"/>
                    <a:pt x="215" y="6"/>
                  </a:cubicBezTo>
                  <a:cubicBezTo>
                    <a:pt x="217" y="6"/>
                    <a:pt x="237" y="6"/>
                    <a:pt x="237" y="4"/>
                  </a:cubicBezTo>
                  <a:cubicBezTo>
                    <a:pt x="236" y="4"/>
                    <a:pt x="233" y="3"/>
                    <a:pt x="232" y="2"/>
                  </a:cubicBezTo>
                  <a:cubicBezTo>
                    <a:pt x="229" y="2"/>
                    <a:pt x="227" y="2"/>
                    <a:pt x="224" y="2"/>
                  </a:cubicBezTo>
                  <a:cubicBezTo>
                    <a:pt x="220" y="2"/>
                    <a:pt x="216" y="1"/>
                    <a:pt x="213" y="0"/>
                  </a:cubicBezTo>
                  <a:cubicBezTo>
                    <a:pt x="206" y="0"/>
                    <a:pt x="200" y="0"/>
                    <a:pt x="194" y="0"/>
                  </a:cubicBezTo>
                  <a:cubicBezTo>
                    <a:pt x="191" y="1"/>
                    <a:pt x="188" y="1"/>
                    <a:pt x="185" y="1"/>
                  </a:cubicBezTo>
                  <a:cubicBezTo>
                    <a:pt x="184" y="1"/>
                    <a:pt x="183" y="3"/>
                    <a:pt x="183" y="3"/>
                  </a:cubicBezTo>
                  <a:cubicBezTo>
                    <a:pt x="181" y="3"/>
                    <a:pt x="179" y="2"/>
                    <a:pt x="177" y="2"/>
                  </a:cubicBezTo>
                  <a:cubicBezTo>
                    <a:pt x="176" y="2"/>
                    <a:pt x="175" y="3"/>
                    <a:pt x="173" y="3"/>
                  </a:cubicBezTo>
                  <a:cubicBezTo>
                    <a:pt x="171" y="3"/>
                    <a:pt x="171" y="4"/>
                    <a:pt x="173" y="4"/>
                  </a:cubicBezTo>
                  <a:cubicBezTo>
                    <a:pt x="176" y="5"/>
                    <a:pt x="179" y="5"/>
                    <a:pt x="181" y="6"/>
                  </a:cubicBezTo>
                  <a:cubicBezTo>
                    <a:pt x="180" y="5"/>
                    <a:pt x="174" y="7"/>
                    <a:pt x="173" y="8"/>
                  </a:cubicBezTo>
                  <a:cubicBezTo>
                    <a:pt x="173" y="8"/>
                    <a:pt x="170" y="8"/>
                    <a:pt x="170" y="8"/>
                  </a:cubicBezTo>
                  <a:cubicBezTo>
                    <a:pt x="170" y="8"/>
                    <a:pt x="172" y="10"/>
                    <a:pt x="172" y="10"/>
                  </a:cubicBezTo>
                  <a:cubicBezTo>
                    <a:pt x="171" y="10"/>
                    <a:pt x="169" y="9"/>
                    <a:pt x="168" y="8"/>
                  </a:cubicBezTo>
                  <a:cubicBezTo>
                    <a:pt x="167" y="7"/>
                    <a:pt x="164" y="8"/>
                    <a:pt x="163" y="8"/>
                  </a:cubicBezTo>
                  <a:cubicBezTo>
                    <a:pt x="160" y="7"/>
                    <a:pt x="157" y="6"/>
                    <a:pt x="154" y="5"/>
                  </a:cubicBezTo>
                  <a:cubicBezTo>
                    <a:pt x="152" y="4"/>
                    <a:pt x="150" y="6"/>
                    <a:pt x="147" y="6"/>
                  </a:cubicBezTo>
                  <a:cubicBezTo>
                    <a:pt x="146" y="6"/>
                    <a:pt x="140" y="5"/>
                    <a:pt x="140" y="7"/>
                  </a:cubicBezTo>
                  <a:cubicBezTo>
                    <a:pt x="139" y="7"/>
                    <a:pt x="153" y="9"/>
                    <a:pt x="155" y="10"/>
                  </a:cubicBezTo>
                  <a:cubicBezTo>
                    <a:pt x="158" y="10"/>
                    <a:pt x="161" y="10"/>
                    <a:pt x="163" y="11"/>
                  </a:cubicBezTo>
                  <a:cubicBezTo>
                    <a:pt x="164" y="11"/>
                    <a:pt x="165" y="11"/>
                    <a:pt x="166" y="12"/>
                  </a:cubicBezTo>
                  <a:cubicBezTo>
                    <a:pt x="166" y="12"/>
                    <a:pt x="166" y="15"/>
                    <a:pt x="166" y="15"/>
                  </a:cubicBezTo>
                  <a:cubicBezTo>
                    <a:pt x="166" y="16"/>
                    <a:pt x="165" y="14"/>
                    <a:pt x="165" y="13"/>
                  </a:cubicBezTo>
                  <a:cubicBezTo>
                    <a:pt x="164" y="12"/>
                    <a:pt x="161" y="12"/>
                    <a:pt x="160" y="11"/>
                  </a:cubicBezTo>
                  <a:cubicBezTo>
                    <a:pt x="160" y="11"/>
                    <a:pt x="157" y="11"/>
                    <a:pt x="157" y="11"/>
                  </a:cubicBezTo>
                  <a:cubicBezTo>
                    <a:pt x="157" y="12"/>
                    <a:pt x="158" y="14"/>
                    <a:pt x="158" y="14"/>
                  </a:cubicBezTo>
                  <a:cubicBezTo>
                    <a:pt x="156" y="14"/>
                    <a:pt x="155" y="11"/>
                    <a:pt x="154" y="11"/>
                  </a:cubicBezTo>
                  <a:cubicBezTo>
                    <a:pt x="152" y="11"/>
                    <a:pt x="150" y="11"/>
                    <a:pt x="148" y="10"/>
                  </a:cubicBezTo>
                  <a:cubicBezTo>
                    <a:pt x="147" y="10"/>
                    <a:pt x="139" y="10"/>
                    <a:pt x="139" y="10"/>
                  </a:cubicBezTo>
                  <a:cubicBezTo>
                    <a:pt x="138" y="12"/>
                    <a:pt x="151" y="17"/>
                    <a:pt x="151" y="17"/>
                  </a:cubicBezTo>
                  <a:cubicBezTo>
                    <a:pt x="151" y="18"/>
                    <a:pt x="146" y="17"/>
                    <a:pt x="146" y="17"/>
                  </a:cubicBezTo>
                  <a:cubicBezTo>
                    <a:pt x="143" y="17"/>
                    <a:pt x="142" y="16"/>
                    <a:pt x="143" y="19"/>
                  </a:cubicBezTo>
                  <a:cubicBezTo>
                    <a:pt x="142" y="19"/>
                    <a:pt x="141" y="18"/>
                    <a:pt x="140" y="17"/>
                  </a:cubicBezTo>
                  <a:cubicBezTo>
                    <a:pt x="140" y="16"/>
                    <a:pt x="142" y="17"/>
                    <a:pt x="143" y="16"/>
                  </a:cubicBezTo>
                  <a:cubicBezTo>
                    <a:pt x="143" y="16"/>
                    <a:pt x="141" y="14"/>
                    <a:pt x="140" y="14"/>
                  </a:cubicBezTo>
                  <a:cubicBezTo>
                    <a:pt x="138" y="13"/>
                    <a:pt x="136" y="12"/>
                    <a:pt x="133" y="12"/>
                  </a:cubicBezTo>
                  <a:cubicBezTo>
                    <a:pt x="132" y="12"/>
                    <a:pt x="130" y="11"/>
                    <a:pt x="129" y="12"/>
                  </a:cubicBezTo>
                  <a:cubicBezTo>
                    <a:pt x="128" y="12"/>
                    <a:pt x="131" y="15"/>
                    <a:pt x="131" y="15"/>
                  </a:cubicBezTo>
                  <a:cubicBezTo>
                    <a:pt x="134" y="17"/>
                    <a:pt x="138" y="17"/>
                    <a:pt x="142" y="20"/>
                  </a:cubicBezTo>
                  <a:cubicBezTo>
                    <a:pt x="143" y="20"/>
                    <a:pt x="144" y="21"/>
                    <a:pt x="143" y="22"/>
                  </a:cubicBezTo>
                  <a:cubicBezTo>
                    <a:pt x="141" y="24"/>
                    <a:pt x="139" y="22"/>
                    <a:pt x="137" y="21"/>
                  </a:cubicBezTo>
                  <a:cubicBezTo>
                    <a:pt x="132" y="18"/>
                    <a:pt x="126" y="16"/>
                    <a:pt x="120" y="15"/>
                  </a:cubicBezTo>
                  <a:cubicBezTo>
                    <a:pt x="117" y="14"/>
                    <a:pt x="114" y="13"/>
                    <a:pt x="111" y="14"/>
                  </a:cubicBezTo>
                  <a:cubicBezTo>
                    <a:pt x="110" y="14"/>
                    <a:pt x="113" y="17"/>
                    <a:pt x="113" y="18"/>
                  </a:cubicBezTo>
                  <a:cubicBezTo>
                    <a:pt x="113" y="18"/>
                    <a:pt x="117" y="21"/>
                    <a:pt x="117" y="21"/>
                  </a:cubicBezTo>
                  <a:cubicBezTo>
                    <a:pt x="117" y="22"/>
                    <a:pt x="111" y="21"/>
                    <a:pt x="111" y="21"/>
                  </a:cubicBezTo>
                  <a:cubicBezTo>
                    <a:pt x="111" y="23"/>
                    <a:pt x="115" y="22"/>
                    <a:pt x="115" y="24"/>
                  </a:cubicBezTo>
                  <a:cubicBezTo>
                    <a:pt x="115" y="24"/>
                    <a:pt x="111" y="23"/>
                    <a:pt x="110" y="22"/>
                  </a:cubicBezTo>
                  <a:cubicBezTo>
                    <a:pt x="108" y="21"/>
                    <a:pt x="106" y="21"/>
                    <a:pt x="103" y="20"/>
                  </a:cubicBezTo>
                  <a:cubicBezTo>
                    <a:pt x="101" y="19"/>
                    <a:pt x="101" y="20"/>
                    <a:pt x="101" y="22"/>
                  </a:cubicBezTo>
                  <a:cubicBezTo>
                    <a:pt x="100" y="23"/>
                    <a:pt x="99" y="23"/>
                    <a:pt x="98" y="23"/>
                  </a:cubicBezTo>
                  <a:cubicBezTo>
                    <a:pt x="98" y="24"/>
                    <a:pt x="98" y="26"/>
                    <a:pt x="97" y="26"/>
                  </a:cubicBezTo>
                  <a:cubicBezTo>
                    <a:pt x="97" y="27"/>
                    <a:pt x="97" y="24"/>
                    <a:pt x="97" y="23"/>
                  </a:cubicBezTo>
                  <a:cubicBezTo>
                    <a:pt x="97" y="22"/>
                    <a:pt x="98" y="21"/>
                    <a:pt x="98" y="20"/>
                  </a:cubicBezTo>
                  <a:cubicBezTo>
                    <a:pt x="97" y="16"/>
                    <a:pt x="93" y="16"/>
                    <a:pt x="90" y="16"/>
                  </a:cubicBezTo>
                  <a:cubicBezTo>
                    <a:pt x="86" y="17"/>
                    <a:pt x="82" y="18"/>
                    <a:pt x="78" y="18"/>
                  </a:cubicBezTo>
                  <a:cubicBezTo>
                    <a:pt x="77" y="19"/>
                    <a:pt x="75" y="19"/>
                    <a:pt x="74" y="19"/>
                  </a:cubicBezTo>
                  <a:cubicBezTo>
                    <a:pt x="74" y="19"/>
                    <a:pt x="69" y="20"/>
                    <a:pt x="69" y="20"/>
                  </a:cubicBezTo>
                  <a:cubicBezTo>
                    <a:pt x="70" y="21"/>
                    <a:pt x="72" y="21"/>
                    <a:pt x="73" y="21"/>
                  </a:cubicBezTo>
                  <a:cubicBezTo>
                    <a:pt x="74" y="22"/>
                    <a:pt x="75" y="23"/>
                    <a:pt x="77" y="24"/>
                  </a:cubicBezTo>
                  <a:cubicBezTo>
                    <a:pt x="77" y="24"/>
                    <a:pt x="81" y="27"/>
                    <a:pt x="81" y="27"/>
                  </a:cubicBezTo>
                  <a:cubicBezTo>
                    <a:pt x="80" y="27"/>
                    <a:pt x="76" y="25"/>
                    <a:pt x="75" y="25"/>
                  </a:cubicBezTo>
                  <a:cubicBezTo>
                    <a:pt x="73" y="24"/>
                    <a:pt x="72" y="22"/>
                    <a:pt x="70" y="22"/>
                  </a:cubicBezTo>
                  <a:cubicBezTo>
                    <a:pt x="67" y="21"/>
                    <a:pt x="64" y="22"/>
                    <a:pt x="61" y="22"/>
                  </a:cubicBezTo>
                  <a:cubicBezTo>
                    <a:pt x="58" y="23"/>
                    <a:pt x="58" y="22"/>
                    <a:pt x="60" y="25"/>
                  </a:cubicBezTo>
                  <a:cubicBezTo>
                    <a:pt x="60" y="26"/>
                    <a:pt x="60" y="29"/>
                    <a:pt x="60" y="30"/>
                  </a:cubicBezTo>
                  <a:cubicBezTo>
                    <a:pt x="60" y="32"/>
                    <a:pt x="56" y="30"/>
                    <a:pt x="55" y="30"/>
                  </a:cubicBezTo>
                  <a:cubicBezTo>
                    <a:pt x="54" y="30"/>
                    <a:pt x="51" y="28"/>
                    <a:pt x="50" y="30"/>
                  </a:cubicBezTo>
                  <a:cubicBezTo>
                    <a:pt x="49" y="31"/>
                    <a:pt x="50" y="34"/>
                    <a:pt x="50" y="34"/>
                  </a:cubicBezTo>
                  <a:cubicBezTo>
                    <a:pt x="49" y="35"/>
                    <a:pt x="48" y="33"/>
                    <a:pt x="47" y="32"/>
                  </a:cubicBezTo>
                  <a:cubicBezTo>
                    <a:pt x="45" y="31"/>
                    <a:pt x="43" y="31"/>
                    <a:pt x="42" y="32"/>
                  </a:cubicBezTo>
                  <a:cubicBezTo>
                    <a:pt x="39" y="34"/>
                    <a:pt x="36" y="36"/>
                    <a:pt x="32" y="37"/>
                  </a:cubicBezTo>
                  <a:cubicBezTo>
                    <a:pt x="31" y="38"/>
                    <a:pt x="34" y="37"/>
                    <a:pt x="32" y="37"/>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82" name="Freeform 777"/>
            <p:cNvSpPr>
              <a:spLocks/>
            </p:cNvSpPr>
            <p:nvPr/>
          </p:nvSpPr>
          <p:spPr bwMode="auto">
            <a:xfrm>
              <a:off x="9136451" y="5038417"/>
              <a:ext cx="149681" cy="105125"/>
            </a:xfrm>
            <a:custGeom>
              <a:avLst/>
              <a:gdLst>
                <a:gd name="T0" fmla="*/ 16 w 16"/>
                <a:gd name="T1" fmla="*/ 6 h 11"/>
                <a:gd name="T2" fmla="*/ 11 w 16"/>
                <a:gd name="T3" fmla="*/ 3 h 11"/>
                <a:gd name="T4" fmla="*/ 5 w 16"/>
                <a:gd name="T5" fmla="*/ 1 h 11"/>
                <a:gd name="T6" fmla="*/ 1 w 16"/>
                <a:gd name="T7" fmla="*/ 1 h 11"/>
                <a:gd name="T8" fmla="*/ 3 w 16"/>
                <a:gd name="T9" fmla="*/ 3 h 11"/>
                <a:gd name="T10" fmla="*/ 1 w 16"/>
                <a:gd name="T11" fmla="*/ 7 h 11"/>
                <a:gd name="T12" fmla="*/ 5 w 16"/>
                <a:gd name="T13" fmla="*/ 7 h 11"/>
                <a:gd name="T14" fmla="*/ 5 w 16"/>
                <a:gd name="T15" fmla="*/ 9 h 11"/>
                <a:gd name="T16" fmla="*/ 16 w 16"/>
                <a:gd name="T17" fmla="*/ 6 h 11"/>
                <a:gd name="T18" fmla="*/ 16 w 16"/>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1">
                  <a:moveTo>
                    <a:pt x="16" y="6"/>
                  </a:moveTo>
                  <a:cubicBezTo>
                    <a:pt x="15" y="5"/>
                    <a:pt x="11" y="3"/>
                    <a:pt x="11" y="3"/>
                  </a:cubicBezTo>
                  <a:cubicBezTo>
                    <a:pt x="9" y="2"/>
                    <a:pt x="7" y="1"/>
                    <a:pt x="5" y="1"/>
                  </a:cubicBezTo>
                  <a:cubicBezTo>
                    <a:pt x="4" y="1"/>
                    <a:pt x="2" y="0"/>
                    <a:pt x="1" y="1"/>
                  </a:cubicBezTo>
                  <a:cubicBezTo>
                    <a:pt x="0" y="2"/>
                    <a:pt x="3" y="3"/>
                    <a:pt x="3" y="3"/>
                  </a:cubicBezTo>
                  <a:cubicBezTo>
                    <a:pt x="2" y="3"/>
                    <a:pt x="0" y="6"/>
                    <a:pt x="1" y="7"/>
                  </a:cubicBezTo>
                  <a:cubicBezTo>
                    <a:pt x="2" y="7"/>
                    <a:pt x="4" y="6"/>
                    <a:pt x="5" y="7"/>
                  </a:cubicBezTo>
                  <a:cubicBezTo>
                    <a:pt x="7" y="8"/>
                    <a:pt x="5" y="8"/>
                    <a:pt x="5" y="9"/>
                  </a:cubicBezTo>
                  <a:cubicBezTo>
                    <a:pt x="5" y="11"/>
                    <a:pt x="16" y="8"/>
                    <a:pt x="16" y="6"/>
                  </a:cubicBezTo>
                  <a:cubicBezTo>
                    <a:pt x="15" y="5"/>
                    <a:pt x="16" y="7"/>
                    <a:pt x="16" y="6"/>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83" name="Freeform 778"/>
            <p:cNvSpPr>
              <a:spLocks/>
            </p:cNvSpPr>
            <p:nvPr/>
          </p:nvSpPr>
          <p:spPr bwMode="auto">
            <a:xfrm>
              <a:off x="9184225" y="4965148"/>
              <a:ext cx="38217" cy="19114"/>
            </a:xfrm>
            <a:custGeom>
              <a:avLst/>
              <a:gdLst>
                <a:gd name="T0" fmla="*/ 2 w 4"/>
                <a:gd name="T1" fmla="*/ 2 h 2"/>
                <a:gd name="T2" fmla="*/ 2 w 4"/>
                <a:gd name="T3" fmla="*/ 0 h 2"/>
                <a:gd name="T4" fmla="*/ 2 w 4"/>
                <a:gd name="T5" fmla="*/ 2 h 2"/>
              </a:gdLst>
              <a:ahLst/>
              <a:cxnLst>
                <a:cxn ang="0">
                  <a:pos x="T0" y="T1"/>
                </a:cxn>
                <a:cxn ang="0">
                  <a:pos x="T2" y="T3"/>
                </a:cxn>
                <a:cxn ang="0">
                  <a:pos x="T4" y="T5"/>
                </a:cxn>
              </a:cxnLst>
              <a:rect l="0" t="0" r="r" b="b"/>
              <a:pathLst>
                <a:path w="4" h="2">
                  <a:moveTo>
                    <a:pt x="2" y="2"/>
                  </a:moveTo>
                  <a:cubicBezTo>
                    <a:pt x="0" y="2"/>
                    <a:pt x="1" y="0"/>
                    <a:pt x="2" y="0"/>
                  </a:cubicBezTo>
                  <a:cubicBezTo>
                    <a:pt x="3" y="0"/>
                    <a:pt x="4" y="2"/>
                    <a:pt x="2"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84" name="Freeform 779"/>
            <p:cNvSpPr>
              <a:spLocks/>
            </p:cNvSpPr>
            <p:nvPr/>
          </p:nvSpPr>
          <p:spPr bwMode="auto">
            <a:xfrm>
              <a:off x="9212887" y="3859759"/>
              <a:ext cx="101909" cy="57337"/>
            </a:xfrm>
            <a:custGeom>
              <a:avLst/>
              <a:gdLst>
                <a:gd name="T0" fmla="*/ 9 w 11"/>
                <a:gd name="T1" fmla="*/ 4 h 6"/>
                <a:gd name="T2" fmla="*/ 9 w 11"/>
                <a:gd name="T3" fmla="*/ 5 h 6"/>
                <a:gd name="T4" fmla="*/ 3 w 11"/>
                <a:gd name="T5" fmla="*/ 4 h 6"/>
                <a:gd name="T6" fmla="*/ 2 w 11"/>
                <a:gd name="T7" fmla="*/ 1 h 6"/>
                <a:gd name="T8" fmla="*/ 9 w 11"/>
                <a:gd name="T9" fmla="*/ 4 h 6"/>
                <a:gd name="T10" fmla="*/ 9 w 11"/>
                <a:gd name="T11" fmla="*/ 4 h 6"/>
              </a:gdLst>
              <a:ahLst/>
              <a:cxnLst>
                <a:cxn ang="0">
                  <a:pos x="T0" y="T1"/>
                </a:cxn>
                <a:cxn ang="0">
                  <a:pos x="T2" y="T3"/>
                </a:cxn>
                <a:cxn ang="0">
                  <a:pos x="T4" y="T5"/>
                </a:cxn>
                <a:cxn ang="0">
                  <a:pos x="T6" y="T7"/>
                </a:cxn>
                <a:cxn ang="0">
                  <a:pos x="T8" y="T9"/>
                </a:cxn>
                <a:cxn ang="0">
                  <a:pos x="T10" y="T11"/>
                </a:cxn>
              </a:cxnLst>
              <a:rect l="0" t="0" r="r" b="b"/>
              <a:pathLst>
                <a:path w="11" h="6">
                  <a:moveTo>
                    <a:pt x="9" y="4"/>
                  </a:moveTo>
                  <a:cubicBezTo>
                    <a:pt x="11" y="5"/>
                    <a:pt x="11" y="6"/>
                    <a:pt x="9" y="5"/>
                  </a:cubicBezTo>
                  <a:cubicBezTo>
                    <a:pt x="7" y="5"/>
                    <a:pt x="4" y="4"/>
                    <a:pt x="3" y="4"/>
                  </a:cubicBezTo>
                  <a:cubicBezTo>
                    <a:pt x="2" y="3"/>
                    <a:pt x="0" y="0"/>
                    <a:pt x="2" y="1"/>
                  </a:cubicBezTo>
                  <a:cubicBezTo>
                    <a:pt x="4" y="2"/>
                    <a:pt x="7" y="3"/>
                    <a:pt x="9" y="4"/>
                  </a:cubicBezTo>
                  <a:cubicBezTo>
                    <a:pt x="11" y="5"/>
                    <a:pt x="7" y="3"/>
                    <a:pt x="9"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85" name="Freeform 780"/>
            <p:cNvSpPr>
              <a:spLocks/>
            </p:cNvSpPr>
            <p:nvPr/>
          </p:nvSpPr>
          <p:spPr bwMode="auto">
            <a:xfrm>
              <a:off x="9528172" y="3776931"/>
              <a:ext cx="76432" cy="44598"/>
            </a:xfrm>
            <a:custGeom>
              <a:avLst/>
              <a:gdLst>
                <a:gd name="T0" fmla="*/ 8 w 8"/>
                <a:gd name="T1" fmla="*/ 3 h 5"/>
                <a:gd name="T2" fmla="*/ 0 w 8"/>
                <a:gd name="T3" fmla="*/ 2 h 5"/>
                <a:gd name="T4" fmla="*/ 8 w 8"/>
                <a:gd name="T5" fmla="*/ 3 h 5"/>
              </a:gdLst>
              <a:ahLst/>
              <a:cxnLst>
                <a:cxn ang="0">
                  <a:pos x="T0" y="T1"/>
                </a:cxn>
                <a:cxn ang="0">
                  <a:pos x="T2" y="T3"/>
                </a:cxn>
                <a:cxn ang="0">
                  <a:pos x="T4" y="T5"/>
                </a:cxn>
              </a:cxnLst>
              <a:rect l="0" t="0" r="r" b="b"/>
              <a:pathLst>
                <a:path w="8" h="5">
                  <a:moveTo>
                    <a:pt x="8" y="3"/>
                  </a:moveTo>
                  <a:cubicBezTo>
                    <a:pt x="8" y="5"/>
                    <a:pt x="0" y="4"/>
                    <a:pt x="0" y="2"/>
                  </a:cubicBezTo>
                  <a:cubicBezTo>
                    <a:pt x="0" y="0"/>
                    <a:pt x="8" y="1"/>
                    <a:pt x="8"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86" name="Freeform 782"/>
            <p:cNvSpPr>
              <a:spLocks/>
            </p:cNvSpPr>
            <p:nvPr/>
          </p:nvSpPr>
          <p:spPr bwMode="auto">
            <a:xfrm>
              <a:off x="10735172" y="3897986"/>
              <a:ext cx="54141" cy="38227"/>
            </a:xfrm>
            <a:custGeom>
              <a:avLst/>
              <a:gdLst>
                <a:gd name="T0" fmla="*/ 5 w 6"/>
                <a:gd name="T1" fmla="*/ 3 h 4"/>
                <a:gd name="T2" fmla="*/ 1 w 6"/>
                <a:gd name="T3" fmla="*/ 0 h 4"/>
                <a:gd name="T4" fmla="*/ 5 w 6"/>
                <a:gd name="T5" fmla="*/ 3 h 4"/>
              </a:gdLst>
              <a:ahLst/>
              <a:cxnLst>
                <a:cxn ang="0">
                  <a:pos x="T0" y="T1"/>
                </a:cxn>
                <a:cxn ang="0">
                  <a:pos x="T2" y="T3"/>
                </a:cxn>
                <a:cxn ang="0">
                  <a:pos x="T4" y="T5"/>
                </a:cxn>
              </a:cxnLst>
              <a:rect l="0" t="0" r="r" b="b"/>
              <a:pathLst>
                <a:path w="6" h="4">
                  <a:moveTo>
                    <a:pt x="5" y="3"/>
                  </a:moveTo>
                  <a:cubicBezTo>
                    <a:pt x="4" y="4"/>
                    <a:pt x="0" y="0"/>
                    <a:pt x="1" y="0"/>
                  </a:cubicBezTo>
                  <a:cubicBezTo>
                    <a:pt x="2" y="0"/>
                    <a:pt x="6" y="2"/>
                    <a:pt x="5" y="3"/>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87" name="Freeform 783"/>
            <p:cNvSpPr>
              <a:spLocks/>
            </p:cNvSpPr>
            <p:nvPr/>
          </p:nvSpPr>
          <p:spPr bwMode="auto">
            <a:xfrm>
              <a:off x="10808421" y="3936211"/>
              <a:ext cx="47770" cy="9557"/>
            </a:xfrm>
            <a:custGeom>
              <a:avLst/>
              <a:gdLst>
                <a:gd name="T0" fmla="*/ 4 w 5"/>
                <a:gd name="T1" fmla="*/ 1 h 1"/>
                <a:gd name="T2" fmla="*/ 2 w 5"/>
                <a:gd name="T3" fmla="*/ 0 h 1"/>
                <a:gd name="T4" fmla="*/ 4 w 5"/>
                <a:gd name="T5" fmla="*/ 1 h 1"/>
              </a:gdLst>
              <a:ahLst/>
              <a:cxnLst>
                <a:cxn ang="0">
                  <a:pos x="T0" y="T1"/>
                </a:cxn>
                <a:cxn ang="0">
                  <a:pos x="T2" y="T3"/>
                </a:cxn>
                <a:cxn ang="0">
                  <a:pos x="T4" y="T5"/>
                </a:cxn>
              </a:cxnLst>
              <a:rect l="0" t="0" r="r" b="b"/>
              <a:pathLst>
                <a:path w="5" h="1">
                  <a:moveTo>
                    <a:pt x="4" y="1"/>
                  </a:moveTo>
                  <a:cubicBezTo>
                    <a:pt x="2" y="1"/>
                    <a:pt x="0" y="0"/>
                    <a:pt x="2" y="0"/>
                  </a:cubicBezTo>
                  <a:cubicBezTo>
                    <a:pt x="3" y="0"/>
                    <a:pt x="5" y="1"/>
                    <a:pt x="4"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88" name="Freeform 784"/>
            <p:cNvSpPr>
              <a:spLocks/>
            </p:cNvSpPr>
            <p:nvPr/>
          </p:nvSpPr>
          <p:spPr bwMode="auto">
            <a:xfrm>
              <a:off x="10808421" y="4468200"/>
              <a:ext cx="38217" cy="66896"/>
            </a:xfrm>
            <a:custGeom>
              <a:avLst/>
              <a:gdLst>
                <a:gd name="T0" fmla="*/ 2 w 4"/>
                <a:gd name="T1" fmla="*/ 0 h 7"/>
                <a:gd name="T2" fmla="*/ 4 w 4"/>
                <a:gd name="T3" fmla="*/ 7 h 7"/>
                <a:gd name="T4" fmla="*/ 2 w 4"/>
                <a:gd name="T5" fmla="*/ 0 h 7"/>
              </a:gdLst>
              <a:ahLst/>
              <a:cxnLst>
                <a:cxn ang="0">
                  <a:pos x="T0" y="T1"/>
                </a:cxn>
                <a:cxn ang="0">
                  <a:pos x="T2" y="T3"/>
                </a:cxn>
                <a:cxn ang="0">
                  <a:pos x="T4" y="T5"/>
                </a:cxn>
              </a:cxnLst>
              <a:rect l="0" t="0" r="r" b="b"/>
              <a:pathLst>
                <a:path w="4" h="7">
                  <a:moveTo>
                    <a:pt x="2" y="0"/>
                  </a:moveTo>
                  <a:cubicBezTo>
                    <a:pt x="0" y="0"/>
                    <a:pt x="3" y="7"/>
                    <a:pt x="4" y="7"/>
                  </a:cubicBezTo>
                  <a:cubicBezTo>
                    <a:pt x="4" y="7"/>
                    <a:pt x="3" y="0"/>
                    <a:pt x="2"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89" name="Freeform 785"/>
            <p:cNvSpPr>
              <a:spLocks/>
            </p:cNvSpPr>
            <p:nvPr/>
          </p:nvSpPr>
          <p:spPr bwMode="auto">
            <a:xfrm>
              <a:off x="10827530" y="4589249"/>
              <a:ext cx="63694" cy="38227"/>
            </a:xfrm>
            <a:custGeom>
              <a:avLst/>
              <a:gdLst>
                <a:gd name="T0" fmla="*/ 1 w 7"/>
                <a:gd name="T1" fmla="*/ 0 h 4"/>
                <a:gd name="T2" fmla="*/ 1 w 7"/>
                <a:gd name="T3" fmla="*/ 4 h 4"/>
                <a:gd name="T4" fmla="*/ 5 w 7"/>
                <a:gd name="T5" fmla="*/ 4 h 4"/>
                <a:gd name="T6" fmla="*/ 1 w 7"/>
                <a:gd name="T7" fmla="*/ 0 h 4"/>
                <a:gd name="T8" fmla="*/ 1 w 7"/>
                <a:gd name="T9" fmla="*/ 0 h 4"/>
              </a:gdLst>
              <a:ahLst/>
              <a:cxnLst>
                <a:cxn ang="0">
                  <a:pos x="T0" y="T1"/>
                </a:cxn>
                <a:cxn ang="0">
                  <a:pos x="T2" y="T3"/>
                </a:cxn>
                <a:cxn ang="0">
                  <a:pos x="T4" y="T5"/>
                </a:cxn>
                <a:cxn ang="0">
                  <a:pos x="T6" y="T7"/>
                </a:cxn>
                <a:cxn ang="0">
                  <a:pos x="T8" y="T9"/>
                </a:cxn>
              </a:cxnLst>
              <a:rect l="0" t="0" r="r" b="b"/>
              <a:pathLst>
                <a:path w="7" h="4">
                  <a:moveTo>
                    <a:pt x="1" y="0"/>
                  </a:moveTo>
                  <a:cubicBezTo>
                    <a:pt x="0" y="1"/>
                    <a:pt x="0" y="3"/>
                    <a:pt x="1" y="4"/>
                  </a:cubicBezTo>
                  <a:cubicBezTo>
                    <a:pt x="2" y="4"/>
                    <a:pt x="3" y="4"/>
                    <a:pt x="5" y="4"/>
                  </a:cubicBezTo>
                  <a:cubicBezTo>
                    <a:pt x="7" y="4"/>
                    <a:pt x="1" y="0"/>
                    <a:pt x="1" y="0"/>
                  </a:cubicBezTo>
                  <a:cubicBezTo>
                    <a:pt x="0" y="1"/>
                    <a:pt x="1" y="0"/>
                    <a:pt x="1"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90" name="Freeform 786"/>
            <p:cNvSpPr>
              <a:spLocks/>
            </p:cNvSpPr>
            <p:nvPr/>
          </p:nvSpPr>
          <p:spPr bwMode="auto">
            <a:xfrm>
              <a:off x="10566382" y="4796313"/>
              <a:ext cx="159234" cy="92380"/>
            </a:xfrm>
            <a:custGeom>
              <a:avLst/>
              <a:gdLst>
                <a:gd name="T0" fmla="*/ 0 w 17"/>
                <a:gd name="T1" fmla="*/ 4 h 10"/>
                <a:gd name="T2" fmla="*/ 10 w 17"/>
                <a:gd name="T3" fmla="*/ 2 h 10"/>
                <a:gd name="T4" fmla="*/ 8 w 17"/>
                <a:gd name="T5" fmla="*/ 4 h 10"/>
                <a:gd name="T6" fmla="*/ 12 w 17"/>
                <a:gd name="T7" fmla="*/ 7 h 10"/>
                <a:gd name="T8" fmla="*/ 9 w 17"/>
                <a:gd name="T9" fmla="*/ 7 h 10"/>
                <a:gd name="T10" fmla="*/ 11 w 17"/>
                <a:gd name="T11" fmla="*/ 10 h 10"/>
                <a:gd name="T12" fmla="*/ 8 w 17"/>
                <a:gd name="T13" fmla="*/ 9 h 10"/>
                <a:gd name="T14" fmla="*/ 0 w 17"/>
                <a:gd name="T15" fmla="*/ 4 h 10"/>
                <a:gd name="T16" fmla="*/ 0 w 17"/>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0" y="4"/>
                  </a:moveTo>
                  <a:cubicBezTo>
                    <a:pt x="1" y="0"/>
                    <a:pt x="7" y="2"/>
                    <a:pt x="10" y="2"/>
                  </a:cubicBezTo>
                  <a:cubicBezTo>
                    <a:pt x="17" y="3"/>
                    <a:pt x="8" y="4"/>
                    <a:pt x="8" y="4"/>
                  </a:cubicBezTo>
                  <a:cubicBezTo>
                    <a:pt x="8" y="6"/>
                    <a:pt x="12" y="5"/>
                    <a:pt x="12" y="7"/>
                  </a:cubicBezTo>
                  <a:cubicBezTo>
                    <a:pt x="12" y="7"/>
                    <a:pt x="10" y="6"/>
                    <a:pt x="9" y="7"/>
                  </a:cubicBezTo>
                  <a:cubicBezTo>
                    <a:pt x="9" y="7"/>
                    <a:pt x="12" y="10"/>
                    <a:pt x="11" y="10"/>
                  </a:cubicBezTo>
                  <a:cubicBezTo>
                    <a:pt x="10" y="10"/>
                    <a:pt x="9" y="9"/>
                    <a:pt x="8" y="9"/>
                  </a:cubicBezTo>
                  <a:cubicBezTo>
                    <a:pt x="6" y="8"/>
                    <a:pt x="0" y="7"/>
                    <a:pt x="0" y="4"/>
                  </a:cubicBezTo>
                  <a:cubicBezTo>
                    <a:pt x="0" y="3"/>
                    <a:pt x="0" y="7"/>
                    <a:pt x="0"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91" name="Freeform 787"/>
            <p:cNvSpPr>
              <a:spLocks/>
            </p:cNvSpPr>
            <p:nvPr/>
          </p:nvSpPr>
          <p:spPr bwMode="auto">
            <a:xfrm>
              <a:off x="10537723" y="4777200"/>
              <a:ext cx="82803" cy="28672"/>
            </a:xfrm>
            <a:custGeom>
              <a:avLst/>
              <a:gdLst>
                <a:gd name="T0" fmla="*/ 8 w 9"/>
                <a:gd name="T1" fmla="*/ 1 h 3"/>
                <a:gd name="T2" fmla="*/ 5 w 9"/>
                <a:gd name="T3" fmla="*/ 0 h 3"/>
                <a:gd name="T4" fmla="*/ 0 w 9"/>
                <a:gd name="T5" fmla="*/ 0 h 3"/>
                <a:gd name="T6" fmla="*/ 8 w 9"/>
                <a:gd name="T7" fmla="*/ 1 h 3"/>
                <a:gd name="T8" fmla="*/ 8 w 9"/>
                <a:gd name="T9" fmla="*/ 1 h 3"/>
              </a:gdLst>
              <a:ahLst/>
              <a:cxnLst>
                <a:cxn ang="0">
                  <a:pos x="T0" y="T1"/>
                </a:cxn>
                <a:cxn ang="0">
                  <a:pos x="T2" y="T3"/>
                </a:cxn>
                <a:cxn ang="0">
                  <a:pos x="T4" y="T5"/>
                </a:cxn>
                <a:cxn ang="0">
                  <a:pos x="T6" y="T7"/>
                </a:cxn>
                <a:cxn ang="0">
                  <a:pos x="T8" y="T9"/>
                </a:cxn>
              </a:cxnLst>
              <a:rect l="0" t="0" r="r" b="b"/>
              <a:pathLst>
                <a:path w="9" h="3">
                  <a:moveTo>
                    <a:pt x="8" y="1"/>
                  </a:moveTo>
                  <a:cubicBezTo>
                    <a:pt x="9" y="1"/>
                    <a:pt x="5" y="0"/>
                    <a:pt x="5" y="0"/>
                  </a:cubicBezTo>
                  <a:cubicBezTo>
                    <a:pt x="3" y="0"/>
                    <a:pt x="1" y="0"/>
                    <a:pt x="0" y="0"/>
                  </a:cubicBezTo>
                  <a:cubicBezTo>
                    <a:pt x="2" y="0"/>
                    <a:pt x="6" y="3"/>
                    <a:pt x="8" y="1"/>
                  </a:cubicBezTo>
                  <a:cubicBezTo>
                    <a:pt x="9" y="1"/>
                    <a:pt x="7" y="2"/>
                    <a:pt x="8"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92" name="Freeform 788"/>
            <p:cNvSpPr>
              <a:spLocks/>
            </p:cNvSpPr>
            <p:nvPr/>
          </p:nvSpPr>
          <p:spPr bwMode="auto">
            <a:xfrm>
              <a:off x="10407150" y="4974703"/>
              <a:ext cx="121018" cy="63712"/>
            </a:xfrm>
            <a:custGeom>
              <a:avLst/>
              <a:gdLst>
                <a:gd name="T0" fmla="*/ 12 w 13"/>
                <a:gd name="T1" fmla="*/ 4 h 7"/>
                <a:gd name="T2" fmla="*/ 12 w 13"/>
                <a:gd name="T3" fmla="*/ 1 h 7"/>
                <a:gd name="T4" fmla="*/ 7 w 13"/>
                <a:gd name="T5" fmla="*/ 2 h 7"/>
                <a:gd name="T6" fmla="*/ 3 w 13"/>
                <a:gd name="T7" fmla="*/ 3 h 7"/>
                <a:gd name="T8" fmla="*/ 0 w 13"/>
                <a:gd name="T9" fmla="*/ 5 h 7"/>
                <a:gd name="T10" fmla="*/ 12 w 13"/>
                <a:gd name="T11" fmla="*/ 4 h 7"/>
                <a:gd name="T12" fmla="*/ 12 w 13"/>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2" y="4"/>
                  </a:moveTo>
                  <a:cubicBezTo>
                    <a:pt x="13" y="3"/>
                    <a:pt x="13" y="2"/>
                    <a:pt x="12" y="1"/>
                  </a:cubicBezTo>
                  <a:cubicBezTo>
                    <a:pt x="11" y="0"/>
                    <a:pt x="8" y="1"/>
                    <a:pt x="7" y="2"/>
                  </a:cubicBezTo>
                  <a:cubicBezTo>
                    <a:pt x="6" y="2"/>
                    <a:pt x="4" y="2"/>
                    <a:pt x="3" y="3"/>
                  </a:cubicBezTo>
                  <a:cubicBezTo>
                    <a:pt x="3" y="3"/>
                    <a:pt x="0" y="5"/>
                    <a:pt x="0" y="5"/>
                  </a:cubicBezTo>
                  <a:cubicBezTo>
                    <a:pt x="3" y="7"/>
                    <a:pt x="10" y="6"/>
                    <a:pt x="12" y="4"/>
                  </a:cubicBezTo>
                  <a:cubicBezTo>
                    <a:pt x="13" y="3"/>
                    <a:pt x="9" y="6"/>
                    <a:pt x="12" y="4"/>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93" name="Freeform 789"/>
            <p:cNvSpPr>
              <a:spLocks/>
            </p:cNvSpPr>
            <p:nvPr/>
          </p:nvSpPr>
          <p:spPr bwMode="auto">
            <a:xfrm>
              <a:off x="9305243" y="5067087"/>
              <a:ext cx="38217" cy="57337"/>
            </a:xfrm>
            <a:custGeom>
              <a:avLst/>
              <a:gdLst>
                <a:gd name="T0" fmla="*/ 3 w 4"/>
                <a:gd name="T1" fmla="*/ 2 h 6"/>
                <a:gd name="T2" fmla="*/ 1 w 4"/>
                <a:gd name="T3" fmla="*/ 3 h 6"/>
                <a:gd name="T4" fmla="*/ 3 w 4"/>
                <a:gd name="T5" fmla="*/ 2 h 6"/>
                <a:gd name="T6" fmla="*/ 3 w 4"/>
                <a:gd name="T7" fmla="*/ 2 h 6"/>
              </a:gdLst>
              <a:ahLst/>
              <a:cxnLst>
                <a:cxn ang="0">
                  <a:pos x="T0" y="T1"/>
                </a:cxn>
                <a:cxn ang="0">
                  <a:pos x="T2" y="T3"/>
                </a:cxn>
                <a:cxn ang="0">
                  <a:pos x="T4" y="T5"/>
                </a:cxn>
                <a:cxn ang="0">
                  <a:pos x="T6" y="T7"/>
                </a:cxn>
              </a:cxnLst>
              <a:rect l="0" t="0" r="r" b="b"/>
              <a:pathLst>
                <a:path w="4" h="6">
                  <a:moveTo>
                    <a:pt x="3" y="2"/>
                  </a:moveTo>
                  <a:cubicBezTo>
                    <a:pt x="2" y="0"/>
                    <a:pt x="1" y="1"/>
                    <a:pt x="1" y="3"/>
                  </a:cubicBezTo>
                  <a:cubicBezTo>
                    <a:pt x="0" y="6"/>
                    <a:pt x="4" y="4"/>
                    <a:pt x="3" y="2"/>
                  </a:cubicBezTo>
                  <a:cubicBezTo>
                    <a:pt x="3" y="2"/>
                    <a:pt x="4" y="3"/>
                    <a:pt x="3"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94" name="Freeform 790"/>
            <p:cNvSpPr>
              <a:spLocks/>
            </p:cNvSpPr>
            <p:nvPr/>
          </p:nvSpPr>
          <p:spPr bwMode="auto">
            <a:xfrm>
              <a:off x="9222440" y="4946034"/>
              <a:ext cx="35032" cy="38227"/>
            </a:xfrm>
            <a:custGeom>
              <a:avLst/>
              <a:gdLst>
                <a:gd name="T0" fmla="*/ 4 w 4"/>
                <a:gd name="T1" fmla="*/ 2 h 4"/>
                <a:gd name="T2" fmla="*/ 1 w 4"/>
                <a:gd name="T3" fmla="*/ 1 h 4"/>
                <a:gd name="T4" fmla="*/ 4 w 4"/>
                <a:gd name="T5" fmla="*/ 2 h 4"/>
                <a:gd name="T6" fmla="*/ 4 w 4"/>
                <a:gd name="T7" fmla="*/ 2 h 4"/>
              </a:gdLst>
              <a:ahLst/>
              <a:cxnLst>
                <a:cxn ang="0">
                  <a:pos x="T0" y="T1"/>
                </a:cxn>
                <a:cxn ang="0">
                  <a:pos x="T2" y="T3"/>
                </a:cxn>
                <a:cxn ang="0">
                  <a:pos x="T4" y="T5"/>
                </a:cxn>
                <a:cxn ang="0">
                  <a:pos x="T6" y="T7"/>
                </a:cxn>
              </a:cxnLst>
              <a:rect l="0" t="0" r="r" b="b"/>
              <a:pathLst>
                <a:path w="4" h="4">
                  <a:moveTo>
                    <a:pt x="4" y="2"/>
                  </a:moveTo>
                  <a:cubicBezTo>
                    <a:pt x="3" y="2"/>
                    <a:pt x="1" y="0"/>
                    <a:pt x="1" y="1"/>
                  </a:cubicBezTo>
                  <a:cubicBezTo>
                    <a:pt x="0" y="4"/>
                    <a:pt x="4" y="2"/>
                    <a:pt x="4" y="2"/>
                  </a:cubicBezTo>
                  <a:cubicBezTo>
                    <a:pt x="3" y="2"/>
                    <a:pt x="4" y="2"/>
                    <a:pt x="4"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95" name="Freeform 791"/>
            <p:cNvSpPr>
              <a:spLocks/>
            </p:cNvSpPr>
            <p:nvPr/>
          </p:nvSpPr>
          <p:spPr bwMode="auto">
            <a:xfrm>
              <a:off x="10865745" y="4347148"/>
              <a:ext cx="19108" cy="19114"/>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0"/>
                    <a:pt x="0" y="1"/>
                    <a:pt x="0" y="2"/>
                  </a:cubicBezTo>
                  <a:cubicBezTo>
                    <a:pt x="1" y="2"/>
                    <a:pt x="2" y="2"/>
                    <a:pt x="2"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96" name="Freeform 792"/>
            <p:cNvSpPr>
              <a:spLocks/>
            </p:cNvSpPr>
            <p:nvPr/>
          </p:nvSpPr>
          <p:spPr bwMode="auto">
            <a:xfrm>
              <a:off x="10789313" y="4245212"/>
              <a:ext cx="28664" cy="15928"/>
            </a:xfrm>
            <a:custGeom>
              <a:avLst/>
              <a:gdLst>
                <a:gd name="T0" fmla="*/ 2 w 3"/>
                <a:gd name="T1" fmla="*/ 0 h 2"/>
                <a:gd name="T2" fmla="*/ 1 w 3"/>
                <a:gd name="T3" fmla="*/ 1 h 2"/>
                <a:gd name="T4" fmla="*/ 2 w 3"/>
                <a:gd name="T5" fmla="*/ 0 h 2"/>
              </a:gdLst>
              <a:ahLst/>
              <a:cxnLst>
                <a:cxn ang="0">
                  <a:pos x="T0" y="T1"/>
                </a:cxn>
                <a:cxn ang="0">
                  <a:pos x="T2" y="T3"/>
                </a:cxn>
                <a:cxn ang="0">
                  <a:pos x="T4" y="T5"/>
                </a:cxn>
              </a:cxnLst>
              <a:rect l="0" t="0" r="r" b="b"/>
              <a:pathLst>
                <a:path w="3" h="2">
                  <a:moveTo>
                    <a:pt x="2" y="0"/>
                  </a:moveTo>
                  <a:cubicBezTo>
                    <a:pt x="1" y="0"/>
                    <a:pt x="0" y="1"/>
                    <a:pt x="1" y="1"/>
                  </a:cubicBezTo>
                  <a:cubicBezTo>
                    <a:pt x="2" y="2"/>
                    <a:pt x="3" y="1"/>
                    <a:pt x="2"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97" name="Freeform 793"/>
            <p:cNvSpPr>
              <a:spLocks/>
            </p:cNvSpPr>
            <p:nvPr/>
          </p:nvSpPr>
          <p:spPr bwMode="auto">
            <a:xfrm>
              <a:off x="10865745" y="4206983"/>
              <a:ext cx="25477" cy="28672"/>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1"/>
                    <a:pt x="1" y="2"/>
                  </a:cubicBezTo>
                  <a:cubicBezTo>
                    <a:pt x="1" y="3"/>
                    <a:pt x="3" y="1"/>
                    <a:pt x="2"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98" name="Freeform 794"/>
            <p:cNvSpPr>
              <a:spLocks/>
            </p:cNvSpPr>
            <p:nvPr/>
          </p:nvSpPr>
          <p:spPr bwMode="auto">
            <a:xfrm>
              <a:off x="8314800" y="4394932"/>
              <a:ext cx="47770" cy="6371"/>
            </a:xfrm>
            <a:custGeom>
              <a:avLst/>
              <a:gdLst>
                <a:gd name="T0" fmla="*/ 5 w 5"/>
                <a:gd name="T1" fmla="*/ 1 h 1"/>
                <a:gd name="T2" fmla="*/ 1 w 5"/>
                <a:gd name="T3" fmla="*/ 0 h 1"/>
                <a:gd name="T4" fmla="*/ 5 w 5"/>
                <a:gd name="T5" fmla="*/ 1 h 1"/>
              </a:gdLst>
              <a:ahLst/>
              <a:cxnLst>
                <a:cxn ang="0">
                  <a:pos x="T0" y="T1"/>
                </a:cxn>
                <a:cxn ang="0">
                  <a:pos x="T2" y="T3"/>
                </a:cxn>
                <a:cxn ang="0">
                  <a:pos x="T4" y="T5"/>
                </a:cxn>
              </a:cxnLst>
              <a:rect l="0" t="0" r="r" b="b"/>
              <a:pathLst>
                <a:path w="5" h="1">
                  <a:moveTo>
                    <a:pt x="5" y="1"/>
                  </a:moveTo>
                  <a:cubicBezTo>
                    <a:pt x="4" y="0"/>
                    <a:pt x="0" y="0"/>
                    <a:pt x="1" y="0"/>
                  </a:cubicBezTo>
                  <a:cubicBezTo>
                    <a:pt x="2" y="1"/>
                    <a:pt x="5" y="1"/>
                    <a:pt x="5" y="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399" name="Freeform 795"/>
            <p:cNvSpPr>
              <a:spLocks/>
            </p:cNvSpPr>
            <p:nvPr/>
          </p:nvSpPr>
          <p:spPr bwMode="auto">
            <a:xfrm>
              <a:off x="8372124" y="4394932"/>
              <a:ext cx="57323" cy="0"/>
            </a:xfrm>
            <a:custGeom>
              <a:avLst/>
              <a:gdLst>
                <a:gd name="T0" fmla="*/ 5 w 6"/>
                <a:gd name="T1" fmla="*/ 1 w 6"/>
                <a:gd name="T2" fmla="*/ 5 w 6"/>
              </a:gdLst>
              <a:ahLst/>
              <a:cxnLst>
                <a:cxn ang="0">
                  <a:pos x="T0" y="0"/>
                </a:cxn>
                <a:cxn ang="0">
                  <a:pos x="T1" y="0"/>
                </a:cxn>
                <a:cxn ang="0">
                  <a:pos x="T2" y="0"/>
                </a:cxn>
              </a:cxnLst>
              <a:rect l="0" t="0" r="r" b="b"/>
              <a:pathLst>
                <a:path w="6">
                  <a:moveTo>
                    <a:pt x="5" y="0"/>
                  </a:moveTo>
                  <a:cubicBezTo>
                    <a:pt x="4" y="0"/>
                    <a:pt x="0" y="0"/>
                    <a:pt x="1" y="0"/>
                  </a:cubicBezTo>
                  <a:cubicBezTo>
                    <a:pt x="2" y="0"/>
                    <a:pt x="6" y="0"/>
                    <a:pt x="5" y="0"/>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400" name="Freeform 796"/>
            <p:cNvSpPr>
              <a:spLocks/>
            </p:cNvSpPr>
            <p:nvPr/>
          </p:nvSpPr>
          <p:spPr bwMode="auto">
            <a:xfrm>
              <a:off x="9445371" y="3802420"/>
              <a:ext cx="38217" cy="19114"/>
            </a:xfrm>
            <a:custGeom>
              <a:avLst/>
              <a:gdLst>
                <a:gd name="T0" fmla="*/ 3 w 4"/>
                <a:gd name="T1" fmla="*/ 2 h 2"/>
                <a:gd name="T2" fmla="*/ 2 w 4"/>
                <a:gd name="T3" fmla="*/ 0 h 2"/>
                <a:gd name="T4" fmla="*/ 3 w 4"/>
                <a:gd name="T5" fmla="*/ 2 h 2"/>
              </a:gdLst>
              <a:ahLst/>
              <a:cxnLst>
                <a:cxn ang="0">
                  <a:pos x="T0" y="T1"/>
                </a:cxn>
                <a:cxn ang="0">
                  <a:pos x="T2" y="T3"/>
                </a:cxn>
                <a:cxn ang="0">
                  <a:pos x="T4" y="T5"/>
                </a:cxn>
              </a:cxnLst>
              <a:rect l="0" t="0" r="r" b="b"/>
              <a:pathLst>
                <a:path w="4" h="2">
                  <a:moveTo>
                    <a:pt x="3" y="2"/>
                  </a:moveTo>
                  <a:cubicBezTo>
                    <a:pt x="1" y="2"/>
                    <a:pt x="0" y="0"/>
                    <a:pt x="2" y="0"/>
                  </a:cubicBezTo>
                  <a:cubicBezTo>
                    <a:pt x="3" y="0"/>
                    <a:pt x="4" y="2"/>
                    <a:pt x="3" y="2"/>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sp>
          <p:nvSpPr>
            <p:cNvPr id="401" name="Freeform 797"/>
            <p:cNvSpPr>
              <a:spLocks/>
            </p:cNvSpPr>
            <p:nvPr/>
          </p:nvSpPr>
          <p:spPr bwMode="auto">
            <a:xfrm>
              <a:off x="5467693" y="6086409"/>
              <a:ext cx="85987" cy="111494"/>
            </a:xfrm>
            <a:custGeom>
              <a:avLst/>
              <a:gdLst>
                <a:gd name="T0" fmla="*/ 9 w 9"/>
                <a:gd name="T1" fmla="*/ 11 h 12"/>
                <a:gd name="T2" fmla="*/ 5 w 9"/>
                <a:gd name="T3" fmla="*/ 2 h 12"/>
                <a:gd name="T4" fmla="*/ 2 w 9"/>
                <a:gd name="T5" fmla="*/ 2 h 12"/>
                <a:gd name="T6" fmla="*/ 0 w 9"/>
                <a:gd name="T7" fmla="*/ 3 h 12"/>
                <a:gd name="T8" fmla="*/ 3 w 9"/>
                <a:gd name="T9" fmla="*/ 5 h 12"/>
                <a:gd name="T10" fmla="*/ 3 w 9"/>
                <a:gd name="T11" fmla="*/ 7 h 12"/>
                <a:gd name="T12" fmla="*/ 4 w 9"/>
                <a:gd name="T13" fmla="*/ 7 h 12"/>
                <a:gd name="T14" fmla="*/ 3 w 9"/>
                <a:gd name="T15" fmla="*/ 8 h 12"/>
                <a:gd name="T16" fmla="*/ 6 w 9"/>
                <a:gd name="T17" fmla="*/ 11 h 12"/>
                <a:gd name="T18" fmla="*/ 6 w 9"/>
                <a:gd name="T19" fmla="*/ 9 h 12"/>
                <a:gd name="T20" fmla="*/ 9 w 9"/>
                <a:gd name="T21" fmla="*/ 11 h 12"/>
                <a:gd name="T22" fmla="*/ 9 w 9"/>
                <a:gd name="T2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2">
                  <a:moveTo>
                    <a:pt x="9" y="11"/>
                  </a:moveTo>
                  <a:cubicBezTo>
                    <a:pt x="8" y="8"/>
                    <a:pt x="7" y="4"/>
                    <a:pt x="5" y="2"/>
                  </a:cubicBezTo>
                  <a:cubicBezTo>
                    <a:pt x="4" y="1"/>
                    <a:pt x="3" y="0"/>
                    <a:pt x="2" y="2"/>
                  </a:cubicBezTo>
                  <a:cubicBezTo>
                    <a:pt x="2" y="2"/>
                    <a:pt x="0" y="2"/>
                    <a:pt x="0" y="3"/>
                  </a:cubicBezTo>
                  <a:cubicBezTo>
                    <a:pt x="1" y="4"/>
                    <a:pt x="3" y="3"/>
                    <a:pt x="3" y="5"/>
                  </a:cubicBezTo>
                  <a:cubicBezTo>
                    <a:pt x="3" y="6"/>
                    <a:pt x="3" y="6"/>
                    <a:pt x="3" y="7"/>
                  </a:cubicBezTo>
                  <a:cubicBezTo>
                    <a:pt x="3" y="8"/>
                    <a:pt x="4" y="7"/>
                    <a:pt x="4" y="7"/>
                  </a:cubicBezTo>
                  <a:cubicBezTo>
                    <a:pt x="5" y="8"/>
                    <a:pt x="3" y="8"/>
                    <a:pt x="3" y="8"/>
                  </a:cubicBezTo>
                  <a:cubicBezTo>
                    <a:pt x="3" y="9"/>
                    <a:pt x="5" y="11"/>
                    <a:pt x="6" y="11"/>
                  </a:cubicBezTo>
                  <a:cubicBezTo>
                    <a:pt x="6" y="11"/>
                    <a:pt x="2" y="7"/>
                    <a:pt x="6" y="9"/>
                  </a:cubicBezTo>
                  <a:cubicBezTo>
                    <a:pt x="7" y="9"/>
                    <a:pt x="9" y="12"/>
                    <a:pt x="9" y="11"/>
                  </a:cubicBezTo>
                  <a:cubicBezTo>
                    <a:pt x="8" y="10"/>
                    <a:pt x="9" y="12"/>
                    <a:pt x="9" y="11"/>
                  </a:cubicBezTo>
                  <a:close/>
                </a:path>
              </a:pathLst>
            </a:custGeom>
            <a:grpFill/>
            <a:ln w="4763" cap="flat">
              <a:solidFill>
                <a:schemeClr val="bg1"/>
              </a:solidFill>
              <a:prstDash val="solid"/>
              <a:round/>
              <a:headEnd/>
              <a:tailEnd/>
            </a:ln>
          </p:spPr>
          <p:txBody>
            <a:bodyPr vert="horz" wrap="square" lIns="68598" tIns="34299" rIns="68598" bIns="34299" numCol="1" anchor="t" anchorCtr="0" compatLnSpc="1">
              <a:prstTxWarp prst="textNoShape">
                <a:avLst/>
              </a:prstTxWarp>
            </a:bodyPr>
            <a:lstStyle/>
            <a:p>
              <a:endParaRPr lang="id-ID" sz="2701">
                <a:latin typeface="Roboto Light"/>
              </a:endParaRPr>
            </a:p>
          </p:txBody>
        </p:sp>
      </p:grpSp>
      <p:grpSp>
        <p:nvGrpSpPr>
          <p:cNvPr id="6" name="Group 5"/>
          <p:cNvGrpSpPr/>
          <p:nvPr/>
        </p:nvGrpSpPr>
        <p:grpSpPr>
          <a:xfrm>
            <a:off x="1206900" y="3107758"/>
            <a:ext cx="1314384" cy="1314384"/>
            <a:chOff x="1013827" y="3555763"/>
            <a:chExt cx="1314384" cy="1314384"/>
          </a:xfrm>
        </p:grpSpPr>
        <p:sp>
          <p:nvSpPr>
            <p:cNvPr id="413" name="Oval 412"/>
            <p:cNvSpPr>
              <a:spLocks noChangeAspect="1"/>
            </p:cNvSpPr>
            <p:nvPr/>
          </p:nvSpPr>
          <p:spPr>
            <a:xfrm>
              <a:off x="1013827" y="3555763"/>
              <a:ext cx="1314384" cy="1314384"/>
            </a:xfrm>
            <a:prstGeom prst="ellipse">
              <a:avLst/>
            </a:prstGeom>
            <a:solidFill>
              <a:schemeClr val="tx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charset="0"/>
                <a:ea typeface="Trebuchet MS" charset="0"/>
                <a:cs typeface="Trebuchet MS" charset="0"/>
              </a:endParaRPr>
            </a:p>
          </p:txBody>
        </p:sp>
        <p:sp>
          <p:nvSpPr>
            <p:cNvPr id="414" name="TextBox 413"/>
            <p:cNvSpPr txBox="1"/>
            <p:nvPr/>
          </p:nvSpPr>
          <p:spPr>
            <a:xfrm>
              <a:off x="1512405" y="4059067"/>
              <a:ext cx="317229" cy="307777"/>
            </a:xfrm>
            <a:prstGeom prst="rect">
              <a:avLst/>
            </a:prstGeom>
            <a:noFill/>
          </p:spPr>
          <p:txBody>
            <a:bodyPr wrap="square" lIns="0" tIns="0" rIns="0" bIns="0" rtlCol="0">
              <a:spAutoFit/>
            </a:bodyPr>
            <a:lstStyle/>
            <a:p>
              <a:pPr algn="ctr">
                <a:lnSpc>
                  <a:spcPct val="80000"/>
                </a:lnSpc>
              </a:pPr>
              <a:r>
                <a:rPr lang="en-US" sz="1100" dirty="0">
                  <a:solidFill>
                    <a:schemeClr val="accent2"/>
                  </a:solidFill>
                  <a:latin typeface="Trebuchet MS" charset="0"/>
                  <a:ea typeface="Trebuchet MS" charset="0"/>
                  <a:cs typeface="Trebuchet MS" charset="0"/>
                </a:rPr>
                <a:t>US</a:t>
              </a:r>
              <a:br>
                <a:rPr lang="en-US" sz="1100" dirty="0">
                  <a:solidFill>
                    <a:schemeClr val="accent2"/>
                  </a:solidFill>
                  <a:latin typeface="Trebuchet MS" charset="0"/>
                  <a:ea typeface="Trebuchet MS" charset="0"/>
                  <a:cs typeface="Trebuchet MS" charset="0"/>
                </a:rPr>
              </a:br>
              <a:r>
                <a:rPr lang="en-US" sz="1400" b="1" dirty="0">
                  <a:solidFill>
                    <a:schemeClr val="accent2"/>
                  </a:solidFill>
                  <a:latin typeface="Trebuchet MS" charset="0"/>
                  <a:ea typeface="Trebuchet MS" charset="0"/>
                  <a:cs typeface="Trebuchet MS" charset="0"/>
                </a:rPr>
                <a:t>36</a:t>
              </a:r>
            </a:p>
          </p:txBody>
        </p:sp>
      </p:grpSp>
      <p:grpSp>
        <p:nvGrpSpPr>
          <p:cNvPr id="2" name="Group 1"/>
          <p:cNvGrpSpPr/>
          <p:nvPr/>
        </p:nvGrpSpPr>
        <p:grpSpPr>
          <a:xfrm>
            <a:off x="664808" y="2051031"/>
            <a:ext cx="1088839" cy="1088839"/>
            <a:chOff x="505140" y="1216189"/>
            <a:chExt cx="2560320" cy="2560320"/>
          </a:xfrm>
        </p:grpSpPr>
        <p:sp>
          <p:nvSpPr>
            <p:cNvPr id="418" name="Oval 417"/>
            <p:cNvSpPr>
              <a:spLocks noChangeAspect="1"/>
            </p:cNvSpPr>
            <p:nvPr/>
          </p:nvSpPr>
          <p:spPr>
            <a:xfrm>
              <a:off x="505140" y="1216189"/>
              <a:ext cx="2560320" cy="2560320"/>
            </a:xfrm>
            <a:prstGeom prst="ellipse">
              <a:avLst/>
            </a:prstGeom>
            <a:solidFill>
              <a:srgbClr val="1F628A">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charset="0"/>
                <a:ea typeface="Trebuchet MS" charset="0"/>
                <a:cs typeface="Trebuchet MS" charset="0"/>
              </a:endParaRPr>
            </a:p>
          </p:txBody>
        </p:sp>
        <p:sp>
          <p:nvSpPr>
            <p:cNvPr id="419" name="TextBox 418"/>
            <p:cNvSpPr txBox="1"/>
            <p:nvPr/>
          </p:nvSpPr>
          <p:spPr>
            <a:xfrm>
              <a:off x="1302564" y="2145290"/>
              <a:ext cx="920450" cy="723714"/>
            </a:xfrm>
            <a:prstGeom prst="rect">
              <a:avLst/>
            </a:prstGeom>
            <a:noFill/>
          </p:spPr>
          <p:txBody>
            <a:bodyPr wrap="square" lIns="0" tIns="0" rIns="0" bIns="0" rtlCol="0">
              <a:spAutoFit/>
            </a:bodyPr>
            <a:lstStyle/>
            <a:p>
              <a:pPr algn="ctr">
                <a:lnSpc>
                  <a:spcPct val="80000"/>
                </a:lnSpc>
              </a:pPr>
              <a:r>
                <a:rPr lang="en-US" sz="1100" dirty="0">
                  <a:solidFill>
                    <a:schemeClr val="bg1"/>
                  </a:solidFill>
                  <a:latin typeface="Trebuchet MS" charset="0"/>
                  <a:ea typeface="Trebuchet MS" charset="0"/>
                  <a:cs typeface="Trebuchet MS" charset="0"/>
                </a:rPr>
                <a:t>CAN</a:t>
              </a:r>
              <a:br>
                <a:rPr lang="en-US" sz="1100" dirty="0">
                  <a:solidFill>
                    <a:schemeClr val="bg1"/>
                  </a:solidFill>
                  <a:latin typeface="Trebuchet MS" charset="0"/>
                  <a:ea typeface="Trebuchet MS" charset="0"/>
                  <a:cs typeface="Trebuchet MS" charset="0"/>
                </a:rPr>
              </a:br>
              <a:r>
                <a:rPr lang="en-US" sz="1400" b="1" dirty="0">
                  <a:solidFill>
                    <a:schemeClr val="bg1"/>
                  </a:solidFill>
                  <a:latin typeface="Trebuchet MS" charset="0"/>
                  <a:ea typeface="Trebuchet MS" charset="0"/>
                  <a:cs typeface="Trebuchet MS" charset="0"/>
                </a:rPr>
                <a:t>26</a:t>
              </a:r>
            </a:p>
          </p:txBody>
        </p:sp>
      </p:grpSp>
      <p:grpSp>
        <p:nvGrpSpPr>
          <p:cNvPr id="456" name="Group 455"/>
          <p:cNvGrpSpPr>
            <a:grpSpLocks noChangeAspect="1"/>
          </p:cNvGrpSpPr>
          <p:nvPr/>
        </p:nvGrpSpPr>
        <p:grpSpPr>
          <a:xfrm>
            <a:off x="4261385" y="2203069"/>
            <a:ext cx="1073284" cy="1073284"/>
            <a:chOff x="2906499" y="5603763"/>
            <a:chExt cx="1448835" cy="1448835"/>
          </a:xfrm>
        </p:grpSpPr>
        <p:sp>
          <p:nvSpPr>
            <p:cNvPr id="420" name="Oval 419"/>
            <p:cNvSpPr>
              <a:spLocks noChangeAspect="1"/>
            </p:cNvSpPr>
            <p:nvPr/>
          </p:nvSpPr>
          <p:spPr>
            <a:xfrm>
              <a:off x="2906499" y="5603763"/>
              <a:ext cx="1448835" cy="1448835"/>
            </a:xfrm>
            <a:prstGeom prst="ellipse">
              <a:avLst/>
            </a:prstGeom>
            <a:solidFill>
              <a:srgbClr val="1F638B">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charset="0"/>
                <a:ea typeface="Trebuchet MS" charset="0"/>
                <a:cs typeface="Trebuchet MS" charset="0"/>
              </a:endParaRPr>
            </a:p>
          </p:txBody>
        </p:sp>
        <p:sp>
          <p:nvSpPr>
            <p:cNvPr id="421" name="TextBox 420"/>
            <p:cNvSpPr txBox="1"/>
            <p:nvPr/>
          </p:nvSpPr>
          <p:spPr>
            <a:xfrm>
              <a:off x="3336441" y="6174292"/>
              <a:ext cx="588952" cy="415471"/>
            </a:xfrm>
            <a:prstGeom prst="rect">
              <a:avLst/>
            </a:prstGeom>
            <a:noFill/>
          </p:spPr>
          <p:txBody>
            <a:bodyPr wrap="square" lIns="0" tIns="0" rIns="0" bIns="0" rtlCol="0">
              <a:spAutoFit/>
            </a:bodyPr>
            <a:lstStyle/>
            <a:p>
              <a:pPr algn="ctr">
                <a:lnSpc>
                  <a:spcPct val="80000"/>
                </a:lnSpc>
              </a:pPr>
              <a:r>
                <a:rPr lang="en-US" sz="1100" dirty="0">
                  <a:solidFill>
                    <a:schemeClr val="bg1"/>
                  </a:solidFill>
                  <a:latin typeface="Trebuchet MS" charset="0"/>
                  <a:ea typeface="Trebuchet MS" charset="0"/>
                  <a:cs typeface="Trebuchet MS" charset="0"/>
                </a:rPr>
                <a:t>GER</a:t>
              </a:r>
            </a:p>
            <a:p>
              <a:pPr algn="ctr">
                <a:lnSpc>
                  <a:spcPct val="80000"/>
                </a:lnSpc>
              </a:pPr>
              <a:r>
                <a:rPr lang="en-US" sz="1400" b="1" dirty="0">
                  <a:solidFill>
                    <a:schemeClr val="bg1"/>
                  </a:solidFill>
                  <a:latin typeface="Trebuchet MS" charset="0"/>
                  <a:ea typeface="Trebuchet MS" charset="0"/>
                  <a:cs typeface="Trebuchet MS" charset="0"/>
                </a:rPr>
                <a:t>24</a:t>
              </a:r>
            </a:p>
          </p:txBody>
        </p:sp>
      </p:grpSp>
      <p:grpSp>
        <p:nvGrpSpPr>
          <p:cNvPr id="452" name="Group 451"/>
          <p:cNvGrpSpPr>
            <a:grpSpLocks noChangeAspect="1"/>
          </p:cNvGrpSpPr>
          <p:nvPr/>
        </p:nvGrpSpPr>
        <p:grpSpPr>
          <a:xfrm>
            <a:off x="3276019" y="1225508"/>
            <a:ext cx="1073284" cy="1073284"/>
            <a:chOff x="1457469" y="5585463"/>
            <a:chExt cx="1337386" cy="1337386"/>
          </a:xfrm>
        </p:grpSpPr>
        <p:sp>
          <p:nvSpPr>
            <p:cNvPr id="422" name="Oval 421"/>
            <p:cNvSpPr>
              <a:spLocks noChangeAspect="1"/>
            </p:cNvSpPr>
            <p:nvPr/>
          </p:nvSpPr>
          <p:spPr>
            <a:xfrm>
              <a:off x="1457469" y="5585463"/>
              <a:ext cx="1337386" cy="1337386"/>
            </a:xfrm>
            <a:prstGeom prst="ellipse">
              <a:avLst/>
            </a:prstGeom>
            <a:solidFill>
              <a:srgbClr val="1F638B">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charset="0"/>
                <a:ea typeface="Trebuchet MS" charset="0"/>
                <a:cs typeface="Trebuchet MS" charset="0"/>
              </a:endParaRPr>
            </a:p>
          </p:txBody>
        </p:sp>
        <p:sp>
          <p:nvSpPr>
            <p:cNvPr id="423" name="TextBox 422"/>
            <p:cNvSpPr txBox="1"/>
            <p:nvPr/>
          </p:nvSpPr>
          <p:spPr>
            <a:xfrm>
              <a:off x="1949407" y="6100268"/>
              <a:ext cx="353510" cy="383511"/>
            </a:xfrm>
            <a:prstGeom prst="rect">
              <a:avLst/>
            </a:prstGeom>
            <a:noFill/>
          </p:spPr>
          <p:txBody>
            <a:bodyPr wrap="square" lIns="0" tIns="0" rIns="0" bIns="0" rtlCol="0">
              <a:spAutoFit/>
            </a:bodyPr>
            <a:lstStyle/>
            <a:p>
              <a:pPr algn="ctr">
                <a:lnSpc>
                  <a:spcPct val="80000"/>
                </a:lnSpc>
              </a:pPr>
              <a:r>
                <a:rPr lang="en-US" sz="1100" dirty="0">
                  <a:solidFill>
                    <a:schemeClr val="bg1"/>
                  </a:solidFill>
                  <a:latin typeface="Trebuchet MS" charset="0"/>
                  <a:ea typeface="Trebuchet MS" charset="0"/>
                  <a:cs typeface="Trebuchet MS" charset="0"/>
                </a:rPr>
                <a:t>UK</a:t>
              </a:r>
            </a:p>
            <a:p>
              <a:pPr algn="ctr">
                <a:lnSpc>
                  <a:spcPct val="80000"/>
                </a:lnSpc>
              </a:pPr>
              <a:r>
                <a:rPr lang="en-US" sz="1400" b="1" dirty="0">
                  <a:solidFill>
                    <a:schemeClr val="bg1"/>
                  </a:solidFill>
                  <a:latin typeface="Trebuchet MS" charset="0"/>
                  <a:ea typeface="Trebuchet MS" charset="0"/>
                  <a:cs typeface="Trebuchet MS" charset="0"/>
                </a:rPr>
                <a:t>24</a:t>
              </a:r>
            </a:p>
          </p:txBody>
        </p:sp>
      </p:grpSp>
      <p:grpSp>
        <p:nvGrpSpPr>
          <p:cNvPr id="453" name="Group 452"/>
          <p:cNvGrpSpPr>
            <a:grpSpLocks noChangeAspect="1"/>
          </p:cNvGrpSpPr>
          <p:nvPr/>
        </p:nvGrpSpPr>
        <p:grpSpPr>
          <a:xfrm>
            <a:off x="4777101" y="1584348"/>
            <a:ext cx="1003287" cy="1003287"/>
            <a:chOff x="-432305" y="4401733"/>
            <a:chExt cx="1170213" cy="1170213"/>
          </a:xfrm>
        </p:grpSpPr>
        <p:sp>
          <p:nvSpPr>
            <p:cNvPr id="424" name="Oval 423"/>
            <p:cNvSpPr>
              <a:spLocks noChangeAspect="1"/>
            </p:cNvSpPr>
            <p:nvPr/>
          </p:nvSpPr>
          <p:spPr>
            <a:xfrm>
              <a:off x="-432305" y="4401733"/>
              <a:ext cx="1170213" cy="1170213"/>
            </a:xfrm>
            <a:prstGeom prst="ellipse">
              <a:avLst/>
            </a:prstGeom>
            <a:solidFill>
              <a:srgbClr val="267896">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charset="0"/>
                <a:ea typeface="Trebuchet MS" charset="0"/>
                <a:cs typeface="Trebuchet MS" charset="0"/>
              </a:endParaRPr>
            </a:p>
          </p:txBody>
        </p:sp>
        <p:sp>
          <p:nvSpPr>
            <p:cNvPr id="425" name="TextBox 424"/>
            <p:cNvSpPr txBox="1"/>
            <p:nvPr/>
          </p:nvSpPr>
          <p:spPr>
            <a:xfrm>
              <a:off x="-24462" y="4832952"/>
              <a:ext cx="354526" cy="358985"/>
            </a:xfrm>
            <a:prstGeom prst="rect">
              <a:avLst/>
            </a:prstGeom>
            <a:noFill/>
          </p:spPr>
          <p:txBody>
            <a:bodyPr wrap="square" lIns="0" tIns="0" rIns="0" bIns="0" rtlCol="0">
              <a:spAutoFit/>
            </a:bodyPr>
            <a:lstStyle/>
            <a:p>
              <a:pPr algn="ctr">
                <a:lnSpc>
                  <a:spcPct val="80000"/>
                </a:lnSpc>
              </a:pPr>
              <a:r>
                <a:rPr lang="en-US" sz="1100" dirty="0">
                  <a:solidFill>
                    <a:schemeClr val="bg1"/>
                  </a:solidFill>
                  <a:latin typeface="Trebuchet MS" charset="0"/>
                  <a:ea typeface="Trebuchet MS" charset="0"/>
                  <a:cs typeface="Trebuchet MS" charset="0"/>
                </a:rPr>
                <a:t>SWE</a:t>
              </a:r>
            </a:p>
            <a:p>
              <a:pPr algn="ctr">
                <a:lnSpc>
                  <a:spcPct val="80000"/>
                </a:lnSpc>
              </a:pPr>
              <a:r>
                <a:rPr lang="en-US" sz="1400" b="1" dirty="0">
                  <a:solidFill>
                    <a:schemeClr val="bg1"/>
                  </a:solidFill>
                  <a:latin typeface="Trebuchet MS" charset="0"/>
                  <a:ea typeface="Trebuchet MS" charset="0"/>
                  <a:cs typeface="Trebuchet MS" charset="0"/>
                </a:rPr>
                <a:t>21</a:t>
              </a:r>
            </a:p>
          </p:txBody>
        </p:sp>
      </p:grpSp>
      <p:grpSp>
        <p:nvGrpSpPr>
          <p:cNvPr id="448" name="Group 447"/>
          <p:cNvGrpSpPr/>
          <p:nvPr/>
        </p:nvGrpSpPr>
        <p:grpSpPr>
          <a:xfrm>
            <a:off x="3883767" y="3005094"/>
            <a:ext cx="979955" cy="979955"/>
            <a:chOff x="2803184" y="3730812"/>
            <a:chExt cx="1114488" cy="1114488"/>
          </a:xfrm>
        </p:grpSpPr>
        <p:sp>
          <p:nvSpPr>
            <p:cNvPr id="426" name="Oval 425"/>
            <p:cNvSpPr>
              <a:spLocks noChangeAspect="1"/>
            </p:cNvSpPr>
            <p:nvPr/>
          </p:nvSpPr>
          <p:spPr>
            <a:xfrm>
              <a:off x="2803184" y="3730812"/>
              <a:ext cx="1114488" cy="1114488"/>
            </a:xfrm>
            <a:prstGeom prst="ellipse">
              <a:avLst/>
            </a:prstGeom>
            <a:solidFill>
              <a:srgbClr val="297F9A">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charset="0"/>
                <a:ea typeface="Trebuchet MS" charset="0"/>
                <a:cs typeface="Trebuchet MS" charset="0"/>
              </a:endParaRPr>
            </a:p>
          </p:txBody>
        </p:sp>
        <p:sp>
          <p:nvSpPr>
            <p:cNvPr id="427" name="TextBox 426"/>
            <p:cNvSpPr txBox="1"/>
            <p:nvPr/>
          </p:nvSpPr>
          <p:spPr>
            <a:xfrm>
              <a:off x="3184577" y="4134168"/>
              <a:ext cx="351703" cy="350030"/>
            </a:xfrm>
            <a:prstGeom prst="rect">
              <a:avLst/>
            </a:prstGeom>
            <a:noFill/>
          </p:spPr>
          <p:txBody>
            <a:bodyPr wrap="square" lIns="0" tIns="0" rIns="0" bIns="0" rtlCol="0">
              <a:spAutoFit/>
            </a:bodyPr>
            <a:lstStyle/>
            <a:p>
              <a:pPr algn="ctr">
                <a:lnSpc>
                  <a:spcPct val="80000"/>
                </a:lnSpc>
              </a:pPr>
              <a:r>
                <a:rPr lang="en-US" sz="1100" dirty="0">
                  <a:solidFill>
                    <a:schemeClr val="bg1"/>
                  </a:solidFill>
                  <a:latin typeface="Trebuchet MS" charset="0"/>
                  <a:ea typeface="Trebuchet MS" charset="0"/>
                  <a:cs typeface="Trebuchet MS" charset="0"/>
                </a:rPr>
                <a:t>FRA</a:t>
              </a:r>
            </a:p>
            <a:p>
              <a:pPr algn="ctr">
                <a:lnSpc>
                  <a:spcPct val="80000"/>
                </a:lnSpc>
              </a:pPr>
              <a:r>
                <a:rPr lang="en-US" sz="1400" b="1" dirty="0">
                  <a:solidFill>
                    <a:schemeClr val="bg1"/>
                  </a:solidFill>
                  <a:latin typeface="Trebuchet MS" charset="0"/>
                  <a:ea typeface="Trebuchet MS" charset="0"/>
                  <a:cs typeface="Trebuchet MS" charset="0"/>
                </a:rPr>
                <a:t>20</a:t>
              </a:r>
            </a:p>
          </p:txBody>
        </p:sp>
      </p:grpSp>
      <p:grpSp>
        <p:nvGrpSpPr>
          <p:cNvPr id="450" name="Group 449"/>
          <p:cNvGrpSpPr>
            <a:grpSpLocks/>
          </p:cNvGrpSpPr>
          <p:nvPr/>
        </p:nvGrpSpPr>
        <p:grpSpPr>
          <a:xfrm>
            <a:off x="7402046" y="4007612"/>
            <a:ext cx="906069" cy="906069"/>
            <a:chOff x="4344823" y="3882085"/>
            <a:chExt cx="947315" cy="947315"/>
          </a:xfrm>
        </p:grpSpPr>
        <p:sp>
          <p:nvSpPr>
            <p:cNvPr id="428" name="Oval 427"/>
            <p:cNvSpPr>
              <a:spLocks noChangeAspect="1"/>
            </p:cNvSpPr>
            <p:nvPr/>
          </p:nvSpPr>
          <p:spPr>
            <a:xfrm>
              <a:off x="4344823" y="3882085"/>
              <a:ext cx="947315" cy="947315"/>
            </a:xfrm>
            <a:prstGeom prst="ellipse">
              <a:avLst/>
            </a:prstGeom>
            <a:solidFill>
              <a:srgbClr val="3AA2AD">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charset="0"/>
                <a:ea typeface="Trebuchet MS" charset="0"/>
                <a:cs typeface="Trebuchet MS" charset="0"/>
              </a:endParaRPr>
            </a:p>
          </p:txBody>
        </p:sp>
        <p:sp>
          <p:nvSpPr>
            <p:cNvPr id="429" name="TextBox 428"/>
            <p:cNvSpPr txBox="1"/>
            <p:nvPr/>
          </p:nvSpPr>
          <p:spPr>
            <a:xfrm>
              <a:off x="4524527" y="4201854"/>
              <a:ext cx="587907" cy="321788"/>
            </a:xfrm>
            <a:prstGeom prst="rect">
              <a:avLst/>
            </a:prstGeom>
            <a:noFill/>
          </p:spPr>
          <p:txBody>
            <a:bodyPr wrap="square" lIns="0" tIns="0" rIns="0" bIns="0" rtlCol="0">
              <a:spAutoFit/>
            </a:bodyPr>
            <a:lstStyle/>
            <a:p>
              <a:pPr algn="ctr">
                <a:lnSpc>
                  <a:spcPct val="80000"/>
                </a:lnSpc>
              </a:pPr>
              <a:r>
                <a:rPr lang="en-US" sz="1100" dirty="0">
                  <a:solidFill>
                    <a:schemeClr val="bg1"/>
                  </a:solidFill>
                  <a:latin typeface="Trebuchet MS" charset="0"/>
                  <a:ea typeface="Trebuchet MS" charset="0"/>
                  <a:cs typeface="Trebuchet MS" charset="0"/>
                </a:rPr>
                <a:t>AUS</a:t>
              </a:r>
            </a:p>
            <a:p>
              <a:pPr algn="ctr">
                <a:lnSpc>
                  <a:spcPct val="80000"/>
                </a:lnSpc>
              </a:pPr>
              <a:r>
                <a:rPr lang="en-US" sz="1400" b="1" dirty="0">
                  <a:solidFill>
                    <a:schemeClr val="bg1"/>
                  </a:solidFill>
                  <a:latin typeface="Trebuchet MS" charset="0"/>
                  <a:ea typeface="Trebuchet MS" charset="0"/>
                  <a:cs typeface="Trebuchet MS" charset="0"/>
                </a:rPr>
                <a:t>17</a:t>
              </a:r>
            </a:p>
          </p:txBody>
        </p:sp>
      </p:grpSp>
      <p:grpSp>
        <p:nvGrpSpPr>
          <p:cNvPr id="455" name="Group 454"/>
          <p:cNvGrpSpPr>
            <a:grpSpLocks noChangeAspect="1"/>
          </p:cNvGrpSpPr>
          <p:nvPr/>
        </p:nvGrpSpPr>
        <p:grpSpPr>
          <a:xfrm>
            <a:off x="3606553" y="2033208"/>
            <a:ext cx="906069" cy="906069"/>
            <a:chOff x="6827811" y="2357956"/>
            <a:chExt cx="947315" cy="947315"/>
          </a:xfrm>
        </p:grpSpPr>
        <p:sp>
          <p:nvSpPr>
            <p:cNvPr id="431" name="Oval 430"/>
            <p:cNvSpPr>
              <a:spLocks noChangeAspect="1"/>
            </p:cNvSpPr>
            <p:nvPr/>
          </p:nvSpPr>
          <p:spPr>
            <a:xfrm>
              <a:off x="6827811" y="2357956"/>
              <a:ext cx="947315" cy="947315"/>
            </a:xfrm>
            <a:prstGeom prst="ellipse">
              <a:avLst/>
            </a:prstGeom>
            <a:solidFill>
              <a:srgbClr val="3AA2AD">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charset="0"/>
                <a:ea typeface="Trebuchet MS" charset="0"/>
                <a:cs typeface="Trebuchet MS" charset="0"/>
              </a:endParaRPr>
            </a:p>
          </p:txBody>
        </p:sp>
        <p:sp>
          <p:nvSpPr>
            <p:cNvPr id="432" name="TextBox 431"/>
            <p:cNvSpPr txBox="1"/>
            <p:nvPr/>
          </p:nvSpPr>
          <p:spPr>
            <a:xfrm>
              <a:off x="7115942" y="2659834"/>
              <a:ext cx="353659" cy="321788"/>
            </a:xfrm>
            <a:prstGeom prst="rect">
              <a:avLst/>
            </a:prstGeom>
            <a:noFill/>
          </p:spPr>
          <p:txBody>
            <a:bodyPr wrap="square" lIns="0" tIns="0" rIns="0" bIns="0" rtlCol="0">
              <a:spAutoFit/>
            </a:bodyPr>
            <a:lstStyle/>
            <a:p>
              <a:pPr algn="ctr">
                <a:lnSpc>
                  <a:spcPct val="80000"/>
                </a:lnSpc>
              </a:pPr>
              <a:r>
                <a:rPr lang="en-US" sz="1100" dirty="0">
                  <a:solidFill>
                    <a:schemeClr val="bg1"/>
                  </a:solidFill>
                  <a:latin typeface="Trebuchet MS" charset="0"/>
                  <a:ea typeface="Trebuchet MS" charset="0"/>
                  <a:cs typeface="Trebuchet MS" charset="0"/>
                </a:rPr>
                <a:t>NET</a:t>
              </a:r>
            </a:p>
            <a:p>
              <a:pPr algn="ctr">
                <a:lnSpc>
                  <a:spcPct val="80000"/>
                </a:lnSpc>
              </a:pPr>
              <a:r>
                <a:rPr lang="en-US" sz="1400" b="1" dirty="0">
                  <a:solidFill>
                    <a:schemeClr val="bg1"/>
                  </a:solidFill>
                  <a:latin typeface="Trebuchet MS" charset="0"/>
                  <a:ea typeface="Trebuchet MS" charset="0"/>
                  <a:cs typeface="Trebuchet MS" charset="0"/>
                </a:rPr>
                <a:t>17</a:t>
              </a:r>
            </a:p>
          </p:txBody>
        </p:sp>
      </p:grpSp>
      <p:grpSp>
        <p:nvGrpSpPr>
          <p:cNvPr id="454" name="Group 453"/>
          <p:cNvGrpSpPr>
            <a:grpSpLocks noChangeAspect="1"/>
          </p:cNvGrpSpPr>
          <p:nvPr/>
        </p:nvGrpSpPr>
        <p:grpSpPr>
          <a:xfrm>
            <a:off x="4128051" y="1524983"/>
            <a:ext cx="906069" cy="906069"/>
            <a:chOff x="5672203" y="2344504"/>
            <a:chExt cx="947315" cy="947315"/>
          </a:xfrm>
        </p:grpSpPr>
        <p:sp>
          <p:nvSpPr>
            <p:cNvPr id="433" name="Oval 432"/>
            <p:cNvSpPr>
              <a:spLocks noChangeAspect="1"/>
            </p:cNvSpPr>
            <p:nvPr/>
          </p:nvSpPr>
          <p:spPr>
            <a:xfrm>
              <a:off x="5672203" y="2344504"/>
              <a:ext cx="947315" cy="947315"/>
            </a:xfrm>
            <a:prstGeom prst="ellipse">
              <a:avLst/>
            </a:prstGeom>
            <a:solidFill>
              <a:srgbClr val="3AA2AD">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charset="0"/>
                <a:ea typeface="Trebuchet MS" charset="0"/>
                <a:cs typeface="Trebuchet MS" charset="0"/>
              </a:endParaRPr>
            </a:p>
          </p:txBody>
        </p:sp>
        <p:sp>
          <p:nvSpPr>
            <p:cNvPr id="434" name="TextBox 433"/>
            <p:cNvSpPr txBox="1"/>
            <p:nvPr/>
          </p:nvSpPr>
          <p:spPr>
            <a:xfrm>
              <a:off x="5985332" y="2664273"/>
              <a:ext cx="321056" cy="321788"/>
            </a:xfrm>
            <a:prstGeom prst="rect">
              <a:avLst/>
            </a:prstGeom>
            <a:noFill/>
          </p:spPr>
          <p:txBody>
            <a:bodyPr wrap="square" lIns="0" tIns="0" rIns="0" bIns="0" rtlCol="0">
              <a:spAutoFit/>
            </a:bodyPr>
            <a:lstStyle/>
            <a:p>
              <a:pPr algn="ctr">
                <a:lnSpc>
                  <a:spcPct val="80000"/>
                </a:lnSpc>
              </a:pPr>
              <a:r>
                <a:rPr lang="en-US" sz="1100" dirty="0">
                  <a:solidFill>
                    <a:schemeClr val="bg1"/>
                  </a:solidFill>
                  <a:latin typeface="Trebuchet MS" charset="0"/>
                  <a:ea typeface="Trebuchet MS" charset="0"/>
                  <a:cs typeface="Trebuchet MS" charset="0"/>
                </a:rPr>
                <a:t>NOR</a:t>
              </a:r>
            </a:p>
            <a:p>
              <a:pPr algn="ctr">
                <a:lnSpc>
                  <a:spcPct val="80000"/>
                </a:lnSpc>
              </a:pPr>
              <a:r>
                <a:rPr lang="en-US" sz="1400" b="1" dirty="0">
                  <a:solidFill>
                    <a:schemeClr val="bg1"/>
                  </a:solidFill>
                  <a:latin typeface="Trebuchet MS" charset="0"/>
                  <a:ea typeface="Trebuchet MS" charset="0"/>
                  <a:cs typeface="Trebuchet MS" charset="0"/>
                </a:rPr>
                <a:t>17</a:t>
              </a:r>
            </a:p>
          </p:txBody>
        </p:sp>
      </p:grpSp>
      <p:grpSp>
        <p:nvGrpSpPr>
          <p:cNvPr id="449" name="Group 448"/>
          <p:cNvGrpSpPr>
            <a:grpSpLocks/>
          </p:cNvGrpSpPr>
          <p:nvPr/>
        </p:nvGrpSpPr>
        <p:grpSpPr>
          <a:xfrm>
            <a:off x="4699347" y="2978609"/>
            <a:ext cx="906069" cy="906069"/>
            <a:chOff x="4120756" y="2340065"/>
            <a:chExt cx="947315" cy="947315"/>
          </a:xfrm>
        </p:grpSpPr>
        <p:sp>
          <p:nvSpPr>
            <p:cNvPr id="435" name="Oval 434"/>
            <p:cNvSpPr>
              <a:spLocks noChangeAspect="1"/>
            </p:cNvSpPr>
            <p:nvPr/>
          </p:nvSpPr>
          <p:spPr>
            <a:xfrm>
              <a:off x="4120756" y="2340065"/>
              <a:ext cx="947315" cy="947315"/>
            </a:xfrm>
            <a:prstGeom prst="ellipse">
              <a:avLst/>
            </a:prstGeom>
            <a:solidFill>
              <a:srgbClr val="3AA2AD">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charset="0"/>
                <a:ea typeface="Trebuchet MS" charset="0"/>
                <a:cs typeface="Trebuchet MS" charset="0"/>
              </a:endParaRPr>
            </a:p>
          </p:txBody>
        </p:sp>
        <p:sp>
          <p:nvSpPr>
            <p:cNvPr id="436" name="TextBox 435"/>
            <p:cNvSpPr txBox="1"/>
            <p:nvPr/>
          </p:nvSpPr>
          <p:spPr>
            <a:xfrm>
              <a:off x="4401318" y="2659834"/>
              <a:ext cx="386191" cy="321788"/>
            </a:xfrm>
            <a:prstGeom prst="rect">
              <a:avLst/>
            </a:prstGeom>
            <a:noFill/>
          </p:spPr>
          <p:txBody>
            <a:bodyPr wrap="square" lIns="0" tIns="0" rIns="0" bIns="0" rtlCol="0">
              <a:spAutoFit/>
            </a:bodyPr>
            <a:lstStyle/>
            <a:p>
              <a:pPr algn="ctr">
                <a:lnSpc>
                  <a:spcPct val="80000"/>
                </a:lnSpc>
              </a:pPr>
              <a:r>
                <a:rPr lang="en-US" sz="1100" dirty="0">
                  <a:solidFill>
                    <a:schemeClr val="bg1"/>
                  </a:solidFill>
                  <a:latin typeface="Trebuchet MS" charset="0"/>
                  <a:ea typeface="Trebuchet MS" charset="0"/>
                  <a:cs typeface="Trebuchet MS" charset="0"/>
                </a:rPr>
                <a:t>SWIZ</a:t>
              </a:r>
            </a:p>
            <a:p>
              <a:pPr algn="ctr">
                <a:lnSpc>
                  <a:spcPct val="80000"/>
                </a:lnSpc>
              </a:pPr>
              <a:r>
                <a:rPr lang="en-US" sz="1400" b="1" dirty="0">
                  <a:solidFill>
                    <a:schemeClr val="bg1"/>
                  </a:solidFill>
                  <a:latin typeface="Trebuchet MS" charset="0"/>
                  <a:ea typeface="Trebuchet MS" charset="0"/>
                  <a:cs typeface="Trebuchet MS" charset="0"/>
                </a:rPr>
                <a:t>17</a:t>
              </a:r>
            </a:p>
          </p:txBody>
        </p:sp>
      </p:grpSp>
      <p:grpSp>
        <p:nvGrpSpPr>
          <p:cNvPr id="451" name="Group 450"/>
          <p:cNvGrpSpPr/>
          <p:nvPr/>
        </p:nvGrpSpPr>
        <p:grpSpPr>
          <a:xfrm>
            <a:off x="8213249" y="4538286"/>
            <a:ext cx="789408" cy="789408"/>
            <a:chOff x="7296702" y="4745356"/>
            <a:chExt cx="724417" cy="724417"/>
          </a:xfrm>
        </p:grpSpPr>
        <p:sp>
          <p:nvSpPr>
            <p:cNvPr id="437" name="Oval 436"/>
            <p:cNvSpPr>
              <a:spLocks noChangeAspect="1"/>
            </p:cNvSpPr>
            <p:nvPr/>
          </p:nvSpPr>
          <p:spPr>
            <a:xfrm>
              <a:off x="7296702" y="4745356"/>
              <a:ext cx="724417" cy="724417"/>
            </a:xfrm>
            <a:prstGeom prst="ellipse">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charset="0"/>
                <a:ea typeface="Trebuchet MS" charset="0"/>
                <a:cs typeface="Trebuchet MS" charset="0"/>
              </a:endParaRPr>
            </a:p>
          </p:txBody>
        </p:sp>
        <p:sp>
          <p:nvSpPr>
            <p:cNvPr id="438" name="TextBox 437"/>
            <p:cNvSpPr txBox="1"/>
            <p:nvPr/>
          </p:nvSpPr>
          <p:spPr>
            <a:xfrm>
              <a:off x="7383758" y="4953676"/>
              <a:ext cx="550304" cy="282438"/>
            </a:xfrm>
            <a:prstGeom prst="rect">
              <a:avLst/>
            </a:prstGeom>
            <a:noFill/>
          </p:spPr>
          <p:txBody>
            <a:bodyPr wrap="square" lIns="0" tIns="0" rIns="0" bIns="0" rtlCol="0">
              <a:spAutoFit/>
            </a:bodyPr>
            <a:lstStyle/>
            <a:p>
              <a:pPr algn="ctr">
                <a:lnSpc>
                  <a:spcPct val="80000"/>
                </a:lnSpc>
              </a:pPr>
              <a:r>
                <a:rPr lang="en-US" sz="1100" dirty="0">
                  <a:solidFill>
                    <a:schemeClr val="bg1"/>
                  </a:solidFill>
                  <a:latin typeface="Trebuchet MS" charset="0"/>
                  <a:ea typeface="Trebuchet MS" charset="0"/>
                  <a:cs typeface="Trebuchet MS" charset="0"/>
                </a:rPr>
                <a:t>NZ</a:t>
              </a:r>
            </a:p>
            <a:p>
              <a:pPr algn="ctr">
                <a:lnSpc>
                  <a:spcPct val="80000"/>
                </a:lnSpc>
              </a:pPr>
              <a:r>
                <a:rPr lang="en-US" sz="1400" b="1" dirty="0">
                  <a:solidFill>
                    <a:schemeClr val="bg1"/>
                  </a:solidFill>
                  <a:latin typeface="Trebuchet MS" charset="0"/>
                  <a:ea typeface="Trebuchet MS" charset="0"/>
                  <a:cs typeface="Trebuchet MS" charset="0"/>
                </a:rPr>
                <a:t>13</a:t>
              </a:r>
            </a:p>
          </p:txBody>
        </p:sp>
      </p:grpSp>
    </p:spTree>
    <p:extLst>
      <p:ext uri="{BB962C8B-B14F-4D97-AF65-F5344CB8AC3E}">
        <p14:creationId xmlns:p14="http://schemas.microsoft.com/office/powerpoint/2010/main" val="1264817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a:ext>
            </a:extLst>
          </a:blip>
          <a:srcRect t="7127" b="1527"/>
          <a:stretch/>
        </p:blipFill>
        <p:spPr>
          <a:xfrm flipH="1">
            <a:off x="1438100" y="1629624"/>
            <a:ext cx="7280448" cy="4182779"/>
          </a:xfrm>
          <a:prstGeom prst="rect">
            <a:avLst/>
          </a:prstGeom>
        </p:spPr>
      </p:pic>
      <p:graphicFrame>
        <p:nvGraphicFramePr>
          <p:cNvPr id="8" name="Chart Placeholder 7"/>
          <p:cNvGraphicFramePr>
            <a:graphicFrameLocks noGrp="1"/>
          </p:cNvGraphicFramePr>
          <p:nvPr>
            <p:ph type="chart" sz="quarter" idx="19"/>
            <p:extLst>
              <p:ext uri="{D42A27DB-BD31-4B8C-83A1-F6EECF244321}">
                <p14:modId xmlns:p14="http://schemas.microsoft.com/office/powerpoint/2010/main" val="686898535"/>
              </p:ext>
            </p:extLst>
          </p:nvPr>
        </p:nvGraphicFramePr>
        <p:xfrm>
          <a:off x="627434" y="1511971"/>
          <a:ext cx="8091487" cy="426992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 Placeholder 2"/>
          <p:cNvSpPr>
            <a:spLocks noGrp="1"/>
          </p:cNvSpPr>
          <p:nvPr>
            <p:ph type="body" sz="quarter" idx="21"/>
          </p:nvPr>
        </p:nvSpPr>
        <p:spPr/>
        <p:txBody>
          <a:bodyPr>
            <a:normAutofit/>
          </a:bodyPr>
          <a:lstStyle/>
          <a:p>
            <a:r>
              <a:rPr lang="en-US"/>
              <a:t>Source: 2017 Commonwealth Fund International Health Policy Survey of Older Adults </a:t>
            </a:r>
            <a:endParaRPr lang="en-US" dirty="0"/>
          </a:p>
        </p:txBody>
      </p:sp>
      <p:sp>
        <p:nvSpPr>
          <p:cNvPr id="4" name="Subtitle 3"/>
          <p:cNvSpPr>
            <a:spLocks noGrp="1"/>
          </p:cNvSpPr>
          <p:nvPr>
            <p:ph type="subTitle" idx="1"/>
          </p:nvPr>
        </p:nvSpPr>
        <p:spPr/>
        <p:txBody>
          <a:bodyPr/>
          <a:lstStyle/>
          <a:p>
            <a:r>
              <a:rPr lang="en-US" spc="0" dirty="0"/>
              <a:t>HEALTH STATUS, FUNCTIONAL </a:t>
            </a:r>
            <a:r>
              <a:rPr lang="en-US" spc="0" dirty="0" smtClean="0"/>
              <a:t>LIMITATIONS, </a:t>
            </a:r>
            <a:r>
              <a:rPr lang="en-US" spc="0" dirty="0"/>
              <a:t>UTILIZATION AND ECONOMIC </a:t>
            </a:r>
            <a:r>
              <a:rPr lang="en-US" spc="0" dirty="0" smtClean="0"/>
              <a:t>AND SOCIAL VULNERABILITY</a:t>
            </a:r>
            <a:endParaRPr lang="en-US" spc="0" dirty="0"/>
          </a:p>
        </p:txBody>
      </p:sp>
      <p:sp>
        <p:nvSpPr>
          <p:cNvPr id="5" name="Title 4"/>
          <p:cNvSpPr>
            <a:spLocks noGrp="1"/>
          </p:cNvSpPr>
          <p:nvPr>
            <p:ph type="ctrTitle"/>
          </p:nvPr>
        </p:nvSpPr>
        <p:spPr>
          <a:xfrm>
            <a:off x="627434" y="514554"/>
            <a:ext cx="8091114" cy="1115070"/>
          </a:xfrm>
        </p:spPr>
        <p:txBody>
          <a:bodyPr>
            <a:normAutofit/>
          </a:bodyPr>
          <a:lstStyle/>
          <a:p>
            <a:r>
              <a:rPr lang="en-US" sz="2200" dirty="0"/>
              <a:t>Older Adults Needing Help with Housework, Meals, Daily Medications or Shopping Because of Their Health</a:t>
            </a:r>
            <a:r>
              <a:rPr lang="en-US" sz="2200" dirty="0" smtClean="0"/>
              <a:t>*</a:t>
            </a:r>
            <a:br>
              <a:rPr lang="en-US" sz="2200" dirty="0" smtClean="0"/>
            </a:br>
            <a:r>
              <a:rPr lang="en-US" sz="700" dirty="0" smtClean="0"/>
              <a:t/>
            </a:r>
            <a:br>
              <a:rPr lang="en-US" sz="700" dirty="0" smtClean="0"/>
            </a:br>
            <a:r>
              <a:rPr lang="en-US" sz="1800" b="0" i="1" dirty="0" smtClean="0"/>
              <a:t>Percent (%)</a:t>
            </a:r>
            <a:endParaRPr lang="en-US" sz="1800" b="0" dirty="0"/>
          </a:p>
        </p:txBody>
      </p:sp>
    </p:spTree>
    <p:extLst>
      <p:ext uri="{BB962C8B-B14F-4D97-AF65-F5344CB8AC3E}">
        <p14:creationId xmlns:p14="http://schemas.microsoft.com/office/powerpoint/2010/main" val="2123560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 name="Straight Connector 173"/>
          <p:cNvCxnSpPr/>
          <p:nvPr/>
        </p:nvCxnSpPr>
        <p:spPr>
          <a:xfrm flipH="1" flipV="1">
            <a:off x="4914898" y="4576694"/>
            <a:ext cx="1" cy="239112"/>
          </a:xfrm>
          <a:prstGeom prst="line">
            <a:avLst/>
          </a:prstGeom>
          <a:ln>
            <a:solidFill>
              <a:schemeClr val="tx1">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4131215" y="4887295"/>
            <a:ext cx="0" cy="285931"/>
          </a:xfrm>
          <a:prstGeom prst="line">
            <a:avLst/>
          </a:prstGeom>
          <a:ln>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4596881" y="4879946"/>
            <a:ext cx="0" cy="285931"/>
          </a:xfrm>
          <a:prstGeom prst="line">
            <a:avLst/>
          </a:prstGeom>
          <a:ln>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4910147" y="4874336"/>
            <a:ext cx="0" cy="285931"/>
          </a:xfrm>
          <a:prstGeom prst="line">
            <a:avLst/>
          </a:prstGeom>
          <a:ln>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5813981" y="4879946"/>
            <a:ext cx="0" cy="285931"/>
          </a:xfrm>
          <a:prstGeom prst="line">
            <a:avLst/>
          </a:prstGeom>
          <a:ln>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3848384" y="4616320"/>
            <a:ext cx="535865" cy="307777"/>
          </a:xfrm>
          <a:prstGeom prst="rect">
            <a:avLst/>
          </a:prstGeom>
          <a:noFill/>
        </p:spPr>
        <p:txBody>
          <a:bodyPr wrap="square" rtlCol="0">
            <a:spAutoFit/>
          </a:bodyPr>
          <a:lstStyle/>
          <a:p>
            <a:r>
              <a:rPr lang="en-US" sz="1400" dirty="0" smtClean="0"/>
              <a:t>CAN</a:t>
            </a:r>
            <a:endParaRPr lang="en-US" sz="1400" dirty="0"/>
          </a:p>
        </p:txBody>
      </p:sp>
      <p:sp>
        <p:nvSpPr>
          <p:cNvPr id="97" name="TextBox 96"/>
          <p:cNvSpPr txBox="1"/>
          <p:nvPr/>
        </p:nvSpPr>
        <p:spPr>
          <a:xfrm>
            <a:off x="3848384" y="4361726"/>
            <a:ext cx="535865" cy="307777"/>
          </a:xfrm>
          <a:prstGeom prst="rect">
            <a:avLst/>
          </a:prstGeom>
          <a:noFill/>
        </p:spPr>
        <p:txBody>
          <a:bodyPr wrap="square" rtlCol="0">
            <a:spAutoFit/>
          </a:bodyPr>
          <a:lstStyle/>
          <a:p>
            <a:r>
              <a:rPr lang="en-US" sz="1400" dirty="0" smtClean="0"/>
              <a:t>UK</a:t>
            </a:r>
            <a:endParaRPr lang="en-US" sz="1400" dirty="0"/>
          </a:p>
        </p:txBody>
      </p:sp>
      <p:sp>
        <p:nvSpPr>
          <p:cNvPr id="98" name="TextBox 97"/>
          <p:cNvSpPr txBox="1"/>
          <p:nvPr/>
        </p:nvSpPr>
        <p:spPr>
          <a:xfrm>
            <a:off x="5611654" y="4621930"/>
            <a:ext cx="535865" cy="307777"/>
          </a:xfrm>
          <a:prstGeom prst="rect">
            <a:avLst/>
          </a:prstGeom>
          <a:noFill/>
        </p:spPr>
        <p:txBody>
          <a:bodyPr wrap="square" rtlCol="0">
            <a:spAutoFit/>
          </a:bodyPr>
          <a:lstStyle/>
          <a:p>
            <a:r>
              <a:rPr lang="en-US" sz="1400" dirty="0" smtClean="0"/>
              <a:t>NOR</a:t>
            </a:r>
            <a:endParaRPr lang="en-US" sz="1400" dirty="0"/>
          </a:p>
        </p:txBody>
      </p:sp>
      <p:sp>
        <p:nvSpPr>
          <p:cNvPr id="100" name="TextBox 99"/>
          <p:cNvSpPr txBox="1"/>
          <p:nvPr/>
        </p:nvSpPr>
        <p:spPr>
          <a:xfrm>
            <a:off x="5104725" y="4605100"/>
            <a:ext cx="535865" cy="307777"/>
          </a:xfrm>
          <a:prstGeom prst="rect">
            <a:avLst/>
          </a:prstGeom>
          <a:noFill/>
        </p:spPr>
        <p:txBody>
          <a:bodyPr wrap="square" rtlCol="0">
            <a:spAutoFit/>
          </a:bodyPr>
          <a:lstStyle/>
          <a:p>
            <a:r>
              <a:rPr lang="en-US" sz="1400" dirty="0" smtClean="0"/>
              <a:t>AUS</a:t>
            </a:r>
            <a:endParaRPr lang="en-US" sz="1400" dirty="0"/>
          </a:p>
        </p:txBody>
      </p:sp>
      <p:sp>
        <p:nvSpPr>
          <p:cNvPr id="101" name="TextBox 100"/>
          <p:cNvSpPr txBox="1"/>
          <p:nvPr/>
        </p:nvSpPr>
        <p:spPr>
          <a:xfrm>
            <a:off x="4685576" y="4616320"/>
            <a:ext cx="535865" cy="307777"/>
          </a:xfrm>
          <a:prstGeom prst="rect">
            <a:avLst/>
          </a:prstGeom>
          <a:noFill/>
        </p:spPr>
        <p:txBody>
          <a:bodyPr wrap="square" rtlCol="0">
            <a:spAutoFit/>
          </a:bodyPr>
          <a:lstStyle/>
          <a:p>
            <a:r>
              <a:rPr lang="en-US" sz="1400" dirty="0" smtClean="0"/>
              <a:t>SWE</a:t>
            </a:r>
            <a:endParaRPr lang="en-US" sz="1400" dirty="0"/>
          </a:p>
        </p:txBody>
      </p:sp>
      <p:sp>
        <p:nvSpPr>
          <p:cNvPr id="102" name="TextBox 101"/>
          <p:cNvSpPr txBox="1"/>
          <p:nvPr/>
        </p:nvSpPr>
        <p:spPr>
          <a:xfrm>
            <a:off x="4730455" y="4361726"/>
            <a:ext cx="535865" cy="307777"/>
          </a:xfrm>
          <a:prstGeom prst="rect">
            <a:avLst/>
          </a:prstGeom>
          <a:noFill/>
        </p:spPr>
        <p:txBody>
          <a:bodyPr wrap="square" rtlCol="0">
            <a:spAutoFit/>
          </a:bodyPr>
          <a:lstStyle/>
          <a:p>
            <a:r>
              <a:rPr lang="en-US" sz="1400" dirty="0" smtClean="0"/>
              <a:t>US</a:t>
            </a:r>
            <a:endParaRPr lang="en-US" sz="1400" dirty="0"/>
          </a:p>
        </p:txBody>
      </p:sp>
      <p:cxnSp>
        <p:nvCxnSpPr>
          <p:cNvPr id="93" name="Straight Connector 92"/>
          <p:cNvCxnSpPr/>
          <p:nvPr/>
        </p:nvCxnSpPr>
        <p:spPr>
          <a:xfrm flipV="1">
            <a:off x="5035045" y="4874336"/>
            <a:ext cx="0" cy="285931"/>
          </a:xfrm>
          <a:prstGeom prst="line">
            <a:avLst/>
          </a:prstGeom>
          <a:ln>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5082285" y="4836060"/>
            <a:ext cx="116718" cy="76817"/>
          </a:xfrm>
          <a:prstGeom prst="line">
            <a:avLst/>
          </a:prstGeom>
          <a:ln>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4377638" y="4346309"/>
            <a:ext cx="535865" cy="307777"/>
          </a:xfrm>
          <a:prstGeom prst="rect">
            <a:avLst/>
          </a:prstGeom>
          <a:noFill/>
        </p:spPr>
        <p:txBody>
          <a:bodyPr wrap="square" rtlCol="0">
            <a:spAutoFit/>
          </a:bodyPr>
          <a:lstStyle/>
          <a:p>
            <a:r>
              <a:rPr lang="en-US" sz="1400" dirty="0" smtClean="0"/>
              <a:t>NET</a:t>
            </a:r>
            <a:endParaRPr lang="en-US" sz="1400" dirty="0"/>
          </a:p>
        </p:txBody>
      </p:sp>
      <p:sp>
        <p:nvSpPr>
          <p:cNvPr id="105" name="TextBox 104"/>
          <p:cNvSpPr txBox="1"/>
          <p:nvPr/>
        </p:nvSpPr>
        <p:spPr>
          <a:xfrm>
            <a:off x="4344125" y="4616323"/>
            <a:ext cx="535865" cy="307777"/>
          </a:xfrm>
          <a:prstGeom prst="rect">
            <a:avLst/>
          </a:prstGeom>
          <a:noFill/>
        </p:spPr>
        <p:txBody>
          <a:bodyPr wrap="square" rtlCol="0">
            <a:spAutoFit/>
          </a:bodyPr>
          <a:lstStyle/>
          <a:p>
            <a:r>
              <a:rPr lang="en-US" sz="1400" dirty="0" smtClean="0"/>
              <a:t>NZ</a:t>
            </a:r>
            <a:endParaRPr lang="en-US" sz="1400" dirty="0"/>
          </a:p>
        </p:txBody>
      </p:sp>
      <p:cxnSp>
        <p:nvCxnSpPr>
          <p:cNvPr id="91" name="Straight Connector 90"/>
          <p:cNvCxnSpPr/>
          <p:nvPr/>
        </p:nvCxnSpPr>
        <p:spPr>
          <a:xfrm flipV="1">
            <a:off x="4766213" y="4879946"/>
            <a:ext cx="0" cy="285931"/>
          </a:xfrm>
          <a:prstGeom prst="line">
            <a:avLst/>
          </a:prstGeom>
          <a:ln>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flipV="1">
            <a:off x="4635279" y="4602183"/>
            <a:ext cx="113783" cy="244105"/>
          </a:xfrm>
          <a:prstGeom prst="line">
            <a:avLst/>
          </a:prstGeom>
          <a:ln>
            <a:solidFill>
              <a:schemeClr val="tx1">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6769334" y="4350266"/>
            <a:ext cx="0" cy="805992"/>
          </a:xfrm>
          <a:prstGeom prst="straightConnector1">
            <a:avLst/>
          </a:prstGeom>
          <a:ln w="28575">
            <a:solidFill>
              <a:schemeClr val="accent2"/>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3192919" y="4350267"/>
            <a:ext cx="0" cy="772068"/>
          </a:xfrm>
          <a:prstGeom prst="straightConnector1">
            <a:avLst/>
          </a:prstGeom>
          <a:ln w="28575">
            <a:solidFill>
              <a:schemeClr val="bg2"/>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1"/>
          </p:nvPr>
        </p:nvSpPr>
        <p:spPr/>
        <p:txBody>
          <a:bodyPr/>
          <a:lstStyle/>
          <a:p>
            <a:r>
              <a:rPr lang="en-US" dirty="0"/>
              <a:t>Note: All other countries between 25% and 29</a:t>
            </a:r>
            <a:r>
              <a:rPr lang="en-US" dirty="0" smtClean="0"/>
              <a:t>%.</a:t>
            </a:r>
          </a:p>
          <a:p>
            <a:r>
              <a:rPr lang="en-US" dirty="0" smtClean="0"/>
              <a:t>Source: 2017 Commonwealth Fund International Health Policy Survey of Older Adults </a:t>
            </a:r>
          </a:p>
        </p:txBody>
      </p:sp>
      <p:sp>
        <p:nvSpPr>
          <p:cNvPr id="4" name="Subtitle 3"/>
          <p:cNvSpPr>
            <a:spLocks noGrp="1"/>
          </p:cNvSpPr>
          <p:nvPr>
            <p:ph type="subTitle" idx="1"/>
          </p:nvPr>
        </p:nvSpPr>
        <p:spPr/>
        <p:txBody>
          <a:bodyPr/>
          <a:lstStyle/>
          <a:p>
            <a:r>
              <a:rPr lang="en-US" spc="0" dirty="0" smtClean="0"/>
              <a:t>HEALTH STATUS, FUNCTIONAL LIMITATIONS, </a:t>
            </a:r>
            <a:r>
              <a:rPr lang="en-US" spc="0" dirty="0"/>
              <a:t>UTILIZATION </a:t>
            </a:r>
            <a:r>
              <a:rPr lang="en-US" spc="0" dirty="0" smtClean="0"/>
              <a:t>AND ECONOMIC AND SOCIAL VULNERABILITY</a:t>
            </a:r>
            <a:endParaRPr lang="en-US" spc="0" dirty="0"/>
          </a:p>
        </p:txBody>
      </p:sp>
      <p:sp>
        <p:nvSpPr>
          <p:cNvPr id="5" name="Title 4"/>
          <p:cNvSpPr>
            <a:spLocks noGrp="1"/>
          </p:cNvSpPr>
          <p:nvPr>
            <p:ph type="ctrTitle"/>
          </p:nvPr>
        </p:nvSpPr>
        <p:spPr/>
        <p:txBody>
          <a:bodyPr>
            <a:normAutofit/>
          </a:bodyPr>
          <a:lstStyle/>
          <a:p>
            <a:r>
              <a:rPr lang="en-US" sz="2200" dirty="0" smtClean="0"/>
              <a:t>Older Adults Hospitalized in Last 2 Years</a:t>
            </a:r>
            <a:br>
              <a:rPr lang="en-US" sz="2200" dirty="0" smtClean="0"/>
            </a:br>
            <a:r>
              <a:rPr lang="en-US" sz="1100" dirty="0" smtClean="0"/>
              <a:t/>
            </a:r>
            <a:br>
              <a:rPr lang="en-US" sz="1100" dirty="0" smtClean="0"/>
            </a:br>
            <a:endParaRPr lang="en-US" sz="1800" b="0" i="1" dirty="0"/>
          </a:p>
        </p:txBody>
      </p:sp>
      <p:sp>
        <p:nvSpPr>
          <p:cNvPr id="22" name="Rectangle 21"/>
          <p:cNvSpPr/>
          <p:nvPr/>
        </p:nvSpPr>
        <p:spPr>
          <a:xfrm>
            <a:off x="710681" y="5122335"/>
            <a:ext cx="8007867" cy="406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686354" y="5140869"/>
            <a:ext cx="618067" cy="369332"/>
          </a:xfrm>
          <a:prstGeom prst="rect">
            <a:avLst/>
          </a:prstGeom>
          <a:noFill/>
        </p:spPr>
        <p:txBody>
          <a:bodyPr wrap="square" rtlCol="0">
            <a:spAutoFit/>
          </a:bodyPr>
          <a:lstStyle/>
          <a:p>
            <a:r>
              <a:rPr lang="en-US" sz="1800" dirty="0" smtClean="0">
                <a:solidFill>
                  <a:schemeClr val="bg1"/>
                </a:solidFill>
              </a:rPr>
              <a:t>0%</a:t>
            </a:r>
            <a:endParaRPr lang="en-US" sz="1800" dirty="0">
              <a:solidFill>
                <a:schemeClr val="bg1"/>
              </a:solidFill>
            </a:endParaRPr>
          </a:p>
        </p:txBody>
      </p:sp>
      <p:pic>
        <p:nvPicPr>
          <p:cNvPr id="25" name="Picture 2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26933" y="2305113"/>
            <a:ext cx="1490134" cy="1455580"/>
          </a:xfrm>
          <a:prstGeom prst="rect">
            <a:avLst/>
          </a:prstGeom>
        </p:spPr>
      </p:pic>
      <p:sp>
        <p:nvSpPr>
          <p:cNvPr id="27" name="TextBox 26"/>
          <p:cNvSpPr txBox="1"/>
          <p:nvPr/>
        </p:nvSpPr>
        <p:spPr>
          <a:xfrm>
            <a:off x="8171928" y="5140869"/>
            <a:ext cx="618067" cy="369332"/>
          </a:xfrm>
          <a:prstGeom prst="rect">
            <a:avLst/>
          </a:prstGeom>
          <a:noFill/>
        </p:spPr>
        <p:txBody>
          <a:bodyPr wrap="square" rtlCol="0">
            <a:spAutoFit/>
          </a:bodyPr>
          <a:lstStyle/>
          <a:p>
            <a:r>
              <a:rPr lang="en-US" sz="1800" dirty="0" smtClean="0">
                <a:solidFill>
                  <a:schemeClr val="bg1"/>
                </a:solidFill>
              </a:rPr>
              <a:t>50%</a:t>
            </a:r>
            <a:endParaRPr lang="en-US" sz="1800" dirty="0">
              <a:solidFill>
                <a:schemeClr val="bg1"/>
              </a:solidFill>
            </a:endParaRPr>
          </a:p>
        </p:txBody>
      </p:sp>
      <p:sp>
        <p:nvSpPr>
          <p:cNvPr id="30" name="TextBox 29"/>
          <p:cNvSpPr txBox="1"/>
          <p:nvPr/>
        </p:nvSpPr>
        <p:spPr>
          <a:xfrm>
            <a:off x="1090319" y="3946244"/>
            <a:ext cx="2205567" cy="400110"/>
          </a:xfrm>
          <a:prstGeom prst="rect">
            <a:avLst/>
          </a:prstGeom>
          <a:noFill/>
        </p:spPr>
        <p:txBody>
          <a:bodyPr wrap="square" rtlCol="0">
            <a:spAutoFit/>
          </a:bodyPr>
          <a:lstStyle/>
          <a:p>
            <a:pPr algn="r"/>
            <a:r>
              <a:rPr lang="en-US" sz="2000" b="1" dirty="0" smtClean="0">
                <a:solidFill>
                  <a:schemeClr val="bg2"/>
                </a:solidFill>
              </a:rPr>
              <a:t>France</a:t>
            </a:r>
            <a:endParaRPr lang="en-US" sz="2000" b="1" dirty="0">
              <a:solidFill>
                <a:schemeClr val="bg2"/>
              </a:solidFill>
            </a:endParaRPr>
          </a:p>
        </p:txBody>
      </p:sp>
      <p:sp>
        <p:nvSpPr>
          <p:cNvPr id="31" name="TextBox 30"/>
          <p:cNvSpPr txBox="1"/>
          <p:nvPr/>
        </p:nvSpPr>
        <p:spPr>
          <a:xfrm>
            <a:off x="6614987" y="3951242"/>
            <a:ext cx="2020895" cy="369332"/>
          </a:xfrm>
          <a:prstGeom prst="rect">
            <a:avLst/>
          </a:prstGeom>
          <a:noFill/>
        </p:spPr>
        <p:txBody>
          <a:bodyPr wrap="square" rtlCol="0">
            <a:spAutoFit/>
          </a:bodyPr>
          <a:lstStyle/>
          <a:p>
            <a:r>
              <a:rPr lang="en-US" sz="1800" b="1" dirty="0" smtClean="0">
                <a:solidFill>
                  <a:schemeClr val="accent2"/>
                </a:solidFill>
              </a:rPr>
              <a:t>Germany</a:t>
            </a:r>
            <a:endParaRPr lang="en-US" sz="1800" b="1" dirty="0">
              <a:solidFill>
                <a:schemeClr val="accent2"/>
              </a:solidFill>
            </a:endParaRPr>
          </a:p>
        </p:txBody>
      </p:sp>
      <p:sp>
        <p:nvSpPr>
          <p:cNvPr id="32" name="TextBox 31"/>
          <p:cNvSpPr txBox="1"/>
          <p:nvPr/>
        </p:nvSpPr>
        <p:spPr>
          <a:xfrm>
            <a:off x="2592021" y="4277766"/>
            <a:ext cx="630015" cy="338554"/>
          </a:xfrm>
          <a:prstGeom prst="rect">
            <a:avLst/>
          </a:prstGeom>
          <a:noFill/>
        </p:spPr>
        <p:txBody>
          <a:bodyPr wrap="square" rtlCol="0">
            <a:spAutoFit/>
          </a:bodyPr>
          <a:lstStyle/>
          <a:p>
            <a:r>
              <a:rPr lang="en-US" sz="1600" b="1" dirty="0" smtClean="0">
                <a:solidFill>
                  <a:schemeClr val="bg2"/>
                </a:solidFill>
              </a:rPr>
              <a:t>16%</a:t>
            </a:r>
            <a:endParaRPr lang="en-US" sz="1600" b="1" dirty="0">
              <a:solidFill>
                <a:schemeClr val="bg2"/>
              </a:solidFill>
            </a:endParaRPr>
          </a:p>
        </p:txBody>
      </p:sp>
      <p:sp>
        <p:nvSpPr>
          <p:cNvPr id="33" name="TextBox 32"/>
          <p:cNvSpPr txBox="1"/>
          <p:nvPr/>
        </p:nvSpPr>
        <p:spPr>
          <a:xfrm>
            <a:off x="6817762" y="4269152"/>
            <a:ext cx="630015" cy="338554"/>
          </a:xfrm>
          <a:prstGeom prst="rect">
            <a:avLst/>
          </a:prstGeom>
          <a:noFill/>
        </p:spPr>
        <p:txBody>
          <a:bodyPr wrap="square" rtlCol="0">
            <a:spAutoFit/>
          </a:bodyPr>
          <a:lstStyle/>
          <a:p>
            <a:r>
              <a:rPr lang="en-US" sz="1600" b="1" dirty="0" smtClean="0">
                <a:solidFill>
                  <a:schemeClr val="accent2"/>
                </a:solidFill>
              </a:rPr>
              <a:t>39%</a:t>
            </a:r>
            <a:endParaRPr lang="en-US" sz="1600" b="1" dirty="0">
              <a:solidFill>
                <a:schemeClr val="accent2"/>
              </a:solidFill>
            </a:endParaRPr>
          </a:p>
        </p:txBody>
      </p:sp>
      <p:sp>
        <p:nvSpPr>
          <p:cNvPr id="108" name="TextBox 107"/>
          <p:cNvSpPr txBox="1"/>
          <p:nvPr/>
        </p:nvSpPr>
        <p:spPr>
          <a:xfrm>
            <a:off x="3509666" y="5156258"/>
            <a:ext cx="2600920" cy="338554"/>
          </a:xfrm>
          <a:prstGeom prst="rect">
            <a:avLst/>
          </a:prstGeom>
          <a:noFill/>
        </p:spPr>
        <p:txBody>
          <a:bodyPr wrap="square" rtlCol="0">
            <a:spAutoFit/>
          </a:bodyPr>
          <a:lstStyle/>
          <a:p>
            <a:pPr algn="ctr"/>
            <a:r>
              <a:rPr lang="en-US" sz="1600" b="1" dirty="0" smtClean="0">
                <a:solidFill>
                  <a:schemeClr val="bg1"/>
                </a:solidFill>
              </a:rPr>
              <a:t>Percent hospitalized</a:t>
            </a:r>
            <a:endParaRPr lang="en-US" sz="1600" b="1" dirty="0">
              <a:solidFill>
                <a:schemeClr val="bg1"/>
              </a:solidFill>
            </a:endParaRPr>
          </a:p>
        </p:txBody>
      </p:sp>
      <p:grpSp>
        <p:nvGrpSpPr>
          <p:cNvPr id="14" name="Group 13"/>
          <p:cNvGrpSpPr/>
          <p:nvPr/>
        </p:nvGrpSpPr>
        <p:grpSpPr>
          <a:xfrm>
            <a:off x="1244090" y="2630721"/>
            <a:ext cx="1948829" cy="1129972"/>
            <a:chOff x="918977" y="2687513"/>
            <a:chExt cx="2273942" cy="1318479"/>
          </a:xfrm>
        </p:grpSpPr>
        <p:grpSp>
          <p:nvGrpSpPr>
            <p:cNvPr id="11" name="Group 10"/>
            <p:cNvGrpSpPr/>
            <p:nvPr/>
          </p:nvGrpSpPr>
          <p:grpSpPr>
            <a:xfrm>
              <a:off x="918977" y="3759322"/>
              <a:ext cx="2273942" cy="246670"/>
              <a:chOff x="510655" y="3511850"/>
              <a:chExt cx="2273942" cy="246670"/>
            </a:xfrm>
          </p:grpSpPr>
          <p:pic>
            <p:nvPicPr>
              <p:cNvPr id="115" name="Picture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3347" y="3511850"/>
                <a:ext cx="471250" cy="246670"/>
              </a:xfrm>
              <a:prstGeom prst="rect">
                <a:avLst/>
              </a:prstGeom>
            </p:spPr>
          </p:pic>
          <p:pic>
            <p:nvPicPr>
              <p:cNvPr id="112" name="Picture 1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655" y="3511850"/>
                <a:ext cx="471250" cy="246670"/>
              </a:xfrm>
              <a:prstGeom prst="rect">
                <a:avLst/>
              </a:prstGeom>
            </p:spPr>
          </p:pic>
          <p:pic>
            <p:nvPicPr>
              <p:cNvPr id="113" name="Picture 1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1552" y="3511850"/>
                <a:ext cx="471250" cy="246670"/>
              </a:xfrm>
              <a:prstGeom prst="rect">
                <a:avLst/>
              </a:prstGeom>
            </p:spPr>
          </p:pic>
          <p:pic>
            <p:nvPicPr>
              <p:cNvPr id="114" name="Picture 1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2449" y="3511850"/>
                <a:ext cx="471250" cy="246670"/>
              </a:xfrm>
              <a:prstGeom prst="rect">
                <a:avLst/>
              </a:prstGeom>
            </p:spPr>
          </p:pic>
        </p:grpSp>
        <p:grpSp>
          <p:nvGrpSpPr>
            <p:cNvPr id="116" name="Group 115"/>
            <p:cNvGrpSpPr/>
            <p:nvPr/>
          </p:nvGrpSpPr>
          <p:grpSpPr>
            <a:xfrm>
              <a:off x="918977" y="3402053"/>
              <a:ext cx="2273942" cy="246670"/>
              <a:chOff x="510655" y="3511850"/>
              <a:chExt cx="2273942" cy="246670"/>
            </a:xfrm>
          </p:grpSpPr>
          <p:pic>
            <p:nvPicPr>
              <p:cNvPr id="117" name="Picture 1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3347" y="3511850"/>
                <a:ext cx="471250" cy="246670"/>
              </a:xfrm>
              <a:prstGeom prst="rect">
                <a:avLst/>
              </a:prstGeom>
            </p:spPr>
          </p:pic>
          <p:pic>
            <p:nvPicPr>
              <p:cNvPr id="118" name="Picture 1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655" y="3511850"/>
                <a:ext cx="471250" cy="246670"/>
              </a:xfrm>
              <a:prstGeom prst="rect">
                <a:avLst/>
              </a:prstGeom>
            </p:spPr>
          </p:pic>
          <p:pic>
            <p:nvPicPr>
              <p:cNvPr id="119" name="Picture 1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1552" y="3511850"/>
                <a:ext cx="471250" cy="246670"/>
              </a:xfrm>
              <a:prstGeom prst="rect">
                <a:avLst/>
              </a:prstGeom>
            </p:spPr>
          </p:pic>
          <p:pic>
            <p:nvPicPr>
              <p:cNvPr id="120" name="Picture 1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2449" y="3511850"/>
                <a:ext cx="471250" cy="246670"/>
              </a:xfrm>
              <a:prstGeom prst="rect">
                <a:avLst/>
              </a:prstGeom>
            </p:spPr>
          </p:pic>
        </p:grpSp>
        <p:grpSp>
          <p:nvGrpSpPr>
            <p:cNvPr id="121" name="Group 120"/>
            <p:cNvGrpSpPr/>
            <p:nvPr/>
          </p:nvGrpSpPr>
          <p:grpSpPr>
            <a:xfrm>
              <a:off x="918977" y="3044783"/>
              <a:ext cx="2273942" cy="246670"/>
              <a:chOff x="510655" y="3511850"/>
              <a:chExt cx="2273942" cy="246670"/>
            </a:xfrm>
          </p:grpSpPr>
          <p:pic>
            <p:nvPicPr>
              <p:cNvPr id="122" name="Picture 1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3347" y="3511850"/>
                <a:ext cx="471250" cy="246670"/>
              </a:xfrm>
              <a:prstGeom prst="rect">
                <a:avLst/>
              </a:prstGeom>
            </p:spPr>
          </p:pic>
          <p:pic>
            <p:nvPicPr>
              <p:cNvPr id="123" name="Picture 1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655" y="3511850"/>
                <a:ext cx="471250" cy="246670"/>
              </a:xfrm>
              <a:prstGeom prst="rect">
                <a:avLst/>
              </a:prstGeom>
            </p:spPr>
          </p:pic>
          <p:pic>
            <p:nvPicPr>
              <p:cNvPr id="124" name="Picture 1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1552" y="3511850"/>
                <a:ext cx="471250" cy="246670"/>
              </a:xfrm>
              <a:prstGeom prst="rect">
                <a:avLst/>
              </a:prstGeom>
            </p:spPr>
          </p:pic>
          <p:pic>
            <p:nvPicPr>
              <p:cNvPr id="125" name="Picture 1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2449" y="3511850"/>
                <a:ext cx="471250" cy="246670"/>
              </a:xfrm>
              <a:prstGeom prst="rect">
                <a:avLst/>
              </a:prstGeom>
            </p:spPr>
          </p:pic>
        </p:grpSp>
        <p:grpSp>
          <p:nvGrpSpPr>
            <p:cNvPr id="126" name="Group 125"/>
            <p:cNvGrpSpPr/>
            <p:nvPr/>
          </p:nvGrpSpPr>
          <p:grpSpPr>
            <a:xfrm>
              <a:off x="918977" y="2687513"/>
              <a:ext cx="2273942" cy="246670"/>
              <a:chOff x="510655" y="3511850"/>
              <a:chExt cx="2273942" cy="246670"/>
            </a:xfrm>
          </p:grpSpPr>
          <p:pic>
            <p:nvPicPr>
              <p:cNvPr id="127" name="Picture 1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3347" y="3511850"/>
                <a:ext cx="471250" cy="246670"/>
              </a:xfrm>
              <a:prstGeom prst="rect">
                <a:avLst/>
              </a:prstGeom>
            </p:spPr>
          </p:pic>
          <p:pic>
            <p:nvPicPr>
              <p:cNvPr id="128" name="Picture 1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655" y="3511850"/>
                <a:ext cx="471250" cy="246670"/>
              </a:xfrm>
              <a:prstGeom prst="rect">
                <a:avLst/>
              </a:prstGeom>
            </p:spPr>
          </p:pic>
          <p:pic>
            <p:nvPicPr>
              <p:cNvPr id="129" name="Picture 1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1552" y="3511850"/>
                <a:ext cx="471250" cy="246670"/>
              </a:xfrm>
              <a:prstGeom prst="rect">
                <a:avLst/>
              </a:prstGeom>
            </p:spPr>
          </p:pic>
          <p:pic>
            <p:nvPicPr>
              <p:cNvPr id="130" name="Picture 1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2449" y="3511850"/>
                <a:ext cx="471250" cy="246670"/>
              </a:xfrm>
              <a:prstGeom prst="rect">
                <a:avLst/>
              </a:prstGeom>
            </p:spPr>
          </p:pic>
        </p:grpSp>
      </p:grpSp>
      <p:grpSp>
        <p:nvGrpSpPr>
          <p:cNvPr id="13" name="Group 12"/>
          <p:cNvGrpSpPr/>
          <p:nvPr/>
        </p:nvGrpSpPr>
        <p:grpSpPr>
          <a:xfrm>
            <a:off x="5918949" y="1405962"/>
            <a:ext cx="2541542" cy="2354731"/>
            <a:chOff x="5755791" y="1258434"/>
            <a:chExt cx="2965534" cy="2747558"/>
          </a:xfrm>
        </p:grpSpPr>
        <p:grpSp>
          <p:nvGrpSpPr>
            <p:cNvPr id="12" name="Group 11"/>
            <p:cNvGrpSpPr/>
            <p:nvPr/>
          </p:nvGrpSpPr>
          <p:grpSpPr>
            <a:xfrm>
              <a:off x="5755791" y="1258434"/>
              <a:ext cx="471250" cy="2747558"/>
              <a:chOff x="5099256" y="1258434"/>
              <a:chExt cx="471250" cy="2747558"/>
            </a:xfrm>
          </p:grpSpPr>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9256" y="3759322"/>
                <a:ext cx="471250" cy="246670"/>
              </a:xfrm>
              <a:prstGeom prst="rect">
                <a:avLst/>
              </a:prstGeom>
            </p:spPr>
          </p:pic>
          <p:pic>
            <p:nvPicPr>
              <p:cNvPr id="131" name="Picture 1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9256" y="3402054"/>
                <a:ext cx="471250" cy="246670"/>
              </a:xfrm>
              <a:prstGeom prst="rect">
                <a:avLst/>
              </a:prstGeom>
            </p:spPr>
          </p:pic>
          <p:pic>
            <p:nvPicPr>
              <p:cNvPr id="132" name="Picture 1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9256" y="3044784"/>
                <a:ext cx="471250" cy="246670"/>
              </a:xfrm>
              <a:prstGeom prst="rect">
                <a:avLst/>
              </a:prstGeom>
            </p:spPr>
          </p:pic>
          <p:pic>
            <p:nvPicPr>
              <p:cNvPr id="133" name="Picture 1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9256" y="2687514"/>
                <a:ext cx="471250" cy="246670"/>
              </a:xfrm>
              <a:prstGeom prst="rect">
                <a:avLst/>
              </a:prstGeom>
            </p:spPr>
          </p:pic>
          <p:pic>
            <p:nvPicPr>
              <p:cNvPr id="134" name="Picture 1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9256" y="2330244"/>
                <a:ext cx="471250" cy="246670"/>
              </a:xfrm>
              <a:prstGeom prst="rect">
                <a:avLst/>
              </a:prstGeom>
            </p:spPr>
          </p:pic>
          <p:pic>
            <p:nvPicPr>
              <p:cNvPr id="135" name="Picture 1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9256" y="1972974"/>
                <a:ext cx="471250" cy="246670"/>
              </a:xfrm>
              <a:prstGeom prst="rect">
                <a:avLst/>
              </a:prstGeom>
            </p:spPr>
          </p:pic>
          <p:pic>
            <p:nvPicPr>
              <p:cNvPr id="136" name="Picture 1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9256" y="1615704"/>
                <a:ext cx="471250" cy="246670"/>
              </a:xfrm>
              <a:prstGeom prst="rect">
                <a:avLst/>
              </a:prstGeom>
            </p:spPr>
          </p:pic>
          <p:pic>
            <p:nvPicPr>
              <p:cNvPr id="137" name="Picture 1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9256" y="1258434"/>
                <a:ext cx="471250" cy="246670"/>
              </a:xfrm>
              <a:prstGeom prst="rect">
                <a:avLst/>
              </a:prstGeom>
            </p:spPr>
          </p:pic>
        </p:grpSp>
        <p:grpSp>
          <p:nvGrpSpPr>
            <p:cNvPr id="138" name="Group 137"/>
            <p:cNvGrpSpPr/>
            <p:nvPr/>
          </p:nvGrpSpPr>
          <p:grpSpPr>
            <a:xfrm>
              <a:off x="6379362" y="1258434"/>
              <a:ext cx="471250" cy="2747558"/>
              <a:chOff x="5099256" y="1258434"/>
              <a:chExt cx="471250" cy="2747558"/>
            </a:xfrm>
          </p:grpSpPr>
          <p:pic>
            <p:nvPicPr>
              <p:cNvPr id="139" name="Picture 1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9256" y="3759322"/>
                <a:ext cx="471250" cy="246670"/>
              </a:xfrm>
              <a:prstGeom prst="rect">
                <a:avLst/>
              </a:prstGeom>
            </p:spPr>
          </p:pic>
          <p:pic>
            <p:nvPicPr>
              <p:cNvPr id="140" name="Picture 1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9256" y="3402054"/>
                <a:ext cx="471250" cy="246670"/>
              </a:xfrm>
              <a:prstGeom prst="rect">
                <a:avLst/>
              </a:prstGeom>
            </p:spPr>
          </p:pic>
          <p:pic>
            <p:nvPicPr>
              <p:cNvPr id="141" name="Picture 1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9256" y="3044784"/>
                <a:ext cx="471250" cy="246670"/>
              </a:xfrm>
              <a:prstGeom prst="rect">
                <a:avLst/>
              </a:prstGeom>
            </p:spPr>
          </p:pic>
          <p:pic>
            <p:nvPicPr>
              <p:cNvPr id="142" name="Picture 1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9256" y="2687514"/>
                <a:ext cx="471250" cy="246670"/>
              </a:xfrm>
              <a:prstGeom prst="rect">
                <a:avLst/>
              </a:prstGeom>
            </p:spPr>
          </p:pic>
          <p:pic>
            <p:nvPicPr>
              <p:cNvPr id="143" name="Picture 1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9256" y="2330244"/>
                <a:ext cx="471250" cy="246670"/>
              </a:xfrm>
              <a:prstGeom prst="rect">
                <a:avLst/>
              </a:prstGeom>
            </p:spPr>
          </p:pic>
          <p:pic>
            <p:nvPicPr>
              <p:cNvPr id="144" name="Picture 1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9256" y="1972974"/>
                <a:ext cx="471250" cy="246670"/>
              </a:xfrm>
              <a:prstGeom prst="rect">
                <a:avLst/>
              </a:prstGeom>
            </p:spPr>
          </p:pic>
          <p:pic>
            <p:nvPicPr>
              <p:cNvPr id="145" name="Picture 1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9256" y="1615704"/>
                <a:ext cx="471250" cy="246670"/>
              </a:xfrm>
              <a:prstGeom prst="rect">
                <a:avLst/>
              </a:prstGeom>
            </p:spPr>
          </p:pic>
          <p:pic>
            <p:nvPicPr>
              <p:cNvPr id="146" name="Picture 1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9256" y="1258434"/>
                <a:ext cx="471250" cy="246670"/>
              </a:xfrm>
              <a:prstGeom prst="rect">
                <a:avLst/>
              </a:prstGeom>
            </p:spPr>
          </p:pic>
        </p:grpSp>
        <p:grpSp>
          <p:nvGrpSpPr>
            <p:cNvPr id="147" name="Group 146"/>
            <p:cNvGrpSpPr/>
            <p:nvPr/>
          </p:nvGrpSpPr>
          <p:grpSpPr>
            <a:xfrm>
              <a:off x="7002933" y="1258434"/>
              <a:ext cx="471250" cy="2747558"/>
              <a:chOff x="5099256" y="1258434"/>
              <a:chExt cx="471250" cy="2747558"/>
            </a:xfrm>
          </p:grpSpPr>
          <p:pic>
            <p:nvPicPr>
              <p:cNvPr id="148" name="Picture 14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9256" y="3759322"/>
                <a:ext cx="471250" cy="246670"/>
              </a:xfrm>
              <a:prstGeom prst="rect">
                <a:avLst/>
              </a:prstGeom>
            </p:spPr>
          </p:pic>
          <p:pic>
            <p:nvPicPr>
              <p:cNvPr id="149" name="Picture 1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9256" y="3402054"/>
                <a:ext cx="471250" cy="246670"/>
              </a:xfrm>
              <a:prstGeom prst="rect">
                <a:avLst/>
              </a:prstGeom>
            </p:spPr>
          </p:pic>
          <p:pic>
            <p:nvPicPr>
              <p:cNvPr id="150" name="Picture 14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9256" y="3044784"/>
                <a:ext cx="471250" cy="246670"/>
              </a:xfrm>
              <a:prstGeom prst="rect">
                <a:avLst/>
              </a:prstGeom>
            </p:spPr>
          </p:pic>
          <p:pic>
            <p:nvPicPr>
              <p:cNvPr id="151" name="Picture 15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9256" y="2687514"/>
                <a:ext cx="471250" cy="246670"/>
              </a:xfrm>
              <a:prstGeom prst="rect">
                <a:avLst/>
              </a:prstGeom>
            </p:spPr>
          </p:pic>
          <p:pic>
            <p:nvPicPr>
              <p:cNvPr id="152" name="Picture 15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9256" y="2330244"/>
                <a:ext cx="471250" cy="246670"/>
              </a:xfrm>
              <a:prstGeom prst="rect">
                <a:avLst/>
              </a:prstGeom>
            </p:spPr>
          </p:pic>
          <p:pic>
            <p:nvPicPr>
              <p:cNvPr id="153" name="Picture 1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9256" y="1972974"/>
                <a:ext cx="471250" cy="246670"/>
              </a:xfrm>
              <a:prstGeom prst="rect">
                <a:avLst/>
              </a:prstGeom>
            </p:spPr>
          </p:pic>
          <p:pic>
            <p:nvPicPr>
              <p:cNvPr id="154" name="Picture 15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9256" y="1615704"/>
                <a:ext cx="471250" cy="246670"/>
              </a:xfrm>
              <a:prstGeom prst="rect">
                <a:avLst/>
              </a:prstGeom>
            </p:spPr>
          </p:pic>
          <p:pic>
            <p:nvPicPr>
              <p:cNvPr id="155" name="Picture 15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9256" y="1258434"/>
                <a:ext cx="471250" cy="246670"/>
              </a:xfrm>
              <a:prstGeom prst="rect">
                <a:avLst/>
              </a:prstGeom>
            </p:spPr>
          </p:pic>
        </p:grpSp>
        <p:grpSp>
          <p:nvGrpSpPr>
            <p:cNvPr id="156" name="Group 155"/>
            <p:cNvGrpSpPr/>
            <p:nvPr/>
          </p:nvGrpSpPr>
          <p:grpSpPr>
            <a:xfrm>
              <a:off x="7626504" y="1258434"/>
              <a:ext cx="471250" cy="2747558"/>
              <a:chOff x="5099256" y="1258434"/>
              <a:chExt cx="471250" cy="2747558"/>
            </a:xfrm>
          </p:grpSpPr>
          <p:pic>
            <p:nvPicPr>
              <p:cNvPr id="157" name="Picture 15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9256" y="3759322"/>
                <a:ext cx="471250" cy="246670"/>
              </a:xfrm>
              <a:prstGeom prst="rect">
                <a:avLst/>
              </a:prstGeom>
            </p:spPr>
          </p:pic>
          <p:pic>
            <p:nvPicPr>
              <p:cNvPr id="158" name="Picture 15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9256" y="3402054"/>
                <a:ext cx="471250" cy="246670"/>
              </a:xfrm>
              <a:prstGeom prst="rect">
                <a:avLst/>
              </a:prstGeom>
            </p:spPr>
          </p:pic>
          <p:pic>
            <p:nvPicPr>
              <p:cNvPr id="159" name="Picture 15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9256" y="3044784"/>
                <a:ext cx="471250" cy="246670"/>
              </a:xfrm>
              <a:prstGeom prst="rect">
                <a:avLst/>
              </a:prstGeom>
            </p:spPr>
          </p:pic>
          <p:pic>
            <p:nvPicPr>
              <p:cNvPr id="160" name="Picture 15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9256" y="2687514"/>
                <a:ext cx="471250" cy="246670"/>
              </a:xfrm>
              <a:prstGeom prst="rect">
                <a:avLst/>
              </a:prstGeom>
            </p:spPr>
          </p:pic>
          <p:pic>
            <p:nvPicPr>
              <p:cNvPr id="161" name="Picture 16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9256" y="2330244"/>
                <a:ext cx="471250" cy="246670"/>
              </a:xfrm>
              <a:prstGeom prst="rect">
                <a:avLst/>
              </a:prstGeom>
            </p:spPr>
          </p:pic>
          <p:pic>
            <p:nvPicPr>
              <p:cNvPr id="162" name="Picture 16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9256" y="1972974"/>
                <a:ext cx="471250" cy="246670"/>
              </a:xfrm>
              <a:prstGeom prst="rect">
                <a:avLst/>
              </a:prstGeom>
            </p:spPr>
          </p:pic>
          <p:pic>
            <p:nvPicPr>
              <p:cNvPr id="163" name="Picture 16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9256" y="1615704"/>
                <a:ext cx="471250" cy="246670"/>
              </a:xfrm>
              <a:prstGeom prst="rect">
                <a:avLst/>
              </a:prstGeom>
            </p:spPr>
          </p:pic>
          <p:pic>
            <p:nvPicPr>
              <p:cNvPr id="164" name="Picture 16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9256" y="1258434"/>
                <a:ext cx="471250" cy="246670"/>
              </a:xfrm>
              <a:prstGeom prst="rect">
                <a:avLst/>
              </a:prstGeom>
            </p:spPr>
          </p:pic>
        </p:grpSp>
        <p:grpSp>
          <p:nvGrpSpPr>
            <p:cNvPr id="165" name="Group 164"/>
            <p:cNvGrpSpPr/>
            <p:nvPr/>
          </p:nvGrpSpPr>
          <p:grpSpPr>
            <a:xfrm>
              <a:off x="8250075" y="1258434"/>
              <a:ext cx="471250" cy="2390290"/>
              <a:chOff x="5099256" y="1258434"/>
              <a:chExt cx="471250" cy="2390290"/>
            </a:xfrm>
          </p:grpSpPr>
          <p:pic>
            <p:nvPicPr>
              <p:cNvPr id="167" name="Picture 16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9256" y="3402054"/>
                <a:ext cx="471250" cy="246670"/>
              </a:xfrm>
              <a:prstGeom prst="rect">
                <a:avLst/>
              </a:prstGeom>
            </p:spPr>
          </p:pic>
          <p:pic>
            <p:nvPicPr>
              <p:cNvPr id="168" name="Picture 16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9256" y="3044784"/>
                <a:ext cx="471250" cy="246670"/>
              </a:xfrm>
              <a:prstGeom prst="rect">
                <a:avLst/>
              </a:prstGeom>
            </p:spPr>
          </p:pic>
          <p:pic>
            <p:nvPicPr>
              <p:cNvPr id="169" name="Picture 16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9256" y="2687514"/>
                <a:ext cx="471250" cy="246670"/>
              </a:xfrm>
              <a:prstGeom prst="rect">
                <a:avLst/>
              </a:prstGeom>
            </p:spPr>
          </p:pic>
          <p:pic>
            <p:nvPicPr>
              <p:cNvPr id="170" name="Picture 16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9256" y="2330244"/>
                <a:ext cx="471250" cy="246670"/>
              </a:xfrm>
              <a:prstGeom prst="rect">
                <a:avLst/>
              </a:prstGeom>
            </p:spPr>
          </p:pic>
          <p:pic>
            <p:nvPicPr>
              <p:cNvPr id="171" name="Picture 17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9256" y="1972974"/>
                <a:ext cx="471250" cy="246670"/>
              </a:xfrm>
              <a:prstGeom prst="rect">
                <a:avLst/>
              </a:prstGeom>
            </p:spPr>
          </p:pic>
          <p:pic>
            <p:nvPicPr>
              <p:cNvPr id="172" name="Picture 17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9256" y="1615704"/>
                <a:ext cx="471250" cy="246670"/>
              </a:xfrm>
              <a:prstGeom prst="rect">
                <a:avLst/>
              </a:prstGeom>
            </p:spPr>
          </p:pic>
          <p:pic>
            <p:nvPicPr>
              <p:cNvPr id="173" name="Picture 17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9256" y="1258434"/>
                <a:ext cx="471250" cy="246670"/>
              </a:xfrm>
              <a:prstGeom prst="rect">
                <a:avLst/>
              </a:prstGeom>
            </p:spPr>
          </p:pic>
        </p:grpSp>
      </p:grpSp>
      <p:sp>
        <p:nvSpPr>
          <p:cNvPr id="166" name="TextBox 165"/>
          <p:cNvSpPr txBox="1"/>
          <p:nvPr/>
        </p:nvSpPr>
        <p:spPr>
          <a:xfrm>
            <a:off x="5595357" y="4361726"/>
            <a:ext cx="653394" cy="307777"/>
          </a:xfrm>
          <a:prstGeom prst="rect">
            <a:avLst/>
          </a:prstGeom>
          <a:noFill/>
        </p:spPr>
        <p:txBody>
          <a:bodyPr wrap="square" rtlCol="0">
            <a:spAutoFit/>
          </a:bodyPr>
          <a:lstStyle/>
          <a:p>
            <a:r>
              <a:rPr lang="en-US" sz="1400" dirty="0" smtClean="0"/>
              <a:t>SWIZ</a:t>
            </a:r>
            <a:endParaRPr lang="en-US" sz="1400" dirty="0"/>
          </a:p>
        </p:txBody>
      </p:sp>
    </p:spTree>
    <p:extLst>
      <p:ext uri="{BB962C8B-B14F-4D97-AF65-F5344CB8AC3E}">
        <p14:creationId xmlns:p14="http://schemas.microsoft.com/office/powerpoint/2010/main" val="3009064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p:cNvGraphicFramePr>
            <a:graphicFrameLocks noGrp="1"/>
          </p:cNvGraphicFramePr>
          <p:nvPr>
            <p:ph type="chart" sz="quarter" idx="19"/>
            <p:extLst>
              <p:ext uri="{D42A27DB-BD31-4B8C-83A1-F6EECF244321}">
                <p14:modId xmlns:p14="http://schemas.microsoft.com/office/powerpoint/2010/main" val="638257511"/>
              </p:ext>
            </p:extLst>
          </p:nvPr>
        </p:nvGraphicFramePr>
        <p:xfrm>
          <a:off x="627063" y="1700213"/>
          <a:ext cx="8091487" cy="405447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21"/>
          </p:nvPr>
        </p:nvSpPr>
        <p:spPr/>
        <p:txBody>
          <a:bodyPr/>
          <a:lstStyle/>
          <a:p>
            <a:r>
              <a:rPr lang="en-US" smtClean="0"/>
              <a:t>Source: 2017 Commonwealth Fund International Health Policy Survey of Older Adults </a:t>
            </a:r>
            <a:endParaRPr lang="en-US" dirty="0"/>
          </a:p>
        </p:txBody>
      </p:sp>
      <p:sp>
        <p:nvSpPr>
          <p:cNvPr id="7" name="Subtitle 6"/>
          <p:cNvSpPr>
            <a:spLocks noGrp="1"/>
          </p:cNvSpPr>
          <p:nvPr>
            <p:ph type="subTitle" idx="1"/>
          </p:nvPr>
        </p:nvSpPr>
        <p:spPr/>
        <p:txBody>
          <a:bodyPr/>
          <a:lstStyle/>
          <a:p>
            <a:r>
              <a:rPr lang="en-US" spc="0" dirty="0" smtClean="0"/>
              <a:t>HEALTH STATUS, FUNCTIONAL LIMITATIONS, </a:t>
            </a:r>
            <a:r>
              <a:rPr lang="en-US" spc="0" dirty="0"/>
              <a:t>UTILIZATION AND </a:t>
            </a:r>
            <a:r>
              <a:rPr lang="en-US" spc="0" dirty="0" smtClean="0"/>
              <a:t>ECONOMIC AND SOCIAL VULNERABILITY</a:t>
            </a:r>
            <a:endParaRPr lang="en-US" spc="0" dirty="0"/>
          </a:p>
        </p:txBody>
      </p:sp>
      <p:sp>
        <p:nvSpPr>
          <p:cNvPr id="5" name="Title 4"/>
          <p:cNvSpPr>
            <a:spLocks noGrp="1"/>
          </p:cNvSpPr>
          <p:nvPr>
            <p:ph type="ctrTitle"/>
          </p:nvPr>
        </p:nvSpPr>
        <p:spPr/>
        <p:txBody>
          <a:bodyPr>
            <a:normAutofit/>
          </a:bodyPr>
          <a:lstStyle/>
          <a:p>
            <a:r>
              <a:rPr lang="en-US" sz="2200" dirty="0" smtClean="0"/>
              <a:t>Older Adults Who Regularly Take 4 or More Prescription Drugs</a:t>
            </a:r>
            <a:br>
              <a:rPr lang="en-US" sz="2200" dirty="0" smtClean="0"/>
            </a:br>
            <a:r>
              <a:rPr lang="en-US" sz="900" dirty="0" smtClean="0"/>
              <a:t/>
            </a:r>
            <a:br>
              <a:rPr lang="en-US" sz="900" dirty="0" smtClean="0"/>
            </a:br>
            <a:r>
              <a:rPr lang="en-US" sz="1800" b="0" i="1" dirty="0" smtClean="0"/>
              <a:t>Percent (%)</a:t>
            </a:r>
            <a:endParaRPr lang="en-US" sz="1800" b="0" i="1" dirty="0"/>
          </a:p>
        </p:txBody>
      </p:sp>
    </p:spTree>
    <p:extLst>
      <p:ext uri="{BB962C8B-B14F-4D97-AF65-F5344CB8AC3E}">
        <p14:creationId xmlns:p14="http://schemas.microsoft.com/office/powerpoint/2010/main" val="1655458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404" y="1323392"/>
            <a:ext cx="8474618" cy="4623194"/>
          </a:xfrm>
          <a:prstGeom prst="rect">
            <a:avLst/>
          </a:prstGeom>
        </p:spPr>
      </p:pic>
      <p:sp>
        <p:nvSpPr>
          <p:cNvPr id="7" name="Subtitle 6"/>
          <p:cNvSpPr>
            <a:spLocks noGrp="1"/>
          </p:cNvSpPr>
          <p:nvPr>
            <p:ph type="subTitle" idx="1"/>
          </p:nvPr>
        </p:nvSpPr>
        <p:spPr/>
        <p:txBody>
          <a:bodyPr/>
          <a:lstStyle/>
          <a:p>
            <a:r>
              <a:rPr lang="en-US" spc="0" dirty="0" smtClean="0"/>
              <a:t>HEALTH STATUS, FUNCTIONAL LIMITATIONS, </a:t>
            </a:r>
            <a:r>
              <a:rPr lang="en-US" spc="0" dirty="0"/>
              <a:t>UTILIZATION </a:t>
            </a:r>
            <a:r>
              <a:rPr lang="en-US" spc="0" dirty="0" smtClean="0"/>
              <a:t>AND ECONOMIC AND SOCIAL VULNERABILITY</a:t>
            </a:r>
            <a:endParaRPr lang="en-US" spc="0" dirty="0"/>
          </a:p>
        </p:txBody>
      </p:sp>
      <p:sp>
        <p:nvSpPr>
          <p:cNvPr id="6" name="Title 5"/>
          <p:cNvSpPr>
            <a:spLocks noGrp="1"/>
          </p:cNvSpPr>
          <p:nvPr>
            <p:ph type="ctrTitle"/>
          </p:nvPr>
        </p:nvSpPr>
        <p:spPr/>
        <p:txBody>
          <a:bodyPr>
            <a:normAutofit/>
          </a:bodyPr>
          <a:lstStyle/>
          <a:p>
            <a:r>
              <a:rPr lang="en-US" sz="4000" dirty="0" smtClean="0"/>
              <a:t>Economic Vulnerability</a:t>
            </a:r>
            <a:endParaRPr lang="en-US" sz="4000" dirty="0"/>
          </a:p>
        </p:txBody>
      </p:sp>
      <p:sp>
        <p:nvSpPr>
          <p:cNvPr id="11" name="Rectangle 10"/>
          <p:cNvSpPr/>
          <p:nvPr/>
        </p:nvSpPr>
        <p:spPr>
          <a:xfrm>
            <a:off x="5398375" y="1934026"/>
            <a:ext cx="1991444" cy="860033"/>
          </a:xfrm>
          <a:prstGeom prst="rect">
            <a:avLst/>
          </a:prstGeom>
        </p:spPr>
        <p:txBody>
          <a:bodyPr wrap="square">
            <a:spAutoFit/>
          </a:bodyPr>
          <a:lstStyle/>
          <a:p>
            <a:pPr marL="111132" indent="0" algn="r">
              <a:buNone/>
            </a:pPr>
            <a:r>
              <a:rPr lang="en-US" sz="1600" dirty="0"/>
              <a:t>Had serious problems paying medical bills</a:t>
            </a:r>
          </a:p>
        </p:txBody>
      </p:sp>
      <p:sp>
        <p:nvSpPr>
          <p:cNvPr id="12" name="Rectangle 11"/>
          <p:cNvSpPr/>
          <p:nvPr/>
        </p:nvSpPr>
        <p:spPr>
          <a:xfrm>
            <a:off x="5770180" y="4513221"/>
            <a:ext cx="1619639" cy="1077218"/>
          </a:xfrm>
          <a:prstGeom prst="rect">
            <a:avLst/>
          </a:prstGeom>
        </p:spPr>
        <p:txBody>
          <a:bodyPr wrap="square">
            <a:spAutoFit/>
          </a:bodyPr>
          <a:lstStyle/>
          <a:p>
            <a:pPr marL="111132" indent="0" algn="r">
              <a:buNone/>
            </a:pPr>
            <a:r>
              <a:rPr lang="en-US" sz="1600" dirty="0"/>
              <a:t>Worried about </a:t>
            </a:r>
            <a:r>
              <a:rPr lang="en-US" sz="1600" dirty="0" smtClean="0"/>
              <a:t/>
            </a:r>
            <a:br>
              <a:rPr lang="en-US" sz="1600" dirty="0" smtClean="0"/>
            </a:br>
            <a:r>
              <a:rPr lang="en-US" sz="1600" dirty="0" smtClean="0"/>
              <a:t>having </a:t>
            </a:r>
            <a:r>
              <a:rPr lang="en-US" sz="1600" dirty="0"/>
              <a:t>enough money for healthy food</a:t>
            </a:r>
          </a:p>
        </p:txBody>
      </p:sp>
      <p:sp>
        <p:nvSpPr>
          <p:cNvPr id="13" name="Rectangle 12"/>
          <p:cNvSpPr/>
          <p:nvPr/>
        </p:nvSpPr>
        <p:spPr>
          <a:xfrm>
            <a:off x="1776858" y="1470620"/>
            <a:ext cx="2113823" cy="1323439"/>
          </a:xfrm>
          <a:prstGeom prst="rect">
            <a:avLst/>
          </a:prstGeom>
        </p:spPr>
        <p:txBody>
          <a:bodyPr wrap="square">
            <a:spAutoFit/>
          </a:bodyPr>
          <a:lstStyle/>
          <a:p>
            <a:pPr marL="111132" indent="0">
              <a:buNone/>
            </a:pPr>
            <a:r>
              <a:rPr lang="en-US" sz="1600" dirty="0"/>
              <a:t>Worried about having enough money to pay bills (electricity, heat, telephone)</a:t>
            </a:r>
          </a:p>
        </p:txBody>
      </p:sp>
      <p:sp>
        <p:nvSpPr>
          <p:cNvPr id="14" name="Rectangle 13"/>
          <p:cNvSpPr/>
          <p:nvPr/>
        </p:nvSpPr>
        <p:spPr>
          <a:xfrm>
            <a:off x="1776859" y="4513221"/>
            <a:ext cx="2532073" cy="1077218"/>
          </a:xfrm>
          <a:prstGeom prst="rect">
            <a:avLst/>
          </a:prstGeom>
        </p:spPr>
        <p:txBody>
          <a:bodyPr wrap="square">
            <a:spAutoFit/>
          </a:bodyPr>
          <a:lstStyle/>
          <a:p>
            <a:pPr marL="111132" indent="0">
              <a:buNone/>
            </a:pPr>
            <a:r>
              <a:rPr lang="en-US" sz="1600" dirty="0"/>
              <a:t>Worried about </a:t>
            </a:r>
            <a:r>
              <a:rPr lang="en-US" sz="1600" dirty="0" smtClean="0"/>
              <a:t/>
            </a:r>
            <a:br>
              <a:rPr lang="en-US" sz="1600" dirty="0" smtClean="0"/>
            </a:br>
            <a:r>
              <a:rPr lang="en-US" sz="1600" dirty="0" smtClean="0"/>
              <a:t>having </a:t>
            </a:r>
            <a:r>
              <a:rPr lang="en-US" sz="1600" dirty="0"/>
              <a:t>enough </a:t>
            </a:r>
            <a:r>
              <a:rPr lang="en-US" sz="1600" dirty="0" smtClean="0"/>
              <a:t/>
            </a:r>
            <a:br>
              <a:rPr lang="en-US" sz="1600" dirty="0" smtClean="0"/>
            </a:br>
            <a:r>
              <a:rPr lang="en-US" sz="1600" dirty="0" smtClean="0"/>
              <a:t>money for rent/mortgage</a:t>
            </a:r>
            <a:endParaRPr lang="en-US" sz="1600" dirty="0"/>
          </a:p>
        </p:txBody>
      </p:sp>
      <p:sp>
        <p:nvSpPr>
          <p:cNvPr id="24" name="Freeform 23"/>
          <p:cNvSpPr/>
          <p:nvPr/>
        </p:nvSpPr>
        <p:spPr>
          <a:xfrm rot="7809212">
            <a:off x="5630110" y="3700492"/>
            <a:ext cx="496713" cy="342199"/>
          </a:xfrm>
          <a:custGeom>
            <a:avLst/>
            <a:gdLst>
              <a:gd name="connsiteX0" fmla="*/ 398297 w 496713"/>
              <a:gd name="connsiteY0" fmla="*/ 0 h 342199"/>
              <a:gd name="connsiteX1" fmla="*/ 398297 w 496713"/>
              <a:gd name="connsiteY1" fmla="*/ 0 h 342199"/>
              <a:gd name="connsiteX2" fmla="*/ 50488 w 496713"/>
              <a:gd name="connsiteY2" fmla="*/ 123416 h 342199"/>
              <a:gd name="connsiteX3" fmla="*/ 44879 w 496713"/>
              <a:gd name="connsiteY3" fmla="*/ 140246 h 342199"/>
              <a:gd name="connsiteX4" fmla="*/ 11220 w 496713"/>
              <a:gd name="connsiteY4" fmla="*/ 201954 h 342199"/>
              <a:gd name="connsiteX5" fmla="*/ 0 w 496713"/>
              <a:gd name="connsiteY5" fmla="*/ 246832 h 342199"/>
              <a:gd name="connsiteX6" fmla="*/ 16829 w 496713"/>
              <a:gd name="connsiteY6" fmla="*/ 325370 h 342199"/>
              <a:gd name="connsiteX7" fmla="*/ 33659 w 496713"/>
              <a:gd name="connsiteY7" fmla="*/ 342199 h 342199"/>
              <a:gd name="connsiteX8" fmla="*/ 100977 w 496713"/>
              <a:gd name="connsiteY8" fmla="*/ 336589 h 342199"/>
              <a:gd name="connsiteX9" fmla="*/ 162685 w 496713"/>
              <a:gd name="connsiteY9" fmla="*/ 302930 h 342199"/>
              <a:gd name="connsiteX10" fmla="*/ 196344 w 496713"/>
              <a:gd name="connsiteY10" fmla="*/ 291711 h 342199"/>
              <a:gd name="connsiteX11" fmla="*/ 213173 w 496713"/>
              <a:gd name="connsiteY11" fmla="*/ 286101 h 342199"/>
              <a:gd name="connsiteX12" fmla="*/ 230002 w 496713"/>
              <a:gd name="connsiteY12" fmla="*/ 274881 h 342199"/>
              <a:gd name="connsiteX13" fmla="*/ 252442 w 496713"/>
              <a:gd name="connsiteY13" fmla="*/ 269271 h 342199"/>
              <a:gd name="connsiteX14" fmla="*/ 269271 w 496713"/>
              <a:gd name="connsiteY14" fmla="*/ 263662 h 342199"/>
              <a:gd name="connsiteX15" fmla="*/ 302930 w 496713"/>
              <a:gd name="connsiteY15" fmla="*/ 258052 h 342199"/>
              <a:gd name="connsiteX16" fmla="*/ 336589 w 496713"/>
              <a:gd name="connsiteY16" fmla="*/ 246832 h 342199"/>
              <a:gd name="connsiteX17" fmla="*/ 353418 w 496713"/>
              <a:gd name="connsiteY17" fmla="*/ 235612 h 342199"/>
              <a:gd name="connsiteX18" fmla="*/ 375858 w 496713"/>
              <a:gd name="connsiteY18" fmla="*/ 230003 h 342199"/>
              <a:gd name="connsiteX19" fmla="*/ 392687 w 496713"/>
              <a:gd name="connsiteY19" fmla="*/ 224393 h 342199"/>
              <a:gd name="connsiteX20" fmla="*/ 415126 w 496713"/>
              <a:gd name="connsiteY20" fmla="*/ 218783 h 342199"/>
              <a:gd name="connsiteX21" fmla="*/ 448785 w 496713"/>
              <a:gd name="connsiteY21" fmla="*/ 207563 h 342199"/>
              <a:gd name="connsiteX22" fmla="*/ 482444 w 496713"/>
              <a:gd name="connsiteY22" fmla="*/ 185124 h 342199"/>
              <a:gd name="connsiteX23" fmla="*/ 488054 w 496713"/>
              <a:gd name="connsiteY23" fmla="*/ 67318 h 342199"/>
              <a:gd name="connsiteX24" fmla="*/ 476834 w 496713"/>
              <a:gd name="connsiteY24" fmla="*/ 50489 h 342199"/>
              <a:gd name="connsiteX25" fmla="*/ 460005 w 496713"/>
              <a:gd name="connsiteY25" fmla="*/ 28049 h 342199"/>
              <a:gd name="connsiteX26" fmla="*/ 398297 w 496713"/>
              <a:gd name="connsiteY26" fmla="*/ 0 h 34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6713" h="342199">
                <a:moveTo>
                  <a:pt x="398297" y="0"/>
                </a:moveTo>
                <a:lnTo>
                  <a:pt x="398297" y="0"/>
                </a:lnTo>
                <a:cubicBezTo>
                  <a:pt x="282361" y="41139"/>
                  <a:pt x="89384" y="6708"/>
                  <a:pt x="50488" y="123416"/>
                </a:cubicBezTo>
                <a:cubicBezTo>
                  <a:pt x="48618" y="129026"/>
                  <a:pt x="47523" y="134957"/>
                  <a:pt x="44879" y="140246"/>
                </a:cubicBezTo>
                <a:cubicBezTo>
                  <a:pt x="29515" y="170974"/>
                  <a:pt x="23938" y="151086"/>
                  <a:pt x="11220" y="201954"/>
                </a:cubicBezTo>
                <a:lnTo>
                  <a:pt x="0" y="246832"/>
                </a:lnTo>
                <a:cubicBezTo>
                  <a:pt x="4093" y="291854"/>
                  <a:pt x="-5152" y="298993"/>
                  <a:pt x="16829" y="325370"/>
                </a:cubicBezTo>
                <a:cubicBezTo>
                  <a:pt x="21908" y="331465"/>
                  <a:pt x="28049" y="336589"/>
                  <a:pt x="33659" y="342199"/>
                </a:cubicBezTo>
                <a:cubicBezTo>
                  <a:pt x="56098" y="340329"/>
                  <a:pt x="78802" y="340502"/>
                  <a:pt x="100977" y="336589"/>
                </a:cubicBezTo>
                <a:cubicBezTo>
                  <a:pt x="150457" y="327857"/>
                  <a:pt x="108715" y="320919"/>
                  <a:pt x="162685" y="302930"/>
                </a:cubicBezTo>
                <a:lnTo>
                  <a:pt x="196344" y="291711"/>
                </a:lnTo>
                <a:cubicBezTo>
                  <a:pt x="201954" y="289841"/>
                  <a:pt x="208253" y="289381"/>
                  <a:pt x="213173" y="286101"/>
                </a:cubicBezTo>
                <a:cubicBezTo>
                  <a:pt x="218783" y="282361"/>
                  <a:pt x="223805" y="277537"/>
                  <a:pt x="230002" y="274881"/>
                </a:cubicBezTo>
                <a:cubicBezTo>
                  <a:pt x="237089" y="271844"/>
                  <a:pt x="245028" y="271389"/>
                  <a:pt x="252442" y="269271"/>
                </a:cubicBezTo>
                <a:cubicBezTo>
                  <a:pt x="258128" y="267647"/>
                  <a:pt x="263499" y="264945"/>
                  <a:pt x="269271" y="263662"/>
                </a:cubicBezTo>
                <a:cubicBezTo>
                  <a:pt x="280375" y="261195"/>
                  <a:pt x="291895" y="260811"/>
                  <a:pt x="302930" y="258052"/>
                </a:cubicBezTo>
                <a:cubicBezTo>
                  <a:pt x="314403" y="255184"/>
                  <a:pt x="326749" y="253392"/>
                  <a:pt x="336589" y="246832"/>
                </a:cubicBezTo>
                <a:cubicBezTo>
                  <a:pt x="342199" y="243092"/>
                  <a:pt x="347221" y="238268"/>
                  <a:pt x="353418" y="235612"/>
                </a:cubicBezTo>
                <a:cubicBezTo>
                  <a:pt x="360505" y="232575"/>
                  <a:pt x="368444" y="232121"/>
                  <a:pt x="375858" y="230003"/>
                </a:cubicBezTo>
                <a:cubicBezTo>
                  <a:pt x="381544" y="228379"/>
                  <a:pt x="387001" y="226018"/>
                  <a:pt x="392687" y="224393"/>
                </a:cubicBezTo>
                <a:cubicBezTo>
                  <a:pt x="400100" y="222275"/>
                  <a:pt x="407741" y="220998"/>
                  <a:pt x="415126" y="218783"/>
                </a:cubicBezTo>
                <a:cubicBezTo>
                  <a:pt x="426454" y="215385"/>
                  <a:pt x="438945" y="214123"/>
                  <a:pt x="448785" y="207563"/>
                </a:cubicBezTo>
                <a:lnTo>
                  <a:pt x="482444" y="185124"/>
                </a:lnTo>
                <a:cubicBezTo>
                  <a:pt x="499863" y="132870"/>
                  <a:pt x="500847" y="144076"/>
                  <a:pt x="488054" y="67318"/>
                </a:cubicBezTo>
                <a:cubicBezTo>
                  <a:pt x="486946" y="60668"/>
                  <a:pt x="480753" y="55975"/>
                  <a:pt x="476834" y="50489"/>
                </a:cubicBezTo>
                <a:cubicBezTo>
                  <a:pt x="471400" y="42881"/>
                  <a:pt x="467613" y="33484"/>
                  <a:pt x="460005" y="28049"/>
                </a:cubicBezTo>
                <a:cubicBezTo>
                  <a:pt x="448977" y="20171"/>
                  <a:pt x="408582" y="4675"/>
                  <a:pt x="398297" y="0"/>
                </a:cubicBezTo>
                <a:close/>
              </a:path>
            </a:pathLst>
          </a:custGeom>
          <a:solidFill>
            <a:srgbClr val="EFEF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
          <p:cNvGrpSpPr/>
          <p:nvPr/>
        </p:nvGrpSpPr>
        <p:grpSpPr>
          <a:xfrm>
            <a:off x="3289224" y="2249536"/>
            <a:ext cx="2704074" cy="2798362"/>
            <a:chOff x="3289224" y="2249536"/>
            <a:chExt cx="2704074" cy="2798362"/>
          </a:xfrm>
        </p:grpSpPr>
        <p:sp>
          <p:nvSpPr>
            <p:cNvPr id="4" name="Rectangle 3"/>
            <p:cNvSpPr/>
            <p:nvPr/>
          </p:nvSpPr>
          <p:spPr>
            <a:xfrm>
              <a:off x="3487607" y="2842019"/>
              <a:ext cx="2187052" cy="1631216"/>
            </a:xfrm>
            <a:prstGeom prst="rect">
              <a:avLst/>
            </a:prstGeom>
          </p:spPr>
          <p:txBody>
            <a:bodyPr wrap="square">
              <a:spAutoFit/>
            </a:bodyPr>
            <a:lstStyle/>
            <a:p>
              <a:pPr marL="111132" indent="0" algn="ctr">
                <a:buNone/>
              </a:pPr>
              <a:r>
                <a:rPr lang="en-US" sz="2000" b="1" dirty="0">
                  <a:solidFill>
                    <a:schemeClr val="bg1"/>
                  </a:solidFill>
                </a:rPr>
                <a:t>In the past </a:t>
              </a:r>
              <a:r>
                <a:rPr lang="en-US" sz="2000" b="1" dirty="0" smtClean="0">
                  <a:solidFill>
                    <a:schemeClr val="bg1"/>
                  </a:solidFill>
                </a:rPr>
                <a:t/>
              </a:r>
              <a:br>
                <a:rPr lang="en-US" sz="2000" b="1" dirty="0" smtClean="0">
                  <a:solidFill>
                    <a:schemeClr val="bg1"/>
                  </a:solidFill>
                </a:rPr>
              </a:br>
              <a:r>
                <a:rPr lang="en-US" sz="2000" b="1" dirty="0" smtClean="0">
                  <a:solidFill>
                    <a:schemeClr val="bg1"/>
                  </a:solidFill>
                </a:rPr>
                <a:t>12 </a:t>
              </a:r>
              <a:r>
                <a:rPr lang="en-US" sz="2000" b="1" dirty="0">
                  <a:solidFill>
                    <a:schemeClr val="bg1"/>
                  </a:solidFill>
                </a:rPr>
                <a:t>months, experienced one or </a:t>
              </a:r>
              <a:r>
                <a:rPr lang="en-US" sz="2000" b="1" dirty="0" smtClean="0">
                  <a:solidFill>
                    <a:schemeClr val="bg1"/>
                  </a:solidFill>
                </a:rPr>
                <a:t/>
              </a:r>
              <a:br>
                <a:rPr lang="en-US" sz="2000" b="1" dirty="0" smtClean="0">
                  <a:solidFill>
                    <a:schemeClr val="bg1"/>
                  </a:solidFill>
                </a:rPr>
              </a:br>
              <a:r>
                <a:rPr lang="en-US" sz="2000" b="1" dirty="0" smtClean="0">
                  <a:solidFill>
                    <a:schemeClr val="bg1"/>
                  </a:solidFill>
                </a:rPr>
                <a:t>more </a:t>
              </a:r>
              <a:r>
                <a:rPr lang="en-US" sz="2000" b="1" dirty="0">
                  <a:solidFill>
                    <a:schemeClr val="bg1"/>
                  </a:solidFill>
                </a:rPr>
                <a:t>of:</a:t>
              </a:r>
            </a:p>
          </p:txBody>
        </p:sp>
        <p:sp>
          <p:nvSpPr>
            <p:cNvPr id="2" name="Freeform 1"/>
            <p:cNvSpPr/>
            <p:nvPr/>
          </p:nvSpPr>
          <p:spPr>
            <a:xfrm>
              <a:off x="4083946" y="2249536"/>
              <a:ext cx="496713" cy="342199"/>
            </a:xfrm>
            <a:custGeom>
              <a:avLst/>
              <a:gdLst>
                <a:gd name="connsiteX0" fmla="*/ 398297 w 496713"/>
                <a:gd name="connsiteY0" fmla="*/ 0 h 342199"/>
                <a:gd name="connsiteX1" fmla="*/ 398297 w 496713"/>
                <a:gd name="connsiteY1" fmla="*/ 0 h 342199"/>
                <a:gd name="connsiteX2" fmla="*/ 50488 w 496713"/>
                <a:gd name="connsiteY2" fmla="*/ 123416 h 342199"/>
                <a:gd name="connsiteX3" fmla="*/ 44879 w 496713"/>
                <a:gd name="connsiteY3" fmla="*/ 140246 h 342199"/>
                <a:gd name="connsiteX4" fmla="*/ 11220 w 496713"/>
                <a:gd name="connsiteY4" fmla="*/ 201954 h 342199"/>
                <a:gd name="connsiteX5" fmla="*/ 0 w 496713"/>
                <a:gd name="connsiteY5" fmla="*/ 246832 h 342199"/>
                <a:gd name="connsiteX6" fmla="*/ 16829 w 496713"/>
                <a:gd name="connsiteY6" fmla="*/ 325370 h 342199"/>
                <a:gd name="connsiteX7" fmla="*/ 33659 w 496713"/>
                <a:gd name="connsiteY7" fmla="*/ 342199 h 342199"/>
                <a:gd name="connsiteX8" fmla="*/ 100977 w 496713"/>
                <a:gd name="connsiteY8" fmla="*/ 336589 h 342199"/>
                <a:gd name="connsiteX9" fmla="*/ 162685 w 496713"/>
                <a:gd name="connsiteY9" fmla="*/ 302930 h 342199"/>
                <a:gd name="connsiteX10" fmla="*/ 196344 w 496713"/>
                <a:gd name="connsiteY10" fmla="*/ 291711 h 342199"/>
                <a:gd name="connsiteX11" fmla="*/ 213173 w 496713"/>
                <a:gd name="connsiteY11" fmla="*/ 286101 h 342199"/>
                <a:gd name="connsiteX12" fmla="*/ 230002 w 496713"/>
                <a:gd name="connsiteY12" fmla="*/ 274881 h 342199"/>
                <a:gd name="connsiteX13" fmla="*/ 252442 w 496713"/>
                <a:gd name="connsiteY13" fmla="*/ 269271 h 342199"/>
                <a:gd name="connsiteX14" fmla="*/ 269271 w 496713"/>
                <a:gd name="connsiteY14" fmla="*/ 263662 h 342199"/>
                <a:gd name="connsiteX15" fmla="*/ 302930 w 496713"/>
                <a:gd name="connsiteY15" fmla="*/ 258052 h 342199"/>
                <a:gd name="connsiteX16" fmla="*/ 336589 w 496713"/>
                <a:gd name="connsiteY16" fmla="*/ 246832 h 342199"/>
                <a:gd name="connsiteX17" fmla="*/ 353418 w 496713"/>
                <a:gd name="connsiteY17" fmla="*/ 235612 h 342199"/>
                <a:gd name="connsiteX18" fmla="*/ 375858 w 496713"/>
                <a:gd name="connsiteY18" fmla="*/ 230003 h 342199"/>
                <a:gd name="connsiteX19" fmla="*/ 392687 w 496713"/>
                <a:gd name="connsiteY19" fmla="*/ 224393 h 342199"/>
                <a:gd name="connsiteX20" fmla="*/ 415126 w 496713"/>
                <a:gd name="connsiteY20" fmla="*/ 218783 h 342199"/>
                <a:gd name="connsiteX21" fmla="*/ 448785 w 496713"/>
                <a:gd name="connsiteY21" fmla="*/ 207563 h 342199"/>
                <a:gd name="connsiteX22" fmla="*/ 482444 w 496713"/>
                <a:gd name="connsiteY22" fmla="*/ 185124 h 342199"/>
                <a:gd name="connsiteX23" fmla="*/ 488054 w 496713"/>
                <a:gd name="connsiteY23" fmla="*/ 67318 h 342199"/>
                <a:gd name="connsiteX24" fmla="*/ 476834 w 496713"/>
                <a:gd name="connsiteY24" fmla="*/ 50489 h 342199"/>
                <a:gd name="connsiteX25" fmla="*/ 460005 w 496713"/>
                <a:gd name="connsiteY25" fmla="*/ 28049 h 342199"/>
                <a:gd name="connsiteX26" fmla="*/ 398297 w 496713"/>
                <a:gd name="connsiteY26" fmla="*/ 0 h 34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6713" h="342199">
                  <a:moveTo>
                    <a:pt x="398297" y="0"/>
                  </a:moveTo>
                  <a:lnTo>
                    <a:pt x="398297" y="0"/>
                  </a:lnTo>
                  <a:cubicBezTo>
                    <a:pt x="282361" y="41139"/>
                    <a:pt x="89384" y="6708"/>
                    <a:pt x="50488" y="123416"/>
                  </a:cubicBezTo>
                  <a:cubicBezTo>
                    <a:pt x="48618" y="129026"/>
                    <a:pt x="47523" y="134957"/>
                    <a:pt x="44879" y="140246"/>
                  </a:cubicBezTo>
                  <a:cubicBezTo>
                    <a:pt x="29515" y="170974"/>
                    <a:pt x="23938" y="151086"/>
                    <a:pt x="11220" y="201954"/>
                  </a:cubicBezTo>
                  <a:lnTo>
                    <a:pt x="0" y="246832"/>
                  </a:lnTo>
                  <a:cubicBezTo>
                    <a:pt x="4093" y="291854"/>
                    <a:pt x="-5152" y="298993"/>
                    <a:pt x="16829" y="325370"/>
                  </a:cubicBezTo>
                  <a:cubicBezTo>
                    <a:pt x="21908" y="331465"/>
                    <a:pt x="28049" y="336589"/>
                    <a:pt x="33659" y="342199"/>
                  </a:cubicBezTo>
                  <a:cubicBezTo>
                    <a:pt x="56098" y="340329"/>
                    <a:pt x="78802" y="340502"/>
                    <a:pt x="100977" y="336589"/>
                  </a:cubicBezTo>
                  <a:cubicBezTo>
                    <a:pt x="150457" y="327857"/>
                    <a:pt x="108715" y="320919"/>
                    <a:pt x="162685" y="302930"/>
                  </a:cubicBezTo>
                  <a:lnTo>
                    <a:pt x="196344" y="291711"/>
                  </a:lnTo>
                  <a:cubicBezTo>
                    <a:pt x="201954" y="289841"/>
                    <a:pt x="208253" y="289381"/>
                    <a:pt x="213173" y="286101"/>
                  </a:cubicBezTo>
                  <a:cubicBezTo>
                    <a:pt x="218783" y="282361"/>
                    <a:pt x="223805" y="277537"/>
                    <a:pt x="230002" y="274881"/>
                  </a:cubicBezTo>
                  <a:cubicBezTo>
                    <a:pt x="237089" y="271844"/>
                    <a:pt x="245028" y="271389"/>
                    <a:pt x="252442" y="269271"/>
                  </a:cubicBezTo>
                  <a:cubicBezTo>
                    <a:pt x="258128" y="267647"/>
                    <a:pt x="263499" y="264945"/>
                    <a:pt x="269271" y="263662"/>
                  </a:cubicBezTo>
                  <a:cubicBezTo>
                    <a:pt x="280375" y="261195"/>
                    <a:pt x="291895" y="260811"/>
                    <a:pt x="302930" y="258052"/>
                  </a:cubicBezTo>
                  <a:cubicBezTo>
                    <a:pt x="314403" y="255184"/>
                    <a:pt x="326749" y="253392"/>
                    <a:pt x="336589" y="246832"/>
                  </a:cubicBezTo>
                  <a:cubicBezTo>
                    <a:pt x="342199" y="243092"/>
                    <a:pt x="347221" y="238268"/>
                    <a:pt x="353418" y="235612"/>
                  </a:cubicBezTo>
                  <a:cubicBezTo>
                    <a:pt x="360505" y="232575"/>
                    <a:pt x="368444" y="232121"/>
                    <a:pt x="375858" y="230003"/>
                  </a:cubicBezTo>
                  <a:cubicBezTo>
                    <a:pt x="381544" y="228379"/>
                    <a:pt x="387001" y="226018"/>
                    <a:pt x="392687" y="224393"/>
                  </a:cubicBezTo>
                  <a:cubicBezTo>
                    <a:pt x="400100" y="222275"/>
                    <a:pt x="407741" y="220998"/>
                    <a:pt x="415126" y="218783"/>
                  </a:cubicBezTo>
                  <a:cubicBezTo>
                    <a:pt x="426454" y="215385"/>
                    <a:pt x="438945" y="214123"/>
                    <a:pt x="448785" y="207563"/>
                  </a:cubicBezTo>
                  <a:lnTo>
                    <a:pt x="482444" y="185124"/>
                  </a:lnTo>
                  <a:cubicBezTo>
                    <a:pt x="499863" y="132870"/>
                    <a:pt x="500847" y="144076"/>
                    <a:pt x="488054" y="67318"/>
                  </a:cubicBezTo>
                  <a:cubicBezTo>
                    <a:pt x="486946" y="60668"/>
                    <a:pt x="480753" y="55975"/>
                    <a:pt x="476834" y="50489"/>
                  </a:cubicBezTo>
                  <a:cubicBezTo>
                    <a:pt x="471400" y="42881"/>
                    <a:pt x="467613" y="33484"/>
                    <a:pt x="460005" y="28049"/>
                  </a:cubicBezTo>
                  <a:cubicBezTo>
                    <a:pt x="448977" y="20171"/>
                    <a:pt x="408582" y="4675"/>
                    <a:pt x="398297" y="0"/>
                  </a:cubicBezTo>
                  <a:close/>
                </a:path>
              </a:pathLst>
            </a:custGeom>
            <a:solidFill>
              <a:srgbClr val="EFEF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reeform 14"/>
            <p:cNvSpPr/>
            <p:nvPr/>
          </p:nvSpPr>
          <p:spPr>
            <a:xfrm rot="1800000">
              <a:off x="4741160" y="2249536"/>
              <a:ext cx="496713" cy="342199"/>
            </a:xfrm>
            <a:custGeom>
              <a:avLst/>
              <a:gdLst>
                <a:gd name="connsiteX0" fmla="*/ 398297 w 496713"/>
                <a:gd name="connsiteY0" fmla="*/ 0 h 342199"/>
                <a:gd name="connsiteX1" fmla="*/ 398297 w 496713"/>
                <a:gd name="connsiteY1" fmla="*/ 0 h 342199"/>
                <a:gd name="connsiteX2" fmla="*/ 50488 w 496713"/>
                <a:gd name="connsiteY2" fmla="*/ 123416 h 342199"/>
                <a:gd name="connsiteX3" fmla="*/ 44879 w 496713"/>
                <a:gd name="connsiteY3" fmla="*/ 140246 h 342199"/>
                <a:gd name="connsiteX4" fmla="*/ 11220 w 496713"/>
                <a:gd name="connsiteY4" fmla="*/ 201954 h 342199"/>
                <a:gd name="connsiteX5" fmla="*/ 0 w 496713"/>
                <a:gd name="connsiteY5" fmla="*/ 246832 h 342199"/>
                <a:gd name="connsiteX6" fmla="*/ 16829 w 496713"/>
                <a:gd name="connsiteY6" fmla="*/ 325370 h 342199"/>
                <a:gd name="connsiteX7" fmla="*/ 33659 w 496713"/>
                <a:gd name="connsiteY7" fmla="*/ 342199 h 342199"/>
                <a:gd name="connsiteX8" fmla="*/ 100977 w 496713"/>
                <a:gd name="connsiteY8" fmla="*/ 336589 h 342199"/>
                <a:gd name="connsiteX9" fmla="*/ 162685 w 496713"/>
                <a:gd name="connsiteY9" fmla="*/ 302930 h 342199"/>
                <a:gd name="connsiteX10" fmla="*/ 196344 w 496713"/>
                <a:gd name="connsiteY10" fmla="*/ 291711 h 342199"/>
                <a:gd name="connsiteX11" fmla="*/ 213173 w 496713"/>
                <a:gd name="connsiteY11" fmla="*/ 286101 h 342199"/>
                <a:gd name="connsiteX12" fmla="*/ 230002 w 496713"/>
                <a:gd name="connsiteY12" fmla="*/ 274881 h 342199"/>
                <a:gd name="connsiteX13" fmla="*/ 252442 w 496713"/>
                <a:gd name="connsiteY13" fmla="*/ 269271 h 342199"/>
                <a:gd name="connsiteX14" fmla="*/ 269271 w 496713"/>
                <a:gd name="connsiteY14" fmla="*/ 263662 h 342199"/>
                <a:gd name="connsiteX15" fmla="*/ 302930 w 496713"/>
                <a:gd name="connsiteY15" fmla="*/ 258052 h 342199"/>
                <a:gd name="connsiteX16" fmla="*/ 336589 w 496713"/>
                <a:gd name="connsiteY16" fmla="*/ 246832 h 342199"/>
                <a:gd name="connsiteX17" fmla="*/ 353418 w 496713"/>
                <a:gd name="connsiteY17" fmla="*/ 235612 h 342199"/>
                <a:gd name="connsiteX18" fmla="*/ 375858 w 496713"/>
                <a:gd name="connsiteY18" fmla="*/ 230003 h 342199"/>
                <a:gd name="connsiteX19" fmla="*/ 392687 w 496713"/>
                <a:gd name="connsiteY19" fmla="*/ 224393 h 342199"/>
                <a:gd name="connsiteX20" fmla="*/ 415126 w 496713"/>
                <a:gd name="connsiteY20" fmla="*/ 218783 h 342199"/>
                <a:gd name="connsiteX21" fmla="*/ 448785 w 496713"/>
                <a:gd name="connsiteY21" fmla="*/ 207563 h 342199"/>
                <a:gd name="connsiteX22" fmla="*/ 482444 w 496713"/>
                <a:gd name="connsiteY22" fmla="*/ 185124 h 342199"/>
                <a:gd name="connsiteX23" fmla="*/ 488054 w 496713"/>
                <a:gd name="connsiteY23" fmla="*/ 67318 h 342199"/>
                <a:gd name="connsiteX24" fmla="*/ 476834 w 496713"/>
                <a:gd name="connsiteY24" fmla="*/ 50489 h 342199"/>
                <a:gd name="connsiteX25" fmla="*/ 460005 w 496713"/>
                <a:gd name="connsiteY25" fmla="*/ 28049 h 342199"/>
                <a:gd name="connsiteX26" fmla="*/ 398297 w 496713"/>
                <a:gd name="connsiteY26" fmla="*/ 0 h 34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6713" h="342199">
                  <a:moveTo>
                    <a:pt x="398297" y="0"/>
                  </a:moveTo>
                  <a:lnTo>
                    <a:pt x="398297" y="0"/>
                  </a:lnTo>
                  <a:cubicBezTo>
                    <a:pt x="282361" y="41139"/>
                    <a:pt x="89384" y="6708"/>
                    <a:pt x="50488" y="123416"/>
                  </a:cubicBezTo>
                  <a:cubicBezTo>
                    <a:pt x="48618" y="129026"/>
                    <a:pt x="47523" y="134957"/>
                    <a:pt x="44879" y="140246"/>
                  </a:cubicBezTo>
                  <a:cubicBezTo>
                    <a:pt x="29515" y="170974"/>
                    <a:pt x="23938" y="151086"/>
                    <a:pt x="11220" y="201954"/>
                  </a:cubicBezTo>
                  <a:lnTo>
                    <a:pt x="0" y="246832"/>
                  </a:lnTo>
                  <a:cubicBezTo>
                    <a:pt x="4093" y="291854"/>
                    <a:pt x="-5152" y="298993"/>
                    <a:pt x="16829" y="325370"/>
                  </a:cubicBezTo>
                  <a:cubicBezTo>
                    <a:pt x="21908" y="331465"/>
                    <a:pt x="28049" y="336589"/>
                    <a:pt x="33659" y="342199"/>
                  </a:cubicBezTo>
                  <a:cubicBezTo>
                    <a:pt x="56098" y="340329"/>
                    <a:pt x="78802" y="340502"/>
                    <a:pt x="100977" y="336589"/>
                  </a:cubicBezTo>
                  <a:cubicBezTo>
                    <a:pt x="150457" y="327857"/>
                    <a:pt x="108715" y="320919"/>
                    <a:pt x="162685" y="302930"/>
                  </a:cubicBezTo>
                  <a:lnTo>
                    <a:pt x="196344" y="291711"/>
                  </a:lnTo>
                  <a:cubicBezTo>
                    <a:pt x="201954" y="289841"/>
                    <a:pt x="208253" y="289381"/>
                    <a:pt x="213173" y="286101"/>
                  </a:cubicBezTo>
                  <a:cubicBezTo>
                    <a:pt x="218783" y="282361"/>
                    <a:pt x="223805" y="277537"/>
                    <a:pt x="230002" y="274881"/>
                  </a:cubicBezTo>
                  <a:cubicBezTo>
                    <a:pt x="237089" y="271844"/>
                    <a:pt x="245028" y="271389"/>
                    <a:pt x="252442" y="269271"/>
                  </a:cubicBezTo>
                  <a:cubicBezTo>
                    <a:pt x="258128" y="267647"/>
                    <a:pt x="263499" y="264945"/>
                    <a:pt x="269271" y="263662"/>
                  </a:cubicBezTo>
                  <a:cubicBezTo>
                    <a:pt x="280375" y="261195"/>
                    <a:pt x="291895" y="260811"/>
                    <a:pt x="302930" y="258052"/>
                  </a:cubicBezTo>
                  <a:cubicBezTo>
                    <a:pt x="314403" y="255184"/>
                    <a:pt x="326749" y="253392"/>
                    <a:pt x="336589" y="246832"/>
                  </a:cubicBezTo>
                  <a:cubicBezTo>
                    <a:pt x="342199" y="243092"/>
                    <a:pt x="347221" y="238268"/>
                    <a:pt x="353418" y="235612"/>
                  </a:cubicBezTo>
                  <a:cubicBezTo>
                    <a:pt x="360505" y="232575"/>
                    <a:pt x="368444" y="232121"/>
                    <a:pt x="375858" y="230003"/>
                  </a:cubicBezTo>
                  <a:cubicBezTo>
                    <a:pt x="381544" y="228379"/>
                    <a:pt x="387001" y="226018"/>
                    <a:pt x="392687" y="224393"/>
                  </a:cubicBezTo>
                  <a:cubicBezTo>
                    <a:pt x="400100" y="222275"/>
                    <a:pt x="407741" y="220998"/>
                    <a:pt x="415126" y="218783"/>
                  </a:cubicBezTo>
                  <a:cubicBezTo>
                    <a:pt x="426454" y="215385"/>
                    <a:pt x="438945" y="214123"/>
                    <a:pt x="448785" y="207563"/>
                  </a:cubicBezTo>
                  <a:lnTo>
                    <a:pt x="482444" y="185124"/>
                  </a:lnTo>
                  <a:cubicBezTo>
                    <a:pt x="499863" y="132870"/>
                    <a:pt x="500847" y="144076"/>
                    <a:pt x="488054" y="67318"/>
                  </a:cubicBezTo>
                  <a:cubicBezTo>
                    <a:pt x="486946" y="60668"/>
                    <a:pt x="480753" y="55975"/>
                    <a:pt x="476834" y="50489"/>
                  </a:cubicBezTo>
                  <a:cubicBezTo>
                    <a:pt x="471400" y="42881"/>
                    <a:pt x="467613" y="33484"/>
                    <a:pt x="460005" y="28049"/>
                  </a:cubicBezTo>
                  <a:cubicBezTo>
                    <a:pt x="448977" y="20171"/>
                    <a:pt x="408582" y="4675"/>
                    <a:pt x="398297" y="0"/>
                  </a:cubicBezTo>
                  <a:close/>
                </a:path>
              </a:pathLst>
            </a:custGeom>
            <a:solidFill>
              <a:srgbClr val="EFEF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15"/>
            <p:cNvSpPr/>
            <p:nvPr/>
          </p:nvSpPr>
          <p:spPr>
            <a:xfrm rot="3414682">
              <a:off x="5258252" y="2580125"/>
              <a:ext cx="524970" cy="296615"/>
            </a:xfrm>
            <a:custGeom>
              <a:avLst/>
              <a:gdLst>
                <a:gd name="connsiteX0" fmla="*/ 398297 w 496713"/>
                <a:gd name="connsiteY0" fmla="*/ 0 h 342199"/>
                <a:gd name="connsiteX1" fmla="*/ 398297 w 496713"/>
                <a:gd name="connsiteY1" fmla="*/ 0 h 342199"/>
                <a:gd name="connsiteX2" fmla="*/ 50488 w 496713"/>
                <a:gd name="connsiteY2" fmla="*/ 123416 h 342199"/>
                <a:gd name="connsiteX3" fmla="*/ 44879 w 496713"/>
                <a:gd name="connsiteY3" fmla="*/ 140246 h 342199"/>
                <a:gd name="connsiteX4" fmla="*/ 11220 w 496713"/>
                <a:gd name="connsiteY4" fmla="*/ 201954 h 342199"/>
                <a:gd name="connsiteX5" fmla="*/ 0 w 496713"/>
                <a:gd name="connsiteY5" fmla="*/ 246832 h 342199"/>
                <a:gd name="connsiteX6" fmla="*/ 16829 w 496713"/>
                <a:gd name="connsiteY6" fmla="*/ 325370 h 342199"/>
                <a:gd name="connsiteX7" fmla="*/ 33659 w 496713"/>
                <a:gd name="connsiteY7" fmla="*/ 342199 h 342199"/>
                <a:gd name="connsiteX8" fmla="*/ 100977 w 496713"/>
                <a:gd name="connsiteY8" fmla="*/ 336589 h 342199"/>
                <a:gd name="connsiteX9" fmla="*/ 162685 w 496713"/>
                <a:gd name="connsiteY9" fmla="*/ 302930 h 342199"/>
                <a:gd name="connsiteX10" fmla="*/ 196344 w 496713"/>
                <a:gd name="connsiteY10" fmla="*/ 291711 h 342199"/>
                <a:gd name="connsiteX11" fmla="*/ 213173 w 496713"/>
                <a:gd name="connsiteY11" fmla="*/ 286101 h 342199"/>
                <a:gd name="connsiteX12" fmla="*/ 230002 w 496713"/>
                <a:gd name="connsiteY12" fmla="*/ 274881 h 342199"/>
                <a:gd name="connsiteX13" fmla="*/ 252442 w 496713"/>
                <a:gd name="connsiteY13" fmla="*/ 269271 h 342199"/>
                <a:gd name="connsiteX14" fmla="*/ 269271 w 496713"/>
                <a:gd name="connsiteY14" fmla="*/ 263662 h 342199"/>
                <a:gd name="connsiteX15" fmla="*/ 302930 w 496713"/>
                <a:gd name="connsiteY15" fmla="*/ 258052 h 342199"/>
                <a:gd name="connsiteX16" fmla="*/ 336589 w 496713"/>
                <a:gd name="connsiteY16" fmla="*/ 246832 h 342199"/>
                <a:gd name="connsiteX17" fmla="*/ 353418 w 496713"/>
                <a:gd name="connsiteY17" fmla="*/ 235612 h 342199"/>
                <a:gd name="connsiteX18" fmla="*/ 375858 w 496713"/>
                <a:gd name="connsiteY18" fmla="*/ 230003 h 342199"/>
                <a:gd name="connsiteX19" fmla="*/ 392687 w 496713"/>
                <a:gd name="connsiteY19" fmla="*/ 224393 h 342199"/>
                <a:gd name="connsiteX20" fmla="*/ 415126 w 496713"/>
                <a:gd name="connsiteY20" fmla="*/ 218783 h 342199"/>
                <a:gd name="connsiteX21" fmla="*/ 448785 w 496713"/>
                <a:gd name="connsiteY21" fmla="*/ 207563 h 342199"/>
                <a:gd name="connsiteX22" fmla="*/ 482444 w 496713"/>
                <a:gd name="connsiteY22" fmla="*/ 185124 h 342199"/>
                <a:gd name="connsiteX23" fmla="*/ 488054 w 496713"/>
                <a:gd name="connsiteY23" fmla="*/ 67318 h 342199"/>
                <a:gd name="connsiteX24" fmla="*/ 476834 w 496713"/>
                <a:gd name="connsiteY24" fmla="*/ 50489 h 342199"/>
                <a:gd name="connsiteX25" fmla="*/ 460005 w 496713"/>
                <a:gd name="connsiteY25" fmla="*/ 28049 h 342199"/>
                <a:gd name="connsiteX26" fmla="*/ 398297 w 496713"/>
                <a:gd name="connsiteY26" fmla="*/ 0 h 34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6713" h="342199">
                  <a:moveTo>
                    <a:pt x="398297" y="0"/>
                  </a:moveTo>
                  <a:lnTo>
                    <a:pt x="398297" y="0"/>
                  </a:lnTo>
                  <a:cubicBezTo>
                    <a:pt x="282361" y="41139"/>
                    <a:pt x="89384" y="6708"/>
                    <a:pt x="50488" y="123416"/>
                  </a:cubicBezTo>
                  <a:cubicBezTo>
                    <a:pt x="48618" y="129026"/>
                    <a:pt x="47523" y="134957"/>
                    <a:pt x="44879" y="140246"/>
                  </a:cubicBezTo>
                  <a:cubicBezTo>
                    <a:pt x="29515" y="170974"/>
                    <a:pt x="23938" y="151086"/>
                    <a:pt x="11220" y="201954"/>
                  </a:cubicBezTo>
                  <a:lnTo>
                    <a:pt x="0" y="246832"/>
                  </a:lnTo>
                  <a:cubicBezTo>
                    <a:pt x="4093" y="291854"/>
                    <a:pt x="-5152" y="298993"/>
                    <a:pt x="16829" y="325370"/>
                  </a:cubicBezTo>
                  <a:cubicBezTo>
                    <a:pt x="21908" y="331465"/>
                    <a:pt x="28049" y="336589"/>
                    <a:pt x="33659" y="342199"/>
                  </a:cubicBezTo>
                  <a:cubicBezTo>
                    <a:pt x="56098" y="340329"/>
                    <a:pt x="78802" y="340502"/>
                    <a:pt x="100977" y="336589"/>
                  </a:cubicBezTo>
                  <a:cubicBezTo>
                    <a:pt x="150457" y="327857"/>
                    <a:pt x="108715" y="320919"/>
                    <a:pt x="162685" y="302930"/>
                  </a:cubicBezTo>
                  <a:lnTo>
                    <a:pt x="196344" y="291711"/>
                  </a:lnTo>
                  <a:cubicBezTo>
                    <a:pt x="201954" y="289841"/>
                    <a:pt x="208253" y="289381"/>
                    <a:pt x="213173" y="286101"/>
                  </a:cubicBezTo>
                  <a:cubicBezTo>
                    <a:pt x="218783" y="282361"/>
                    <a:pt x="223805" y="277537"/>
                    <a:pt x="230002" y="274881"/>
                  </a:cubicBezTo>
                  <a:cubicBezTo>
                    <a:pt x="237089" y="271844"/>
                    <a:pt x="245028" y="271389"/>
                    <a:pt x="252442" y="269271"/>
                  </a:cubicBezTo>
                  <a:cubicBezTo>
                    <a:pt x="258128" y="267647"/>
                    <a:pt x="263499" y="264945"/>
                    <a:pt x="269271" y="263662"/>
                  </a:cubicBezTo>
                  <a:cubicBezTo>
                    <a:pt x="280375" y="261195"/>
                    <a:pt x="291895" y="260811"/>
                    <a:pt x="302930" y="258052"/>
                  </a:cubicBezTo>
                  <a:cubicBezTo>
                    <a:pt x="314403" y="255184"/>
                    <a:pt x="326749" y="253392"/>
                    <a:pt x="336589" y="246832"/>
                  </a:cubicBezTo>
                  <a:cubicBezTo>
                    <a:pt x="342199" y="243092"/>
                    <a:pt x="347221" y="238268"/>
                    <a:pt x="353418" y="235612"/>
                  </a:cubicBezTo>
                  <a:cubicBezTo>
                    <a:pt x="360505" y="232575"/>
                    <a:pt x="368444" y="232121"/>
                    <a:pt x="375858" y="230003"/>
                  </a:cubicBezTo>
                  <a:cubicBezTo>
                    <a:pt x="381544" y="228379"/>
                    <a:pt x="387001" y="226018"/>
                    <a:pt x="392687" y="224393"/>
                  </a:cubicBezTo>
                  <a:cubicBezTo>
                    <a:pt x="400100" y="222275"/>
                    <a:pt x="407741" y="220998"/>
                    <a:pt x="415126" y="218783"/>
                  </a:cubicBezTo>
                  <a:cubicBezTo>
                    <a:pt x="426454" y="215385"/>
                    <a:pt x="438945" y="214123"/>
                    <a:pt x="448785" y="207563"/>
                  </a:cubicBezTo>
                  <a:lnTo>
                    <a:pt x="482444" y="185124"/>
                  </a:lnTo>
                  <a:cubicBezTo>
                    <a:pt x="499863" y="132870"/>
                    <a:pt x="500847" y="144076"/>
                    <a:pt x="488054" y="67318"/>
                  </a:cubicBezTo>
                  <a:cubicBezTo>
                    <a:pt x="486946" y="60668"/>
                    <a:pt x="480753" y="55975"/>
                    <a:pt x="476834" y="50489"/>
                  </a:cubicBezTo>
                  <a:cubicBezTo>
                    <a:pt x="471400" y="42881"/>
                    <a:pt x="467613" y="33484"/>
                    <a:pt x="460005" y="28049"/>
                  </a:cubicBezTo>
                  <a:cubicBezTo>
                    <a:pt x="448977" y="20171"/>
                    <a:pt x="408582" y="4675"/>
                    <a:pt x="398297" y="0"/>
                  </a:cubicBezTo>
                  <a:close/>
                </a:path>
              </a:pathLst>
            </a:custGeom>
            <a:solidFill>
              <a:srgbClr val="EFEF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reeform 16"/>
            <p:cNvSpPr/>
            <p:nvPr/>
          </p:nvSpPr>
          <p:spPr>
            <a:xfrm rot="19821762">
              <a:off x="3481238" y="2597348"/>
              <a:ext cx="496713" cy="342199"/>
            </a:xfrm>
            <a:custGeom>
              <a:avLst/>
              <a:gdLst>
                <a:gd name="connsiteX0" fmla="*/ 398297 w 496713"/>
                <a:gd name="connsiteY0" fmla="*/ 0 h 342199"/>
                <a:gd name="connsiteX1" fmla="*/ 398297 w 496713"/>
                <a:gd name="connsiteY1" fmla="*/ 0 h 342199"/>
                <a:gd name="connsiteX2" fmla="*/ 50488 w 496713"/>
                <a:gd name="connsiteY2" fmla="*/ 123416 h 342199"/>
                <a:gd name="connsiteX3" fmla="*/ 44879 w 496713"/>
                <a:gd name="connsiteY3" fmla="*/ 140246 h 342199"/>
                <a:gd name="connsiteX4" fmla="*/ 11220 w 496713"/>
                <a:gd name="connsiteY4" fmla="*/ 201954 h 342199"/>
                <a:gd name="connsiteX5" fmla="*/ 0 w 496713"/>
                <a:gd name="connsiteY5" fmla="*/ 246832 h 342199"/>
                <a:gd name="connsiteX6" fmla="*/ 16829 w 496713"/>
                <a:gd name="connsiteY6" fmla="*/ 325370 h 342199"/>
                <a:gd name="connsiteX7" fmla="*/ 33659 w 496713"/>
                <a:gd name="connsiteY7" fmla="*/ 342199 h 342199"/>
                <a:gd name="connsiteX8" fmla="*/ 100977 w 496713"/>
                <a:gd name="connsiteY8" fmla="*/ 336589 h 342199"/>
                <a:gd name="connsiteX9" fmla="*/ 162685 w 496713"/>
                <a:gd name="connsiteY9" fmla="*/ 302930 h 342199"/>
                <a:gd name="connsiteX10" fmla="*/ 196344 w 496713"/>
                <a:gd name="connsiteY10" fmla="*/ 291711 h 342199"/>
                <a:gd name="connsiteX11" fmla="*/ 213173 w 496713"/>
                <a:gd name="connsiteY11" fmla="*/ 286101 h 342199"/>
                <a:gd name="connsiteX12" fmla="*/ 230002 w 496713"/>
                <a:gd name="connsiteY12" fmla="*/ 274881 h 342199"/>
                <a:gd name="connsiteX13" fmla="*/ 252442 w 496713"/>
                <a:gd name="connsiteY13" fmla="*/ 269271 h 342199"/>
                <a:gd name="connsiteX14" fmla="*/ 269271 w 496713"/>
                <a:gd name="connsiteY14" fmla="*/ 263662 h 342199"/>
                <a:gd name="connsiteX15" fmla="*/ 302930 w 496713"/>
                <a:gd name="connsiteY15" fmla="*/ 258052 h 342199"/>
                <a:gd name="connsiteX16" fmla="*/ 336589 w 496713"/>
                <a:gd name="connsiteY16" fmla="*/ 246832 h 342199"/>
                <a:gd name="connsiteX17" fmla="*/ 353418 w 496713"/>
                <a:gd name="connsiteY17" fmla="*/ 235612 h 342199"/>
                <a:gd name="connsiteX18" fmla="*/ 375858 w 496713"/>
                <a:gd name="connsiteY18" fmla="*/ 230003 h 342199"/>
                <a:gd name="connsiteX19" fmla="*/ 392687 w 496713"/>
                <a:gd name="connsiteY19" fmla="*/ 224393 h 342199"/>
                <a:gd name="connsiteX20" fmla="*/ 415126 w 496713"/>
                <a:gd name="connsiteY20" fmla="*/ 218783 h 342199"/>
                <a:gd name="connsiteX21" fmla="*/ 448785 w 496713"/>
                <a:gd name="connsiteY21" fmla="*/ 207563 h 342199"/>
                <a:gd name="connsiteX22" fmla="*/ 482444 w 496713"/>
                <a:gd name="connsiteY22" fmla="*/ 185124 h 342199"/>
                <a:gd name="connsiteX23" fmla="*/ 488054 w 496713"/>
                <a:gd name="connsiteY23" fmla="*/ 67318 h 342199"/>
                <a:gd name="connsiteX24" fmla="*/ 476834 w 496713"/>
                <a:gd name="connsiteY24" fmla="*/ 50489 h 342199"/>
                <a:gd name="connsiteX25" fmla="*/ 460005 w 496713"/>
                <a:gd name="connsiteY25" fmla="*/ 28049 h 342199"/>
                <a:gd name="connsiteX26" fmla="*/ 398297 w 496713"/>
                <a:gd name="connsiteY26" fmla="*/ 0 h 34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6713" h="342199">
                  <a:moveTo>
                    <a:pt x="398297" y="0"/>
                  </a:moveTo>
                  <a:lnTo>
                    <a:pt x="398297" y="0"/>
                  </a:lnTo>
                  <a:cubicBezTo>
                    <a:pt x="282361" y="41139"/>
                    <a:pt x="89384" y="6708"/>
                    <a:pt x="50488" y="123416"/>
                  </a:cubicBezTo>
                  <a:cubicBezTo>
                    <a:pt x="48618" y="129026"/>
                    <a:pt x="47523" y="134957"/>
                    <a:pt x="44879" y="140246"/>
                  </a:cubicBezTo>
                  <a:cubicBezTo>
                    <a:pt x="29515" y="170974"/>
                    <a:pt x="23938" y="151086"/>
                    <a:pt x="11220" y="201954"/>
                  </a:cubicBezTo>
                  <a:lnTo>
                    <a:pt x="0" y="246832"/>
                  </a:lnTo>
                  <a:cubicBezTo>
                    <a:pt x="4093" y="291854"/>
                    <a:pt x="-5152" y="298993"/>
                    <a:pt x="16829" y="325370"/>
                  </a:cubicBezTo>
                  <a:cubicBezTo>
                    <a:pt x="21908" y="331465"/>
                    <a:pt x="28049" y="336589"/>
                    <a:pt x="33659" y="342199"/>
                  </a:cubicBezTo>
                  <a:cubicBezTo>
                    <a:pt x="56098" y="340329"/>
                    <a:pt x="78802" y="340502"/>
                    <a:pt x="100977" y="336589"/>
                  </a:cubicBezTo>
                  <a:cubicBezTo>
                    <a:pt x="150457" y="327857"/>
                    <a:pt x="108715" y="320919"/>
                    <a:pt x="162685" y="302930"/>
                  </a:cubicBezTo>
                  <a:lnTo>
                    <a:pt x="196344" y="291711"/>
                  </a:lnTo>
                  <a:cubicBezTo>
                    <a:pt x="201954" y="289841"/>
                    <a:pt x="208253" y="289381"/>
                    <a:pt x="213173" y="286101"/>
                  </a:cubicBezTo>
                  <a:cubicBezTo>
                    <a:pt x="218783" y="282361"/>
                    <a:pt x="223805" y="277537"/>
                    <a:pt x="230002" y="274881"/>
                  </a:cubicBezTo>
                  <a:cubicBezTo>
                    <a:pt x="237089" y="271844"/>
                    <a:pt x="245028" y="271389"/>
                    <a:pt x="252442" y="269271"/>
                  </a:cubicBezTo>
                  <a:cubicBezTo>
                    <a:pt x="258128" y="267647"/>
                    <a:pt x="263499" y="264945"/>
                    <a:pt x="269271" y="263662"/>
                  </a:cubicBezTo>
                  <a:cubicBezTo>
                    <a:pt x="280375" y="261195"/>
                    <a:pt x="291895" y="260811"/>
                    <a:pt x="302930" y="258052"/>
                  </a:cubicBezTo>
                  <a:cubicBezTo>
                    <a:pt x="314403" y="255184"/>
                    <a:pt x="326749" y="253392"/>
                    <a:pt x="336589" y="246832"/>
                  </a:cubicBezTo>
                  <a:cubicBezTo>
                    <a:pt x="342199" y="243092"/>
                    <a:pt x="347221" y="238268"/>
                    <a:pt x="353418" y="235612"/>
                  </a:cubicBezTo>
                  <a:cubicBezTo>
                    <a:pt x="360505" y="232575"/>
                    <a:pt x="368444" y="232121"/>
                    <a:pt x="375858" y="230003"/>
                  </a:cubicBezTo>
                  <a:cubicBezTo>
                    <a:pt x="381544" y="228379"/>
                    <a:pt x="387001" y="226018"/>
                    <a:pt x="392687" y="224393"/>
                  </a:cubicBezTo>
                  <a:cubicBezTo>
                    <a:pt x="400100" y="222275"/>
                    <a:pt x="407741" y="220998"/>
                    <a:pt x="415126" y="218783"/>
                  </a:cubicBezTo>
                  <a:cubicBezTo>
                    <a:pt x="426454" y="215385"/>
                    <a:pt x="438945" y="214123"/>
                    <a:pt x="448785" y="207563"/>
                  </a:cubicBezTo>
                  <a:lnTo>
                    <a:pt x="482444" y="185124"/>
                  </a:lnTo>
                  <a:cubicBezTo>
                    <a:pt x="499863" y="132870"/>
                    <a:pt x="500847" y="144076"/>
                    <a:pt x="488054" y="67318"/>
                  </a:cubicBezTo>
                  <a:cubicBezTo>
                    <a:pt x="486946" y="60668"/>
                    <a:pt x="480753" y="55975"/>
                    <a:pt x="476834" y="50489"/>
                  </a:cubicBezTo>
                  <a:cubicBezTo>
                    <a:pt x="471400" y="42881"/>
                    <a:pt x="467613" y="33484"/>
                    <a:pt x="460005" y="28049"/>
                  </a:cubicBezTo>
                  <a:cubicBezTo>
                    <a:pt x="448977" y="20171"/>
                    <a:pt x="408582" y="4675"/>
                    <a:pt x="398297" y="0"/>
                  </a:cubicBezTo>
                  <a:close/>
                </a:path>
              </a:pathLst>
            </a:custGeom>
            <a:solidFill>
              <a:srgbClr val="EFEF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17"/>
            <p:cNvSpPr/>
            <p:nvPr/>
          </p:nvSpPr>
          <p:spPr>
            <a:xfrm rot="18176156">
              <a:off x="3211967" y="3139601"/>
              <a:ext cx="496713" cy="342199"/>
            </a:xfrm>
            <a:custGeom>
              <a:avLst/>
              <a:gdLst>
                <a:gd name="connsiteX0" fmla="*/ 398297 w 496713"/>
                <a:gd name="connsiteY0" fmla="*/ 0 h 342199"/>
                <a:gd name="connsiteX1" fmla="*/ 398297 w 496713"/>
                <a:gd name="connsiteY1" fmla="*/ 0 h 342199"/>
                <a:gd name="connsiteX2" fmla="*/ 50488 w 496713"/>
                <a:gd name="connsiteY2" fmla="*/ 123416 h 342199"/>
                <a:gd name="connsiteX3" fmla="*/ 44879 w 496713"/>
                <a:gd name="connsiteY3" fmla="*/ 140246 h 342199"/>
                <a:gd name="connsiteX4" fmla="*/ 11220 w 496713"/>
                <a:gd name="connsiteY4" fmla="*/ 201954 h 342199"/>
                <a:gd name="connsiteX5" fmla="*/ 0 w 496713"/>
                <a:gd name="connsiteY5" fmla="*/ 246832 h 342199"/>
                <a:gd name="connsiteX6" fmla="*/ 16829 w 496713"/>
                <a:gd name="connsiteY6" fmla="*/ 325370 h 342199"/>
                <a:gd name="connsiteX7" fmla="*/ 33659 w 496713"/>
                <a:gd name="connsiteY7" fmla="*/ 342199 h 342199"/>
                <a:gd name="connsiteX8" fmla="*/ 100977 w 496713"/>
                <a:gd name="connsiteY8" fmla="*/ 336589 h 342199"/>
                <a:gd name="connsiteX9" fmla="*/ 162685 w 496713"/>
                <a:gd name="connsiteY9" fmla="*/ 302930 h 342199"/>
                <a:gd name="connsiteX10" fmla="*/ 196344 w 496713"/>
                <a:gd name="connsiteY10" fmla="*/ 291711 h 342199"/>
                <a:gd name="connsiteX11" fmla="*/ 213173 w 496713"/>
                <a:gd name="connsiteY11" fmla="*/ 286101 h 342199"/>
                <a:gd name="connsiteX12" fmla="*/ 230002 w 496713"/>
                <a:gd name="connsiteY12" fmla="*/ 274881 h 342199"/>
                <a:gd name="connsiteX13" fmla="*/ 252442 w 496713"/>
                <a:gd name="connsiteY13" fmla="*/ 269271 h 342199"/>
                <a:gd name="connsiteX14" fmla="*/ 269271 w 496713"/>
                <a:gd name="connsiteY14" fmla="*/ 263662 h 342199"/>
                <a:gd name="connsiteX15" fmla="*/ 302930 w 496713"/>
                <a:gd name="connsiteY15" fmla="*/ 258052 h 342199"/>
                <a:gd name="connsiteX16" fmla="*/ 336589 w 496713"/>
                <a:gd name="connsiteY16" fmla="*/ 246832 h 342199"/>
                <a:gd name="connsiteX17" fmla="*/ 353418 w 496713"/>
                <a:gd name="connsiteY17" fmla="*/ 235612 h 342199"/>
                <a:gd name="connsiteX18" fmla="*/ 375858 w 496713"/>
                <a:gd name="connsiteY18" fmla="*/ 230003 h 342199"/>
                <a:gd name="connsiteX19" fmla="*/ 392687 w 496713"/>
                <a:gd name="connsiteY19" fmla="*/ 224393 h 342199"/>
                <a:gd name="connsiteX20" fmla="*/ 415126 w 496713"/>
                <a:gd name="connsiteY20" fmla="*/ 218783 h 342199"/>
                <a:gd name="connsiteX21" fmla="*/ 448785 w 496713"/>
                <a:gd name="connsiteY21" fmla="*/ 207563 h 342199"/>
                <a:gd name="connsiteX22" fmla="*/ 482444 w 496713"/>
                <a:gd name="connsiteY22" fmla="*/ 185124 h 342199"/>
                <a:gd name="connsiteX23" fmla="*/ 488054 w 496713"/>
                <a:gd name="connsiteY23" fmla="*/ 67318 h 342199"/>
                <a:gd name="connsiteX24" fmla="*/ 476834 w 496713"/>
                <a:gd name="connsiteY24" fmla="*/ 50489 h 342199"/>
                <a:gd name="connsiteX25" fmla="*/ 460005 w 496713"/>
                <a:gd name="connsiteY25" fmla="*/ 28049 h 342199"/>
                <a:gd name="connsiteX26" fmla="*/ 398297 w 496713"/>
                <a:gd name="connsiteY26" fmla="*/ 0 h 34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6713" h="342199">
                  <a:moveTo>
                    <a:pt x="398297" y="0"/>
                  </a:moveTo>
                  <a:lnTo>
                    <a:pt x="398297" y="0"/>
                  </a:lnTo>
                  <a:cubicBezTo>
                    <a:pt x="282361" y="41139"/>
                    <a:pt x="89384" y="6708"/>
                    <a:pt x="50488" y="123416"/>
                  </a:cubicBezTo>
                  <a:cubicBezTo>
                    <a:pt x="48618" y="129026"/>
                    <a:pt x="47523" y="134957"/>
                    <a:pt x="44879" y="140246"/>
                  </a:cubicBezTo>
                  <a:cubicBezTo>
                    <a:pt x="29515" y="170974"/>
                    <a:pt x="23938" y="151086"/>
                    <a:pt x="11220" y="201954"/>
                  </a:cubicBezTo>
                  <a:lnTo>
                    <a:pt x="0" y="246832"/>
                  </a:lnTo>
                  <a:cubicBezTo>
                    <a:pt x="4093" y="291854"/>
                    <a:pt x="-5152" y="298993"/>
                    <a:pt x="16829" y="325370"/>
                  </a:cubicBezTo>
                  <a:cubicBezTo>
                    <a:pt x="21908" y="331465"/>
                    <a:pt x="28049" y="336589"/>
                    <a:pt x="33659" y="342199"/>
                  </a:cubicBezTo>
                  <a:cubicBezTo>
                    <a:pt x="56098" y="340329"/>
                    <a:pt x="78802" y="340502"/>
                    <a:pt x="100977" y="336589"/>
                  </a:cubicBezTo>
                  <a:cubicBezTo>
                    <a:pt x="150457" y="327857"/>
                    <a:pt x="108715" y="320919"/>
                    <a:pt x="162685" y="302930"/>
                  </a:cubicBezTo>
                  <a:lnTo>
                    <a:pt x="196344" y="291711"/>
                  </a:lnTo>
                  <a:cubicBezTo>
                    <a:pt x="201954" y="289841"/>
                    <a:pt x="208253" y="289381"/>
                    <a:pt x="213173" y="286101"/>
                  </a:cubicBezTo>
                  <a:cubicBezTo>
                    <a:pt x="218783" y="282361"/>
                    <a:pt x="223805" y="277537"/>
                    <a:pt x="230002" y="274881"/>
                  </a:cubicBezTo>
                  <a:cubicBezTo>
                    <a:pt x="237089" y="271844"/>
                    <a:pt x="245028" y="271389"/>
                    <a:pt x="252442" y="269271"/>
                  </a:cubicBezTo>
                  <a:cubicBezTo>
                    <a:pt x="258128" y="267647"/>
                    <a:pt x="263499" y="264945"/>
                    <a:pt x="269271" y="263662"/>
                  </a:cubicBezTo>
                  <a:cubicBezTo>
                    <a:pt x="280375" y="261195"/>
                    <a:pt x="291895" y="260811"/>
                    <a:pt x="302930" y="258052"/>
                  </a:cubicBezTo>
                  <a:cubicBezTo>
                    <a:pt x="314403" y="255184"/>
                    <a:pt x="326749" y="253392"/>
                    <a:pt x="336589" y="246832"/>
                  </a:cubicBezTo>
                  <a:cubicBezTo>
                    <a:pt x="342199" y="243092"/>
                    <a:pt x="347221" y="238268"/>
                    <a:pt x="353418" y="235612"/>
                  </a:cubicBezTo>
                  <a:cubicBezTo>
                    <a:pt x="360505" y="232575"/>
                    <a:pt x="368444" y="232121"/>
                    <a:pt x="375858" y="230003"/>
                  </a:cubicBezTo>
                  <a:cubicBezTo>
                    <a:pt x="381544" y="228379"/>
                    <a:pt x="387001" y="226018"/>
                    <a:pt x="392687" y="224393"/>
                  </a:cubicBezTo>
                  <a:cubicBezTo>
                    <a:pt x="400100" y="222275"/>
                    <a:pt x="407741" y="220998"/>
                    <a:pt x="415126" y="218783"/>
                  </a:cubicBezTo>
                  <a:cubicBezTo>
                    <a:pt x="426454" y="215385"/>
                    <a:pt x="438945" y="214123"/>
                    <a:pt x="448785" y="207563"/>
                  </a:cubicBezTo>
                  <a:lnTo>
                    <a:pt x="482444" y="185124"/>
                  </a:lnTo>
                  <a:cubicBezTo>
                    <a:pt x="499863" y="132870"/>
                    <a:pt x="500847" y="144076"/>
                    <a:pt x="488054" y="67318"/>
                  </a:cubicBezTo>
                  <a:cubicBezTo>
                    <a:pt x="486946" y="60668"/>
                    <a:pt x="480753" y="55975"/>
                    <a:pt x="476834" y="50489"/>
                  </a:cubicBezTo>
                  <a:cubicBezTo>
                    <a:pt x="471400" y="42881"/>
                    <a:pt x="467613" y="33484"/>
                    <a:pt x="460005" y="28049"/>
                  </a:cubicBezTo>
                  <a:cubicBezTo>
                    <a:pt x="448977" y="20171"/>
                    <a:pt x="408582" y="4675"/>
                    <a:pt x="398297" y="0"/>
                  </a:cubicBezTo>
                  <a:close/>
                </a:path>
              </a:pathLst>
            </a:custGeom>
            <a:solidFill>
              <a:srgbClr val="EFEF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Freeform 18"/>
            <p:cNvSpPr/>
            <p:nvPr/>
          </p:nvSpPr>
          <p:spPr>
            <a:xfrm rot="16200000">
              <a:off x="3211967" y="3803024"/>
              <a:ext cx="496713" cy="342199"/>
            </a:xfrm>
            <a:custGeom>
              <a:avLst/>
              <a:gdLst>
                <a:gd name="connsiteX0" fmla="*/ 398297 w 496713"/>
                <a:gd name="connsiteY0" fmla="*/ 0 h 342199"/>
                <a:gd name="connsiteX1" fmla="*/ 398297 w 496713"/>
                <a:gd name="connsiteY1" fmla="*/ 0 h 342199"/>
                <a:gd name="connsiteX2" fmla="*/ 50488 w 496713"/>
                <a:gd name="connsiteY2" fmla="*/ 123416 h 342199"/>
                <a:gd name="connsiteX3" fmla="*/ 44879 w 496713"/>
                <a:gd name="connsiteY3" fmla="*/ 140246 h 342199"/>
                <a:gd name="connsiteX4" fmla="*/ 11220 w 496713"/>
                <a:gd name="connsiteY4" fmla="*/ 201954 h 342199"/>
                <a:gd name="connsiteX5" fmla="*/ 0 w 496713"/>
                <a:gd name="connsiteY5" fmla="*/ 246832 h 342199"/>
                <a:gd name="connsiteX6" fmla="*/ 16829 w 496713"/>
                <a:gd name="connsiteY6" fmla="*/ 325370 h 342199"/>
                <a:gd name="connsiteX7" fmla="*/ 33659 w 496713"/>
                <a:gd name="connsiteY7" fmla="*/ 342199 h 342199"/>
                <a:gd name="connsiteX8" fmla="*/ 100977 w 496713"/>
                <a:gd name="connsiteY8" fmla="*/ 336589 h 342199"/>
                <a:gd name="connsiteX9" fmla="*/ 162685 w 496713"/>
                <a:gd name="connsiteY9" fmla="*/ 302930 h 342199"/>
                <a:gd name="connsiteX10" fmla="*/ 196344 w 496713"/>
                <a:gd name="connsiteY10" fmla="*/ 291711 h 342199"/>
                <a:gd name="connsiteX11" fmla="*/ 213173 w 496713"/>
                <a:gd name="connsiteY11" fmla="*/ 286101 h 342199"/>
                <a:gd name="connsiteX12" fmla="*/ 230002 w 496713"/>
                <a:gd name="connsiteY12" fmla="*/ 274881 h 342199"/>
                <a:gd name="connsiteX13" fmla="*/ 252442 w 496713"/>
                <a:gd name="connsiteY13" fmla="*/ 269271 h 342199"/>
                <a:gd name="connsiteX14" fmla="*/ 269271 w 496713"/>
                <a:gd name="connsiteY14" fmla="*/ 263662 h 342199"/>
                <a:gd name="connsiteX15" fmla="*/ 302930 w 496713"/>
                <a:gd name="connsiteY15" fmla="*/ 258052 h 342199"/>
                <a:gd name="connsiteX16" fmla="*/ 336589 w 496713"/>
                <a:gd name="connsiteY16" fmla="*/ 246832 h 342199"/>
                <a:gd name="connsiteX17" fmla="*/ 353418 w 496713"/>
                <a:gd name="connsiteY17" fmla="*/ 235612 h 342199"/>
                <a:gd name="connsiteX18" fmla="*/ 375858 w 496713"/>
                <a:gd name="connsiteY18" fmla="*/ 230003 h 342199"/>
                <a:gd name="connsiteX19" fmla="*/ 392687 w 496713"/>
                <a:gd name="connsiteY19" fmla="*/ 224393 h 342199"/>
                <a:gd name="connsiteX20" fmla="*/ 415126 w 496713"/>
                <a:gd name="connsiteY20" fmla="*/ 218783 h 342199"/>
                <a:gd name="connsiteX21" fmla="*/ 448785 w 496713"/>
                <a:gd name="connsiteY21" fmla="*/ 207563 h 342199"/>
                <a:gd name="connsiteX22" fmla="*/ 482444 w 496713"/>
                <a:gd name="connsiteY22" fmla="*/ 185124 h 342199"/>
                <a:gd name="connsiteX23" fmla="*/ 488054 w 496713"/>
                <a:gd name="connsiteY23" fmla="*/ 67318 h 342199"/>
                <a:gd name="connsiteX24" fmla="*/ 476834 w 496713"/>
                <a:gd name="connsiteY24" fmla="*/ 50489 h 342199"/>
                <a:gd name="connsiteX25" fmla="*/ 460005 w 496713"/>
                <a:gd name="connsiteY25" fmla="*/ 28049 h 342199"/>
                <a:gd name="connsiteX26" fmla="*/ 398297 w 496713"/>
                <a:gd name="connsiteY26" fmla="*/ 0 h 34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6713" h="342199">
                  <a:moveTo>
                    <a:pt x="398297" y="0"/>
                  </a:moveTo>
                  <a:lnTo>
                    <a:pt x="398297" y="0"/>
                  </a:lnTo>
                  <a:cubicBezTo>
                    <a:pt x="282361" y="41139"/>
                    <a:pt x="89384" y="6708"/>
                    <a:pt x="50488" y="123416"/>
                  </a:cubicBezTo>
                  <a:cubicBezTo>
                    <a:pt x="48618" y="129026"/>
                    <a:pt x="47523" y="134957"/>
                    <a:pt x="44879" y="140246"/>
                  </a:cubicBezTo>
                  <a:cubicBezTo>
                    <a:pt x="29515" y="170974"/>
                    <a:pt x="23938" y="151086"/>
                    <a:pt x="11220" y="201954"/>
                  </a:cubicBezTo>
                  <a:lnTo>
                    <a:pt x="0" y="246832"/>
                  </a:lnTo>
                  <a:cubicBezTo>
                    <a:pt x="4093" y="291854"/>
                    <a:pt x="-5152" y="298993"/>
                    <a:pt x="16829" y="325370"/>
                  </a:cubicBezTo>
                  <a:cubicBezTo>
                    <a:pt x="21908" y="331465"/>
                    <a:pt x="28049" y="336589"/>
                    <a:pt x="33659" y="342199"/>
                  </a:cubicBezTo>
                  <a:cubicBezTo>
                    <a:pt x="56098" y="340329"/>
                    <a:pt x="78802" y="340502"/>
                    <a:pt x="100977" y="336589"/>
                  </a:cubicBezTo>
                  <a:cubicBezTo>
                    <a:pt x="150457" y="327857"/>
                    <a:pt x="108715" y="320919"/>
                    <a:pt x="162685" y="302930"/>
                  </a:cubicBezTo>
                  <a:lnTo>
                    <a:pt x="196344" y="291711"/>
                  </a:lnTo>
                  <a:cubicBezTo>
                    <a:pt x="201954" y="289841"/>
                    <a:pt x="208253" y="289381"/>
                    <a:pt x="213173" y="286101"/>
                  </a:cubicBezTo>
                  <a:cubicBezTo>
                    <a:pt x="218783" y="282361"/>
                    <a:pt x="223805" y="277537"/>
                    <a:pt x="230002" y="274881"/>
                  </a:cubicBezTo>
                  <a:cubicBezTo>
                    <a:pt x="237089" y="271844"/>
                    <a:pt x="245028" y="271389"/>
                    <a:pt x="252442" y="269271"/>
                  </a:cubicBezTo>
                  <a:cubicBezTo>
                    <a:pt x="258128" y="267647"/>
                    <a:pt x="263499" y="264945"/>
                    <a:pt x="269271" y="263662"/>
                  </a:cubicBezTo>
                  <a:cubicBezTo>
                    <a:pt x="280375" y="261195"/>
                    <a:pt x="291895" y="260811"/>
                    <a:pt x="302930" y="258052"/>
                  </a:cubicBezTo>
                  <a:cubicBezTo>
                    <a:pt x="314403" y="255184"/>
                    <a:pt x="326749" y="253392"/>
                    <a:pt x="336589" y="246832"/>
                  </a:cubicBezTo>
                  <a:cubicBezTo>
                    <a:pt x="342199" y="243092"/>
                    <a:pt x="347221" y="238268"/>
                    <a:pt x="353418" y="235612"/>
                  </a:cubicBezTo>
                  <a:cubicBezTo>
                    <a:pt x="360505" y="232575"/>
                    <a:pt x="368444" y="232121"/>
                    <a:pt x="375858" y="230003"/>
                  </a:cubicBezTo>
                  <a:cubicBezTo>
                    <a:pt x="381544" y="228379"/>
                    <a:pt x="387001" y="226018"/>
                    <a:pt x="392687" y="224393"/>
                  </a:cubicBezTo>
                  <a:cubicBezTo>
                    <a:pt x="400100" y="222275"/>
                    <a:pt x="407741" y="220998"/>
                    <a:pt x="415126" y="218783"/>
                  </a:cubicBezTo>
                  <a:cubicBezTo>
                    <a:pt x="426454" y="215385"/>
                    <a:pt x="438945" y="214123"/>
                    <a:pt x="448785" y="207563"/>
                  </a:cubicBezTo>
                  <a:lnTo>
                    <a:pt x="482444" y="185124"/>
                  </a:lnTo>
                  <a:cubicBezTo>
                    <a:pt x="499863" y="132870"/>
                    <a:pt x="500847" y="144076"/>
                    <a:pt x="488054" y="67318"/>
                  </a:cubicBezTo>
                  <a:cubicBezTo>
                    <a:pt x="486946" y="60668"/>
                    <a:pt x="480753" y="55975"/>
                    <a:pt x="476834" y="50489"/>
                  </a:cubicBezTo>
                  <a:cubicBezTo>
                    <a:pt x="471400" y="42881"/>
                    <a:pt x="467613" y="33484"/>
                    <a:pt x="460005" y="28049"/>
                  </a:cubicBezTo>
                  <a:cubicBezTo>
                    <a:pt x="448977" y="20171"/>
                    <a:pt x="408582" y="4675"/>
                    <a:pt x="398297" y="0"/>
                  </a:cubicBezTo>
                  <a:close/>
                </a:path>
              </a:pathLst>
            </a:custGeom>
            <a:solidFill>
              <a:srgbClr val="EFEF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Freeform 19"/>
            <p:cNvSpPr/>
            <p:nvPr/>
          </p:nvSpPr>
          <p:spPr>
            <a:xfrm rot="14392939">
              <a:off x="3509093" y="4331951"/>
              <a:ext cx="496713" cy="342199"/>
            </a:xfrm>
            <a:custGeom>
              <a:avLst/>
              <a:gdLst>
                <a:gd name="connsiteX0" fmla="*/ 398297 w 496713"/>
                <a:gd name="connsiteY0" fmla="*/ 0 h 342199"/>
                <a:gd name="connsiteX1" fmla="*/ 398297 w 496713"/>
                <a:gd name="connsiteY1" fmla="*/ 0 h 342199"/>
                <a:gd name="connsiteX2" fmla="*/ 50488 w 496713"/>
                <a:gd name="connsiteY2" fmla="*/ 123416 h 342199"/>
                <a:gd name="connsiteX3" fmla="*/ 44879 w 496713"/>
                <a:gd name="connsiteY3" fmla="*/ 140246 h 342199"/>
                <a:gd name="connsiteX4" fmla="*/ 11220 w 496713"/>
                <a:gd name="connsiteY4" fmla="*/ 201954 h 342199"/>
                <a:gd name="connsiteX5" fmla="*/ 0 w 496713"/>
                <a:gd name="connsiteY5" fmla="*/ 246832 h 342199"/>
                <a:gd name="connsiteX6" fmla="*/ 16829 w 496713"/>
                <a:gd name="connsiteY6" fmla="*/ 325370 h 342199"/>
                <a:gd name="connsiteX7" fmla="*/ 33659 w 496713"/>
                <a:gd name="connsiteY7" fmla="*/ 342199 h 342199"/>
                <a:gd name="connsiteX8" fmla="*/ 100977 w 496713"/>
                <a:gd name="connsiteY8" fmla="*/ 336589 h 342199"/>
                <a:gd name="connsiteX9" fmla="*/ 162685 w 496713"/>
                <a:gd name="connsiteY9" fmla="*/ 302930 h 342199"/>
                <a:gd name="connsiteX10" fmla="*/ 196344 w 496713"/>
                <a:gd name="connsiteY10" fmla="*/ 291711 h 342199"/>
                <a:gd name="connsiteX11" fmla="*/ 213173 w 496713"/>
                <a:gd name="connsiteY11" fmla="*/ 286101 h 342199"/>
                <a:gd name="connsiteX12" fmla="*/ 230002 w 496713"/>
                <a:gd name="connsiteY12" fmla="*/ 274881 h 342199"/>
                <a:gd name="connsiteX13" fmla="*/ 252442 w 496713"/>
                <a:gd name="connsiteY13" fmla="*/ 269271 h 342199"/>
                <a:gd name="connsiteX14" fmla="*/ 269271 w 496713"/>
                <a:gd name="connsiteY14" fmla="*/ 263662 h 342199"/>
                <a:gd name="connsiteX15" fmla="*/ 302930 w 496713"/>
                <a:gd name="connsiteY15" fmla="*/ 258052 h 342199"/>
                <a:gd name="connsiteX16" fmla="*/ 336589 w 496713"/>
                <a:gd name="connsiteY16" fmla="*/ 246832 h 342199"/>
                <a:gd name="connsiteX17" fmla="*/ 353418 w 496713"/>
                <a:gd name="connsiteY17" fmla="*/ 235612 h 342199"/>
                <a:gd name="connsiteX18" fmla="*/ 375858 w 496713"/>
                <a:gd name="connsiteY18" fmla="*/ 230003 h 342199"/>
                <a:gd name="connsiteX19" fmla="*/ 392687 w 496713"/>
                <a:gd name="connsiteY19" fmla="*/ 224393 h 342199"/>
                <a:gd name="connsiteX20" fmla="*/ 415126 w 496713"/>
                <a:gd name="connsiteY20" fmla="*/ 218783 h 342199"/>
                <a:gd name="connsiteX21" fmla="*/ 448785 w 496713"/>
                <a:gd name="connsiteY21" fmla="*/ 207563 h 342199"/>
                <a:gd name="connsiteX22" fmla="*/ 482444 w 496713"/>
                <a:gd name="connsiteY22" fmla="*/ 185124 h 342199"/>
                <a:gd name="connsiteX23" fmla="*/ 488054 w 496713"/>
                <a:gd name="connsiteY23" fmla="*/ 67318 h 342199"/>
                <a:gd name="connsiteX24" fmla="*/ 476834 w 496713"/>
                <a:gd name="connsiteY24" fmla="*/ 50489 h 342199"/>
                <a:gd name="connsiteX25" fmla="*/ 460005 w 496713"/>
                <a:gd name="connsiteY25" fmla="*/ 28049 h 342199"/>
                <a:gd name="connsiteX26" fmla="*/ 398297 w 496713"/>
                <a:gd name="connsiteY26" fmla="*/ 0 h 34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6713" h="342199">
                  <a:moveTo>
                    <a:pt x="398297" y="0"/>
                  </a:moveTo>
                  <a:lnTo>
                    <a:pt x="398297" y="0"/>
                  </a:lnTo>
                  <a:cubicBezTo>
                    <a:pt x="282361" y="41139"/>
                    <a:pt x="89384" y="6708"/>
                    <a:pt x="50488" y="123416"/>
                  </a:cubicBezTo>
                  <a:cubicBezTo>
                    <a:pt x="48618" y="129026"/>
                    <a:pt x="47523" y="134957"/>
                    <a:pt x="44879" y="140246"/>
                  </a:cubicBezTo>
                  <a:cubicBezTo>
                    <a:pt x="29515" y="170974"/>
                    <a:pt x="23938" y="151086"/>
                    <a:pt x="11220" y="201954"/>
                  </a:cubicBezTo>
                  <a:lnTo>
                    <a:pt x="0" y="246832"/>
                  </a:lnTo>
                  <a:cubicBezTo>
                    <a:pt x="4093" y="291854"/>
                    <a:pt x="-5152" y="298993"/>
                    <a:pt x="16829" y="325370"/>
                  </a:cubicBezTo>
                  <a:cubicBezTo>
                    <a:pt x="21908" y="331465"/>
                    <a:pt x="28049" y="336589"/>
                    <a:pt x="33659" y="342199"/>
                  </a:cubicBezTo>
                  <a:cubicBezTo>
                    <a:pt x="56098" y="340329"/>
                    <a:pt x="78802" y="340502"/>
                    <a:pt x="100977" y="336589"/>
                  </a:cubicBezTo>
                  <a:cubicBezTo>
                    <a:pt x="150457" y="327857"/>
                    <a:pt x="108715" y="320919"/>
                    <a:pt x="162685" y="302930"/>
                  </a:cubicBezTo>
                  <a:lnTo>
                    <a:pt x="196344" y="291711"/>
                  </a:lnTo>
                  <a:cubicBezTo>
                    <a:pt x="201954" y="289841"/>
                    <a:pt x="208253" y="289381"/>
                    <a:pt x="213173" y="286101"/>
                  </a:cubicBezTo>
                  <a:cubicBezTo>
                    <a:pt x="218783" y="282361"/>
                    <a:pt x="223805" y="277537"/>
                    <a:pt x="230002" y="274881"/>
                  </a:cubicBezTo>
                  <a:cubicBezTo>
                    <a:pt x="237089" y="271844"/>
                    <a:pt x="245028" y="271389"/>
                    <a:pt x="252442" y="269271"/>
                  </a:cubicBezTo>
                  <a:cubicBezTo>
                    <a:pt x="258128" y="267647"/>
                    <a:pt x="263499" y="264945"/>
                    <a:pt x="269271" y="263662"/>
                  </a:cubicBezTo>
                  <a:cubicBezTo>
                    <a:pt x="280375" y="261195"/>
                    <a:pt x="291895" y="260811"/>
                    <a:pt x="302930" y="258052"/>
                  </a:cubicBezTo>
                  <a:cubicBezTo>
                    <a:pt x="314403" y="255184"/>
                    <a:pt x="326749" y="253392"/>
                    <a:pt x="336589" y="246832"/>
                  </a:cubicBezTo>
                  <a:cubicBezTo>
                    <a:pt x="342199" y="243092"/>
                    <a:pt x="347221" y="238268"/>
                    <a:pt x="353418" y="235612"/>
                  </a:cubicBezTo>
                  <a:cubicBezTo>
                    <a:pt x="360505" y="232575"/>
                    <a:pt x="368444" y="232121"/>
                    <a:pt x="375858" y="230003"/>
                  </a:cubicBezTo>
                  <a:cubicBezTo>
                    <a:pt x="381544" y="228379"/>
                    <a:pt x="387001" y="226018"/>
                    <a:pt x="392687" y="224393"/>
                  </a:cubicBezTo>
                  <a:cubicBezTo>
                    <a:pt x="400100" y="222275"/>
                    <a:pt x="407741" y="220998"/>
                    <a:pt x="415126" y="218783"/>
                  </a:cubicBezTo>
                  <a:cubicBezTo>
                    <a:pt x="426454" y="215385"/>
                    <a:pt x="438945" y="214123"/>
                    <a:pt x="448785" y="207563"/>
                  </a:cubicBezTo>
                  <a:lnTo>
                    <a:pt x="482444" y="185124"/>
                  </a:lnTo>
                  <a:cubicBezTo>
                    <a:pt x="499863" y="132870"/>
                    <a:pt x="500847" y="144076"/>
                    <a:pt x="488054" y="67318"/>
                  </a:cubicBezTo>
                  <a:cubicBezTo>
                    <a:pt x="486946" y="60668"/>
                    <a:pt x="480753" y="55975"/>
                    <a:pt x="476834" y="50489"/>
                  </a:cubicBezTo>
                  <a:cubicBezTo>
                    <a:pt x="471400" y="42881"/>
                    <a:pt x="467613" y="33484"/>
                    <a:pt x="460005" y="28049"/>
                  </a:cubicBezTo>
                  <a:cubicBezTo>
                    <a:pt x="448977" y="20171"/>
                    <a:pt x="408582" y="4675"/>
                    <a:pt x="398297" y="0"/>
                  </a:cubicBezTo>
                  <a:close/>
                </a:path>
              </a:pathLst>
            </a:custGeom>
            <a:solidFill>
              <a:srgbClr val="EFEF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Freeform 20"/>
            <p:cNvSpPr/>
            <p:nvPr/>
          </p:nvSpPr>
          <p:spPr>
            <a:xfrm rot="12689713">
              <a:off x="4145129" y="4705699"/>
              <a:ext cx="496713" cy="342199"/>
            </a:xfrm>
            <a:custGeom>
              <a:avLst/>
              <a:gdLst>
                <a:gd name="connsiteX0" fmla="*/ 398297 w 496713"/>
                <a:gd name="connsiteY0" fmla="*/ 0 h 342199"/>
                <a:gd name="connsiteX1" fmla="*/ 398297 w 496713"/>
                <a:gd name="connsiteY1" fmla="*/ 0 h 342199"/>
                <a:gd name="connsiteX2" fmla="*/ 50488 w 496713"/>
                <a:gd name="connsiteY2" fmla="*/ 123416 h 342199"/>
                <a:gd name="connsiteX3" fmla="*/ 44879 w 496713"/>
                <a:gd name="connsiteY3" fmla="*/ 140246 h 342199"/>
                <a:gd name="connsiteX4" fmla="*/ 11220 w 496713"/>
                <a:gd name="connsiteY4" fmla="*/ 201954 h 342199"/>
                <a:gd name="connsiteX5" fmla="*/ 0 w 496713"/>
                <a:gd name="connsiteY5" fmla="*/ 246832 h 342199"/>
                <a:gd name="connsiteX6" fmla="*/ 16829 w 496713"/>
                <a:gd name="connsiteY6" fmla="*/ 325370 h 342199"/>
                <a:gd name="connsiteX7" fmla="*/ 33659 w 496713"/>
                <a:gd name="connsiteY7" fmla="*/ 342199 h 342199"/>
                <a:gd name="connsiteX8" fmla="*/ 100977 w 496713"/>
                <a:gd name="connsiteY8" fmla="*/ 336589 h 342199"/>
                <a:gd name="connsiteX9" fmla="*/ 162685 w 496713"/>
                <a:gd name="connsiteY9" fmla="*/ 302930 h 342199"/>
                <a:gd name="connsiteX10" fmla="*/ 196344 w 496713"/>
                <a:gd name="connsiteY10" fmla="*/ 291711 h 342199"/>
                <a:gd name="connsiteX11" fmla="*/ 213173 w 496713"/>
                <a:gd name="connsiteY11" fmla="*/ 286101 h 342199"/>
                <a:gd name="connsiteX12" fmla="*/ 230002 w 496713"/>
                <a:gd name="connsiteY12" fmla="*/ 274881 h 342199"/>
                <a:gd name="connsiteX13" fmla="*/ 252442 w 496713"/>
                <a:gd name="connsiteY13" fmla="*/ 269271 h 342199"/>
                <a:gd name="connsiteX14" fmla="*/ 269271 w 496713"/>
                <a:gd name="connsiteY14" fmla="*/ 263662 h 342199"/>
                <a:gd name="connsiteX15" fmla="*/ 302930 w 496713"/>
                <a:gd name="connsiteY15" fmla="*/ 258052 h 342199"/>
                <a:gd name="connsiteX16" fmla="*/ 336589 w 496713"/>
                <a:gd name="connsiteY16" fmla="*/ 246832 h 342199"/>
                <a:gd name="connsiteX17" fmla="*/ 353418 w 496713"/>
                <a:gd name="connsiteY17" fmla="*/ 235612 h 342199"/>
                <a:gd name="connsiteX18" fmla="*/ 375858 w 496713"/>
                <a:gd name="connsiteY18" fmla="*/ 230003 h 342199"/>
                <a:gd name="connsiteX19" fmla="*/ 392687 w 496713"/>
                <a:gd name="connsiteY19" fmla="*/ 224393 h 342199"/>
                <a:gd name="connsiteX20" fmla="*/ 415126 w 496713"/>
                <a:gd name="connsiteY20" fmla="*/ 218783 h 342199"/>
                <a:gd name="connsiteX21" fmla="*/ 448785 w 496713"/>
                <a:gd name="connsiteY21" fmla="*/ 207563 h 342199"/>
                <a:gd name="connsiteX22" fmla="*/ 482444 w 496713"/>
                <a:gd name="connsiteY22" fmla="*/ 185124 h 342199"/>
                <a:gd name="connsiteX23" fmla="*/ 488054 w 496713"/>
                <a:gd name="connsiteY23" fmla="*/ 67318 h 342199"/>
                <a:gd name="connsiteX24" fmla="*/ 476834 w 496713"/>
                <a:gd name="connsiteY24" fmla="*/ 50489 h 342199"/>
                <a:gd name="connsiteX25" fmla="*/ 460005 w 496713"/>
                <a:gd name="connsiteY25" fmla="*/ 28049 h 342199"/>
                <a:gd name="connsiteX26" fmla="*/ 398297 w 496713"/>
                <a:gd name="connsiteY26" fmla="*/ 0 h 34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6713" h="342199">
                  <a:moveTo>
                    <a:pt x="398297" y="0"/>
                  </a:moveTo>
                  <a:lnTo>
                    <a:pt x="398297" y="0"/>
                  </a:lnTo>
                  <a:cubicBezTo>
                    <a:pt x="282361" y="41139"/>
                    <a:pt x="89384" y="6708"/>
                    <a:pt x="50488" y="123416"/>
                  </a:cubicBezTo>
                  <a:cubicBezTo>
                    <a:pt x="48618" y="129026"/>
                    <a:pt x="47523" y="134957"/>
                    <a:pt x="44879" y="140246"/>
                  </a:cubicBezTo>
                  <a:cubicBezTo>
                    <a:pt x="29515" y="170974"/>
                    <a:pt x="23938" y="151086"/>
                    <a:pt x="11220" y="201954"/>
                  </a:cubicBezTo>
                  <a:lnTo>
                    <a:pt x="0" y="246832"/>
                  </a:lnTo>
                  <a:cubicBezTo>
                    <a:pt x="4093" y="291854"/>
                    <a:pt x="-5152" y="298993"/>
                    <a:pt x="16829" y="325370"/>
                  </a:cubicBezTo>
                  <a:cubicBezTo>
                    <a:pt x="21908" y="331465"/>
                    <a:pt x="28049" y="336589"/>
                    <a:pt x="33659" y="342199"/>
                  </a:cubicBezTo>
                  <a:cubicBezTo>
                    <a:pt x="56098" y="340329"/>
                    <a:pt x="78802" y="340502"/>
                    <a:pt x="100977" y="336589"/>
                  </a:cubicBezTo>
                  <a:cubicBezTo>
                    <a:pt x="150457" y="327857"/>
                    <a:pt x="108715" y="320919"/>
                    <a:pt x="162685" y="302930"/>
                  </a:cubicBezTo>
                  <a:lnTo>
                    <a:pt x="196344" y="291711"/>
                  </a:lnTo>
                  <a:cubicBezTo>
                    <a:pt x="201954" y="289841"/>
                    <a:pt x="208253" y="289381"/>
                    <a:pt x="213173" y="286101"/>
                  </a:cubicBezTo>
                  <a:cubicBezTo>
                    <a:pt x="218783" y="282361"/>
                    <a:pt x="223805" y="277537"/>
                    <a:pt x="230002" y="274881"/>
                  </a:cubicBezTo>
                  <a:cubicBezTo>
                    <a:pt x="237089" y="271844"/>
                    <a:pt x="245028" y="271389"/>
                    <a:pt x="252442" y="269271"/>
                  </a:cubicBezTo>
                  <a:cubicBezTo>
                    <a:pt x="258128" y="267647"/>
                    <a:pt x="263499" y="264945"/>
                    <a:pt x="269271" y="263662"/>
                  </a:cubicBezTo>
                  <a:cubicBezTo>
                    <a:pt x="280375" y="261195"/>
                    <a:pt x="291895" y="260811"/>
                    <a:pt x="302930" y="258052"/>
                  </a:cubicBezTo>
                  <a:cubicBezTo>
                    <a:pt x="314403" y="255184"/>
                    <a:pt x="326749" y="253392"/>
                    <a:pt x="336589" y="246832"/>
                  </a:cubicBezTo>
                  <a:cubicBezTo>
                    <a:pt x="342199" y="243092"/>
                    <a:pt x="347221" y="238268"/>
                    <a:pt x="353418" y="235612"/>
                  </a:cubicBezTo>
                  <a:cubicBezTo>
                    <a:pt x="360505" y="232575"/>
                    <a:pt x="368444" y="232121"/>
                    <a:pt x="375858" y="230003"/>
                  </a:cubicBezTo>
                  <a:cubicBezTo>
                    <a:pt x="381544" y="228379"/>
                    <a:pt x="387001" y="226018"/>
                    <a:pt x="392687" y="224393"/>
                  </a:cubicBezTo>
                  <a:cubicBezTo>
                    <a:pt x="400100" y="222275"/>
                    <a:pt x="407741" y="220998"/>
                    <a:pt x="415126" y="218783"/>
                  </a:cubicBezTo>
                  <a:cubicBezTo>
                    <a:pt x="426454" y="215385"/>
                    <a:pt x="438945" y="214123"/>
                    <a:pt x="448785" y="207563"/>
                  </a:cubicBezTo>
                  <a:lnTo>
                    <a:pt x="482444" y="185124"/>
                  </a:lnTo>
                  <a:cubicBezTo>
                    <a:pt x="499863" y="132870"/>
                    <a:pt x="500847" y="144076"/>
                    <a:pt x="488054" y="67318"/>
                  </a:cubicBezTo>
                  <a:cubicBezTo>
                    <a:pt x="486946" y="60668"/>
                    <a:pt x="480753" y="55975"/>
                    <a:pt x="476834" y="50489"/>
                  </a:cubicBezTo>
                  <a:cubicBezTo>
                    <a:pt x="471400" y="42881"/>
                    <a:pt x="467613" y="33484"/>
                    <a:pt x="460005" y="28049"/>
                  </a:cubicBezTo>
                  <a:cubicBezTo>
                    <a:pt x="448977" y="20171"/>
                    <a:pt x="408582" y="4675"/>
                    <a:pt x="398297" y="0"/>
                  </a:cubicBezTo>
                  <a:close/>
                </a:path>
              </a:pathLst>
            </a:custGeom>
            <a:solidFill>
              <a:srgbClr val="EFEF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Freeform 21"/>
            <p:cNvSpPr/>
            <p:nvPr/>
          </p:nvSpPr>
          <p:spPr>
            <a:xfrm rot="10800000">
              <a:off x="4805770" y="4638242"/>
              <a:ext cx="496713" cy="342199"/>
            </a:xfrm>
            <a:custGeom>
              <a:avLst/>
              <a:gdLst>
                <a:gd name="connsiteX0" fmla="*/ 398297 w 496713"/>
                <a:gd name="connsiteY0" fmla="*/ 0 h 342199"/>
                <a:gd name="connsiteX1" fmla="*/ 398297 w 496713"/>
                <a:gd name="connsiteY1" fmla="*/ 0 h 342199"/>
                <a:gd name="connsiteX2" fmla="*/ 50488 w 496713"/>
                <a:gd name="connsiteY2" fmla="*/ 123416 h 342199"/>
                <a:gd name="connsiteX3" fmla="*/ 44879 w 496713"/>
                <a:gd name="connsiteY3" fmla="*/ 140246 h 342199"/>
                <a:gd name="connsiteX4" fmla="*/ 11220 w 496713"/>
                <a:gd name="connsiteY4" fmla="*/ 201954 h 342199"/>
                <a:gd name="connsiteX5" fmla="*/ 0 w 496713"/>
                <a:gd name="connsiteY5" fmla="*/ 246832 h 342199"/>
                <a:gd name="connsiteX6" fmla="*/ 16829 w 496713"/>
                <a:gd name="connsiteY6" fmla="*/ 325370 h 342199"/>
                <a:gd name="connsiteX7" fmla="*/ 33659 w 496713"/>
                <a:gd name="connsiteY7" fmla="*/ 342199 h 342199"/>
                <a:gd name="connsiteX8" fmla="*/ 100977 w 496713"/>
                <a:gd name="connsiteY8" fmla="*/ 336589 h 342199"/>
                <a:gd name="connsiteX9" fmla="*/ 162685 w 496713"/>
                <a:gd name="connsiteY9" fmla="*/ 302930 h 342199"/>
                <a:gd name="connsiteX10" fmla="*/ 196344 w 496713"/>
                <a:gd name="connsiteY10" fmla="*/ 291711 h 342199"/>
                <a:gd name="connsiteX11" fmla="*/ 213173 w 496713"/>
                <a:gd name="connsiteY11" fmla="*/ 286101 h 342199"/>
                <a:gd name="connsiteX12" fmla="*/ 230002 w 496713"/>
                <a:gd name="connsiteY12" fmla="*/ 274881 h 342199"/>
                <a:gd name="connsiteX13" fmla="*/ 252442 w 496713"/>
                <a:gd name="connsiteY13" fmla="*/ 269271 h 342199"/>
                <a:gd name="connsiteX14" fmla="*/ 269271 w 496713"/>
                <a:gd name="connsiteY14" fmla="*/ 263662 h 342199"/>
                <a:gd name="connsiteX15" fmla="*/ 302930 w 496713"/>
                <a:gd name="connsiteY15" fmla="*/ 258052 h 342199"/>
                <a:gd name="connsiteX16" fmla="*/ 336589 w 496713"/>
                <a:gd name="connsiteY16" fmla="*/ 246832 h 342199"/>
                <a:gd name="connsiteX17" fmla="*/ 353418 w 496713"/>
                <a:gd name="connsiteY17" fmla="*/ 235612 h 342199"/>
                <a:gd name="connsiteX18" fmla="*/ 375858 w 496713"/>
                <a:gd name="connsiteY18" fmla="*/ 230003 h 342199"/>
                <a:gd name="connsiteX19" fmla="*/ 392687 w 496713"/>
                <a:gd name="connsiteY19" fmla="*/ 224393 h 342199"/>
                <a:gd name="connsiteX20" fmla="*/ 415126 w 496713"/>
                <a:gd name="connsiteY20" fmla="*/ 218783 h 342199"/>
                <a:gd name="connsiteX21" fmla="*/ 448785 w 496713"/>
                <a:gd name="connsiteY21" fmla="*/ 207563 h 342199"/>
                <a:gd name="connsiteX22" fmla="*/ 482444 w 496713"/>
                <a:gd name="connsiteY22" fmla="*/ 185124 h 342199"/>
                <a:gd name="connsiteX23" fmla="*/ 488054 w 496713"/>
                <a:gd name="connsiteY23" fmla="*/ 67318 h 342199"/>
                <a:gd name="connsiteX24" fmla="*/ 476834 w 496713"/>
                <a:gd name="connsiteY24" fmla="*/ 50489 h 342199"/>
                <a:gd name="connsiteX25" fmla="*/ 460005 w 496713"/>
                <a:gd name="connsiteY25" fmla="*/ 28049 h 342199"/>
                <a:gd name="connsiteX26" fmla="*/ 398297 w 496713"/>
                <a:gd name="connsiteY26" fmla="*/ 0 h 34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6713" h="342199">
                  <a:moveTo>
                    <a:pt x="398297" y="0"/>
                  </a:moveTo>
                  <a:lnTo>
                    <a:pt x="398297" y="0"/>
                  </a:lnTo>
                  <a:cubicBezTo>
                    <a:pt x="282361" y="41139"/>
                    <a:pt x="89384" y="6708"/>
                    <a:pt x="50488" y="123416"/>
                  </a:cubicBezTo>
                  <a:cubicBezTo>
                    <a:pt x="48618" y="129026"/>
                    <a:pt x="47523" y="134957"/>
                    <a:pt x="44879" y="140246"/>
                  </a:cubicBezTo>
                  <a:cubicBezTo>
                    <a:pt x="29515" y="170974"/>
                    <a:pt x="23938" y="151086"/>
                    <a:pt x="11220" y="201954"/>
                  </a:cubicBezTo>
                  <a:lnTo>
                    <a:pt x="0" y="246832"/>
                  </a:lnTo>
                  <a:cubicBezTo>
                    <a:pt x="4093" y="291854"/>
                    <a:pt x="-5152" y="298993"/>
                    <a:pt x="16829" y="325370"/>
                  </a:cubicBezTo>
                  <a:cubicBezTo>
                    <a:pt x="21908" y="331465"/>
                    <a:pt x="28049" y="336589"/>
                    <a:pt x="33659" y="342199"/>
                  </a:cubicBezTo>
                  <a:cubicBezTo>
                    <a:pt x="56098" y="340329"/>
                    <a:pt x="78802" y="340502"/>
                    <a:pt x="100977" y="336589"/>
                  </a:cubicBezTo>
                  <a:cubicBezTo>
                    <a:pt x="150457" y="327857"/>
                    <a:pt x="108715" y="320919"/>
                    <a:pt x="162685" y="302930"/>
                  </a:cubicBezTo>
                  <a:lnTo>
                    <a:pt x="196344" y="291711"/>
                  </a:lnTo>
                  <a:cubicBezTo>
                    <a:pt x="201954" y="289841"/>
                    <a:pt x="208253" y="289381"/>
                    <a:pt x="213173" y="286101"/>
                  </a:cubicBezTo>
                  <a:cubicBezTo>
                    <a:pt x="218783" y="282361"/>
                    <a:pt x="223805" y="277537"/>
                    <a:pt x="230002" y="274881"/>
                  </a:cubicBezTo>
                  <a:cubicBezTo>
                    <a:pt x="237089" y="271844"/>
                    <a:pt x="245028" y="271389"/>
                    <a:pt x="252442" y="269271"/>
                  </a:cubicBezTo>
                  <a:cubicBezTo>
                    <a:pt x="258128" y="267647"/>
                    <a:pt x="263499" y="264945"/>
                    <a:pt x="269271" y="263662"/>
                  </a:cubicBezTo>
                  <a:cubicBezTo>
                    <a:pt x="280375" y="261195"/>
                    <a:pt x="291895" y="260811"/>
                    <a:pt x="302930" y="258052"/>
                  </a:cubicBezTo>
                  <a:cubicBezTo>
                    <a:pt x="314403" y="255184"/>
                    <a:pt x="326749" y="253392"/>
                    <a:pt x="336589" y="246832"/>
                  </a:cubicBezTo>
                  <a:cubicBezTo>
                    <a:pt x="342199" y="243092"/>
                    <a:pt x="347221" y="238268"/>
                    <a:pt x="353418" y="235612"/>
                  </a:cubicBezTo>
                  <a:cubicBezTo>
                    <a:pt x="360505" y="232575"/>
                    <a:pt x="368444" y="232121"/>
                    <a:pt x="375858" y="230003"/>
                  </a:cubicBezTo>
                  <a:cubicBezTo>
                    <a:pt x="381544" y="228379"/>
                    <a:pt x="387001" y="226018"/>
                    <a:pt x="392687" y="224393"/>
                  </a:cubicBezTo>
                  <a:cubicBezTo>
                    <a:pt x="400100" y="222275"/>
                    <a:pt x="407741" y="220998"/>
                    <a:pt x="415126" y="218783"/>
                  </a:cubicBezTo>
                  <a:cubicBezTo>
                    <a:pt x="426454" y="215385"/>
                    <a:pt x="438945" y="214123"/>
                    <a:pt x="448785" y="207563"/>
                  </a:cubicBezTo>
                  <a:lnTo>
                    <a:pt x="482444" y="185124"/>
                  </a:lnTo>
                  <a:cubicBezTo>
                    <a:pt x="499863" y="132870"/>
                    <a:pt x="500847" y="144076"/>
                    <a:pt x="488054" y="67318"/>
                  </a:cubicBezTo>
                  <a:cubicBezTo>
                    <a:pt x="486946" y="60668"/>
                    <a:pt x="480753" y="55975"/>
                    <a:pt x="476834" y="50489"/>
                  </a:cubicBezTo>
                  <a:cubicBezTo>
                    <a:pt x="471400" y="42881"/>
                    <a:pt x="467613" y="33484"/>
                    <a:pt x="460005" y="28049"/>
                  </a:cubicBezTo>
                  <a:cubicBezTo>
                    <a:pt x="448977" y="20171"/>
                    <a:pt x="408582" y="4675"/>
                    <a:pt x="398297" y="0"/>
                  </a:cubicBezTo>
                  <a:close/>
                </a:path>
              </a:pathLst>
            </a:custGeom>
            <a:solidFill>
              <a:srgbClr val="EFEF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reeform 22"/>
            <p:cNvSpPr/>
            <p:nvPr/>
          </p:nvSpPr>
          <p:spPr>
            <a:xfrm rot="9058941">
              <a:off x="5341660" y="4302135"/>
              <a:ext cx="496713" cy="342199"/>
            </a:xfrm>
            <a:custGeom>
              <a:avLst/>
              <a:gdLst>
                <a:gd name="connsiteX0" fmla="*/ 398297 w 496713"/>
                <a:gd name="connsiteY0" fmla="*/ 0 h 342199"/>
                <a:gd name="connsiteX1" fmla="*/ 398297 w 496713"/>
                <a:gd name="connsiteY1" fmla="*/ 0 h 342199"/>
                <a:gd name="connsiteX2" fmla="*/ 50488 w 496713"/>
                <a:gd name="connsiteY2" fmla="*/ 123416 h 342199"/>
                <a:gd name="connsiteX3" fmla="*/ 44879 w 496713"/>
                <a:gd name="connsiteY3" fmla="*/ 140246 h 342199"/>
                <a:gd name="connsiteX4" fmla="*/ 11220 w 496713"/>
                <a:gd name="connsiteY4" fmla="*/ 201954 h 342199"/>
                <a:gd name="connsiteX5" fmla="*/ 0 w 496713"/>
                <a:gd name="connsiteY5" fmla="*/ 246832 h 342199"/>
                <a:gd name="connsiteX6" fmla="*/ 16829 w 496713"/>
                <a:gd name="connsiteY6" fmla="*/ 325370 h 342199"/>
                <a:gd name="connsiteX7" fmla="*/ 33659 w 496713"/>
                <a:gd name="connsiteY7" fmla="*/ 342199 h 342199"/>
                <a:gd name="connsiteX8" fmla="*/ 100977 w 496713"/>
                <a:gd name="connsiteY8" fmla="*/ 336589 h 342199"/>
                <a:gd name="connsiteX9" fmla="*/ 162685 w 496713"/>
                <a:gd name="connsiteY9" fmla="*/ 302930 h 342199"/>
                <a:gd name="connsiteX10" fmla="*/ 196344 w 496713"/>
                <a:gd name="connsiteY10" fmla="*/ 291711 h 342199"/>
                <a:gd name="connsiteX11" fmla="*/ 213173 w 496713"/>
                <a:gd name="connsiteY11" fmla="*/ 286101 h 342199"/>
                <a:gd name="connsiteX12" fmla="*/ 230002 w 496713"/>
                <a:gd name="connsiteY12" fmla="*/ 274881 h 342199"/>
                <a:gd name="connsiteX13" fmla="*/ 252442 w 496713"/>
                <a:gd name="connsiteY13" fmla="*/ 269271 h 342199"/>
                <a:gd name="connsiteX14" fmla="*/ 269271 w 496713"/>
                <a:gd name="connsiteY14" fmla="*/ 263662 h 342199"/>
                <a:gd name="connsiteX15" fmla="*/ 302930 w 496713"/>
                <a:gd name="connsiteY15" fmla="*/ 258052 h 342199"/>
                <a:gd name="connsiteX16" fmla="*/ 336589 w 496713"/>
                <a:gd name="connsiteY16" fmla="*/ 246832 h 342199"/>
                <a:gd name="connsiteX17" fmla="*/ 353418 w 496713"/>
                <a:gd name="connsiteY17" fmla="*/ 235612 h 342199"/>
                <a:gd name="connsiteX18" fmla="*/ 375858 w 496713"/>
                <a:gd name="connsiteY18" fmla="*/ 230003 h 342199"/>
                <a:gd name="connsiteX19" fmla="*/ 392687 w 496713"/>
                <a:gd name="connsiteY19" fmla="*/ 224393 h 342199"/>
                <a:gd name="connsiteX20" fmla="*/ 415126 w 496713"/>
                <a:gd name="connsiteY20" fmla="*/ 218783 h 342199"/>
                <a:gd name="connsiteX21" fmla="*/ 448785 w 496713"/>
                <a:gd name="connsiteY21" fmla="*/ 207563 h 342199"/>
                <a:gd name="connsiteX22" fmla="*/ 482444 w 496713"/>
                <a:gd name="connsiteY22" fmla="*/ 185124 h 342199"/>
                <a:gd name="connsiteX23" fmla="*/ 488054 w 496713"/>
                <a:gd name="connsiteY23" fmla="*/ 67318 h 342199"/>
                <a:gd name="connsiteX24" fmla="*/ 476834 w 496713"/>
                <a:gd name="connsiteY24" fmla="*/ 50489 h 342199"/>
                <a:gd name="connsiteX25" fmla="*/ 460005 w 496713"/>
                <a:gd name="connsiteY25" fmla="*/ 28049 h 342199"/>
                <a:gd name="connsiteX26" fmla="*/ 398297 w 496713"/>
                <a:gd name="connsiteY26" fmla="*/ 0 h 34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6713" h="342199">
                  <a:moveTo>
                    <a:pt x="398297" y="0"/>
                  </a:moveTo>
                  <a:lnTo>
                    <a:pt x="398297" y="0"/>
                  </a:lnTo>
                  <a:cubicBezTo>
                    <a:pt x="282361" y="41139"/>
                    <a:pt x="89384" y="6708"/>
                    <a:pt x="50488" y="123416"/>
                  </a:cubicBezTo>
                  <a:cubicBezTo>
                    <a:pt x="48618" y="129026"/>
                    <a:pt x="47523" y="134957"/>
                    <a:pt x="44879" y="140246"/>
                  </a:cubicBezTo>
                  <a:cubicBezTo>
                    <a:pt x="29515" y="170974"/>
                    <a:pt x="23938" y="151086"/>
                    <a:pt x="11220" y="201954"/>
                  </a:cubicBezTo>
                  <a:lnTo>
                    <a:pt x="0" y="246832"/>
                  </a:lnTo>
                  <a:cubicBezTo>
                    <a:pt x="4093" y="291854"/>
                    <a:pt x="-5152" y="298993"/>
                    <a:pt x="16829" y="325370"/>
                  </a:cubicBezTo>
                  <a:cubicBezTo>
                    <a:pt x="21908" y="331465"/>
                    <a:pt x="28049" y="336589"/>
                    <a:pt x="33659" y="342199"/>
                  </a:cubicBezTo>
                  <a:cubicBezTo>
                    <a:pt x="56098" y="340329"/>
                    <a:pt x="78802" y="340502"/>
                    <a:pt x="100977" y="336589"/>
                  </a:cubicBezTo>
                  <a:cubicBezTo>
                    <a:pt x="150457" y="327857"/>
                    <a:pt x="108715" y="320919"/>
                    <a:pt x="162685" y="302930"/>
                  </a:cubicBezTo>
                  <a:lnTo>
                    <a:pt x="196344" y="291711"/>
                  </a:lnTo>
                  <a:cubicBezTo>
                    <a:pt x="201954" y="289841"/>
                    <a:pt x="208253" y="289381"/>
                    <a:pt x="213173" y="286101"/>
                  </a:cubicBezTo>
                  <a:cubicBezTo>
                    <a:pt x="218783" y="282361"/>
                    <a:pt x="223805" y="277537"/>
                    <a:pt x="230002" y="274881"/>
                  </a:cubicBezTo>
                  <a:cubicBezTo>
                    <a:pt x="237089" y="271844"/>
                    <a:pt x="245028" y="271389"/>
                    <a:pt x="252442" y="269271"/>
                  </a:cubicBezTo>
                  <a:cubicBezTo>
                    <a:pt x="258128" y="267647"/>
                    <a:pt x="263499" y="264945"/>
                    <a:pt x="269271" y="263662"/>
                  </a:cubicBezTo>
                  <a:cubicBezTo>
                    <a:pt x="280375" y="261195"/>
                    <a:pt x="291895" y="260811"/>
                    <a:pt x="302930" y="258052"/>
                  </a:cubicBezTo>
                  <a:cubicBezTo>
                    <a:pt x="314403" y="255184"/>
                    <a:pt x="326749" y="253392"/>
                    <a:pt x="336589" y="246832"/>
                  </a:cubicBezTo>
                  <a:cubicBezTo>
                    <a:pt x="342199" y="243092"/>
                    <a:pt x="347221" y="238268"/>
                    <a:pt x="353418" y="235612"/>
                  </a:cubicBezTo>
                  <a:cubicBezTo>
                    <a:pt x="360505" y="232575"/>
                    <a:pt x="368444" y="232121"/>
                    <a:pt x="375858" y="230003"/>
                  </a:cubicBezTo>
                  <a:cubicBezTo>
                    <a:pt x="381544" y="228379"/>
                    <a:pt x="387001" y="226018"/>
                    <a:pt x="392687" y="224393"/>
                  </a:cubicBezTo>
                  <a:cubicBezTo>
                    <a:pt x="400100" y="222275"/>
                    <a:pt x="407741" y="220998"/>
                    <a:pt x="415126" y="218783"/>
                  </a:cubicBezTo>
                  <a:cubicBezTo>
                    <a:pt x="426454" y="215385"/>
                    <a:pt x="438945" y="214123"/>
                    <a:pt x="448785" y="207563"/>
                  </a:cubicBezTo>
                  <a:lnTo>
                    <a:pt x="482444" y="185124"/>
                  </a:lnTo>
                  <a:cubicBezTo>
                    <a:pt x="499863" y="132870"/>
                    <a:pt x="500847" y="144076"/>
                    <a:pt x="488054" y="67318"/>
                  </a:cubicBezTo>
                  <a:cubicBezTo>
                    <a:pt x="486946" y="60668"/>
                    <a:pt x="480753" y="55975"/>
                    <a:pt x="476834" y="50489"/>
                  </a:cubicBezTo>
                  <a:cubicBezTo>
                    <a:pt x="471400" y="42881"/>
                    <a:pt x="467613" y="33484"/>
                    <a:pt x="460005" y="28049"/>
                  </a:cubicBezTo>
                  <a:cubicBezTo>
                    <a:pt x="448977" y="20171"/>
                    <a:pt x="408582" y="4675"/>
                    <a:pt x="398297" y="0"/>
                  </a:cubicBezTo>
                  <a:close/>
                </a:path>
              </a:pathLst>
            </a:custGeom>
            <a:solidFill>
              <a:srgbClr val="EFEF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Freeform 24"/>
            <p:cNvSpPr/>
            <p:nvPr/>
          </p:nvSpPr>
          <p:spPr>
            <a:xfrm rot="4976079">
              <a:off x="5582506" y="3086084"/>
              <a:ext cx="524970" cy="296615"/>
            </a:xfrm>
            <a:custGeom>
              <a:avLst/>
              <a:gdLst>
                <a:gd name="connsiteX0" fmla="*/ 398297 w 496713"/>
                <a:gd name="connsiteY0" fmla="*/ 0 h 342199"/>
                <a:gd name="connsiteX1" fmla="*/ 398297 w 496713"/>
                <a:gd name="connsiteY1" fmla="*/ 0 h 342199"/>
                <a:gd name="connsiteX2" fmla="*/ 50488 w 496713"/>
                <a:gd name="connsiteY2" fmla="*/ 123416 h 342199"/>
                <a:gd name="connsiteX3" fmla="*/ 44879 w 496713"/>
                <a:gd name="connsiteY3" fmla="*/ 140246 h 342199"/>
                <a:gd name="connsiteX4" fmla="*/ 11220 w 496713"/>
                <a:gd name="connsiteY4" fmla="*/ 201954 h 342199"/>
                <a:gd name="connsiteX5" fmla="*/ 0 w 496713"/>
                <a:gd name="connsiteY5" fmla="*/ 246832 h 342199"/>
                <a:gd name="connsiteX6" fmla="*/ 16829 w 496713"/>
                <a:gd name="connsiteY6" fmla="*/ 325370 h 342199"/>
                <a:gd name="connsiteX7" fmla="*/ 33659 w 496713"/>
                <a:gd name="connsiteY7" fmla="*/ 342199 h 342199"/>
                <a:gd name="connsiteX8" fmla="*/ 100977 w 496713"/>
                <a:gd name="connsiteY8" fmla="*/ 336589 h 342199"/>
                <a:gd name="connsiteX9" fmla="*/ 162685 w 496713"/>
                <a:gd name="connsiteY9" fmla="*/ 302930 h 342199"/>
                <a:gd name="connsiteX10" fmla="*/ 196344 w 496713"/>
                <a:gd name="connsiteY10" fmla="*/ 291711 h 342199"/>
                <a:gd name="connsiteX11" fmla="*/ 213173 w 496713"/>
                <a:gd name="connsiteY11" fmla="*/ 286101 h 342199"/>
                <a:gd name="connsiteX12" fmla="*/ 230002 w 496713"/>
                <a:gd name="connsiteY12" fmla="*/ 274881 h 342199"/>
                <a:gd name="connsiteX13" fmla="*/ 252442 w 496713"/>
                <a:gd name="connsiteY13" fmla="*/ 269271 h 342199"/>
                <a:gd name="connsiteX14" fmla="*/ 269271 w 496713"/>
                <a:gd name="connsiteY14" fmla="*/ 263662 h 342199"/>
                <a:gd name="connsiteX15" fmla="*/ 302930 w 496713"/>
                <a:gd name="connsiteY15" fmla="*/ 258052 h 342199"/>
                <a:gd name="connsiteX16" fmla="*/ 336589 w 496713"/>
                <a:gd name="connsiteY16" fmla="*/ 246832 h 342199"/>
                <a:gd name="connsiteX17" fmla="*/ 353418 w 496713"/>
                <a:gd name="connsiteY17" fmla="*/ 235612 h 342199"/>
                <a:gd name="connsiteX18" fmla="*/ 375858 w 496713"/>
                <a:gd name="connsiteY18" fmla="*/ 230003 h 342199"/>
                <a:gd name="connsiteX19" fmla="*/ 392687 w 496713"/>
                <a:gd name="connsiteY19" fmla="*/ 224393 h 342199"/>
                <a:gd name="connsiteX20" fmla="*/ 415126 w 496713"/>
                <a:gd name="connsiteY20" fmla="*/ 218783 h 342199"/>
                <a:gd name="connsiteX21" fmla="*/ 448785 w 496713"/>
                <a:gd name="connsiteY21" fmla="*/ 207563 h 342199"/>
                <a:gd name="connsiteX22" fmla="*/ 482444 w 496713"/>
                <a:gd name="connsiteY22" fmla="*/ 185124 h 342199"/>
                <a:gd name="connsiteX23" fmla="*/ 488054 w 496713"/>
                <a:gd name="connsiteY23" fmla="*/ 67318 h 342199"/>
                <a:gd name="connsiteX24" fmla="*/ 476834 w 496713"/>
                <a:gd name="connsiteY24" fmla="*/ 50489 h 342199"/>
                <a:gd name="connsiteX25" fmla="*/ 460005 w 496713"/>
                <a:gd name="connsiteY25" fmla="*/ 28049 h 342199"/>
                <a:gd name="connsiteX26" fmla="*/ 398297 w 496713"/>
                <a:gd name="connsiteY26" fmla="*/ 0 h 34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6713" h="342199">
                  <a:moveTo>
                    <a:pt x="398297" y="0"/>
                  </a:moveTo>
                  <a:lnTo>
                    <a:pt x="398297" y="0"/>
                  </a:lnTo>
                  <a:cubicBezTo>
                    <a:pt x="282361" y="41139"/>
                    <a:pt x="89384" y="6708"/>
                    <a:pt x="50488" y="123416"/>
                  </a:cubicBezTo>
                  <a:cubicBezTo>
                    <a:pt x="48618" y="129026"/>
                    <a:pt x="47523" y="134957"/>
                    <a:pt x="44879" y="140246"/>
                  </a:cubicBezTo>
                  <a:cubicBezTo>
                    <a:pt x="29515" y="170974"/>
                    <a:pt x="23938" y="151086"/>
                    <a:pt x="11220" y="201954"/>
                  </a:cubicBezTo>
                  <a:lnTo>
                    <a:pt x="0" y="246832"/>
                  </a:lnTo>
                  <a:cubicBezTo>
                    <a:pt x="4093" y="291854"/>
                    <a:pt x="-5152" y="298993"/>
                    <a:pt x="16829" y="325370"/>
                  </a:cubicBezTo>
                  <a:cubicBezTo>
                    <a:pt x="21908" y="331465"/>
                    <a:pt x="28049" y="336589"/>
                    <a:pt x="33659" y="342199"/>
                  </a:cubicBezTo>
                  <a:cubicBezTo>
                    <a:pt x="56098" y="340329"/>
                    <a:pt x="78802" y="340502"/>
                    <a:pt x="100977" y="336589"/>
                  </a:cubicBezTo>
                  <a:cubicBezTo>
                    <a:pt x="150457" y="327857"/>
                    <a:pt x="108715" y="320919"/>
                    <a:pt x="162685" y="302930"/>
                  </a:cubicBezTo>
                  <a:lnTo>
                    <a:pt x="196344" y="291711"/>
                  </a:lnTo>
                  <a:cubicBezTo>
                    <a:pt x="201954" y="289841"/>
                    <a:pt x="208253" y="289381"/>
                    <a:pt x="213173" y="286101"/>
                  </a:cubicBezTo>
                  <a:cubicBezTo>
                    <a:pt x="218783" y="282361"/>
                    <a:pt x="223805" y="277537"/>
                    <a:pt x="230002" y="274881"/>
                  </a:cubicBezTo>
                  <a:cubicBezTo>
                    <a:pt x="237089" y="271844"/>
                    <a:pt x="245028" y="271389"/>
                    <a:pt x="252442" y="269271"/>
                  </a:cubicBezTo>
                  <a:cubicBezTo>
                    <a:pt x="258128" y="267647"/>
                    <a:pt x="263499" y="264945"/>
                    <a:pt x="269271" y="263662"/>
                  </a:cubicBezTo>
                  <a:cubicBezTo>
                    <a:pt x="280375" y="261195"/>
                    <a:pt x="291895" y="260811"/>
                    <a:pt x="302930" y="258052"/>
                  </a:cubicBezTo>
                  <a:cubicBezTo>
                    <a:pt x="314403" y="255184"/>
                    <a:pt x="326749" y="253392"/>
                    <a:pt x="336589" y="246832"/>
                  </a:cubicBezTo>
                  <a:cubicBezTo>
                    <a:pt x="342199" y="243092"/>
                    <a:pt x="347221" y="238268"/>
                    <a:pt x="353418" y="235612"/>
                  </a:cubicBezTo>
                  <a:cubicBezTo>
                    <a:pt x="360505" y="232575"/>
                    <a:pt x="368444" y="232121"/>
                    <a:pt x="375858" y="230003"/>
                  </a:cubicBezTo>
                  <a:cubicBezTo>
                    <a:pt x="381544" y="228379"/>
                    <a:pt x="387001" y="226018"/>
                    <a:pt x="392687" y="224393"/>
                  </a:cubicBezTo>
                  <a:cubicBezTo>
                    <a:pt x="400100" y="222275"/>
                    <a:pt x="407741" y="220998"/>
                    <a:pt x="415126" y="218783"/>
                  </a:cubicBezTo>
                  <a:cubicBezTo>
                    <a:pt x="426454" y="215385"/>
                    <a:pt x="438945" y="214123"/>
                    <a:pt x="448785" y="207563"/>
                  </a:cubicBezTo>
                  <a:lnTo>
                    <a:pt x="482444" y="185124"/>
                  </a:lnTo>
                  <a:cubicBezTo>
                    <a:pt x="499863" y="132870"/>
                    <a:pt x="500847" y="144076"/>
                    <a:pt x="488054" y="67318"/>
                  </a:cubicBezTo>
                  <a:cubicBezTo>
                    <a:pt x="486946" y="60668"/>
                    <a:pt x="480753" y="55975"/>
                    <a:pt x="476834" y="50489"/>
                  </a:cubicBezTo>
                  <a:cubicBezTo>
                    <a:pt x="471400" y="42881"/>
                    <a:pt x="467613" y="33484"/>
                    <a:pt x="460005" y="28049"/>
                  </a:cubicBezTo>
                  <a:cubicBezTo>
                    <a:pt x="448977" y="20171"/>
                    <a:pt x="408582" y="4675"/>
                    <a:pt x="398297" y="0"/>
                  </a:cubicBezTo>
                  <a:close/>
                </a:path>
              </a:pathLst>
            </a:custGeom>
            <a:solidFill>
              <a:srgbClr val="EFEF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17800127"/>
      </p:ext>
    </p:extLst>
  </p:cSld>
  <p:clrMapOvr>
    <a:masterClrMapping/>
  </p:clrMapOvr>
</p:sld>
</file>

<file path=ppt/theme/theme1.xml><?xml version="1.0" encoding="utf-8"?>
<a:theme xmlns:a="http://schemas.openxmlformats.org/drawingml/2006/main" name="1_Office Theme">
  <a:themeElements>
    <a:clrScheme name="CMW V1.0">
      <a:dk1>
        <a:srgbClr val="4C515A"/>
      </a:dk1>
      <a:lt1>
        <a:sysClr val="window" lastClr="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044C7F"/>
      </a:hlink>
      <a:folHlink>
        <a:srgbClr val="4ABDBC"/>
      </a:folHlink>
    </a:clrScheme>
    <a:fontScheme name="Custom 4">
      <a:majorFont>
        <a:latin typeface="Georgi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5" id="{3FFC4559-1BAF-7F42-A898-B3598B040620}" vid="{A167C7B2-675D-E44E-AD59-987CD75A0AEE}"/>
    </a:ext>
  </a:extLst>
</a:theme>
</file>

<file path=ppt/theme/theme2.xml><?xml version="1.0" encoding="utf-8"?>
<a:theme xmlns:a="http://schemas.openxmlformats.org/drawingml/2006/main" name="5_Office Theme">
  <a:themeElements>
    <a:clrScheme name="CMW V1.0">
      <a:dk1>
        <a:srgbClr val="4C515A"/>
      </a:dk1>
      <a:lt1>
        <a:sysClr val="window" lastClr="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044C7F"/>
      </a:hlink>
      <a:folHlink>
        <a:srgbClr val="4ABDBC"/>
      </a:folHlink>
    </a:clrScheme>
    <a:fontScheme name="Custom 4">
      <a:majorFont>
        <a:latin typeface="Georgi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5" id="{3FFC4559-1BAF-7F42-A898-B3598B040620}" vid="{A167C7B2-675D-E44E-AD59-987CD75A0AEE}"/>
    </a:ext>
  </a:extLst>
</a:theme>
</file>

<file path=ppt/theme/theme3.xml><?xml version="1.0" encoding="utf-8"?>
<a:theme xmlns:a="http://schemas.openxmlformats.org/drawingml/2006/main" name="6_Office Theme">
  <a:themeElements>
    <a:clrScheme name="CMW V1.0">
      <a:dk1>
        <a:srgbClr val="4C515A"/>
      </a:dk1>
      <a:lt1>
        <a:sysClr val="window" lastClr="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044C7F"/>
      </a:hlink>
      <a:folHlink>
        <a:srgbClr val="4ABDBC"/>
      </a:folHlink>
    </a:clrScheme>
    <a:fontScheme name="Custom 4">
      <a:majorFont>
        <a:latin typeface="Georgi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5" id="{3FFC4559-1BAF-7F42-A898-B3598B040620}" vid="{A167C7B2-675D-E44E-AD59-987CD75A0AE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MW V1.0">
    <a:dk1>
      <a:srgbClr val="4C515A"/>
    </a:dk1>
    <a:lt1>
      <a:sysClr val="window" lastClr="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044C7F"/>
    </a:hlink>
    <a:folHlink>
      <a:srgbClr val="4ABDBC"/>
    </a:folHlink>
  </a:clrScheme>
  <a:fontScheme name="Custom 4">
    <a:majorFont>
      <a:latin typeface="Georgi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MW V1.0">
    <a:dk1>
      <a:srgbClr val="4C515A"/>
    </a:dk1>
    <a:lt1>
      <a:sysClr val="window" lastClr="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044C7F"/>
    </a:hlink>
    <a:folHlink>
      <a:srgbClr val="4ABDBC"/>
    </a:folHlink>
  </a:clrScheme>
  <a:fontScheme name="Custom 4">
    <a:majorFont>
      <a:latin typeface="Georgi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MW V1.0">
    <a:dk1>
      <a:srgbClr val="4C515A"/>
    </a:dk1>
    <a:lt1>
      <a:sysClr val="window" lastClr="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044C7F"/>
    </a:hlink>
    <a:folHlink>
      <a:srgbClr val="4ABDBC"/>
    </a:folHlink>
  </a:clrScheme>
  <a:fontScheme name="Custom 4">
    <a:majorFont>
      <a:latin typeface="Georgi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CMWF_Template_Apr2017</Template>
  <TotalTime>9214</TotalTime>
  <Words>2778</Words>
  <Application>Microsoft Office PowerPoint</Application>
  <PresentationFormat>On-screen Show (4:3)</PresentationFormat>
  <Paragraphs>457</Paragraphs>
  <Slides>32</Slides>
  <Notes>32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32</vt:i4>
      </vt:variant>
    </vt:vector>
  </HeadingPairs>
  <TitlesOfParts>
    <vt:vector size="44" baseType="lpstr">
      <vt:lpstr>MS PGothic</vt:lpstr>
      <vt:lpstr>Arial</vt:lpstr>
      <vt:lpstr>Calibri</vt:lpstr>
      <vt:lpstr>Georgia</vt:lpstr>
      <vt:lpstr>Lato</vt:lpstr>
      <vt:lpstr>Open Sans Light</vt:lpstr>
      <vt:lpstr>Roboto Light</vt:lpstr>
      <vt:lpstr>Trebuchet MS</vt:lpstr>
      <vt:lpstr>Wingdings</vt:lpstr>
      <vt:lpstr>1_Office Theme</vt:lpstr>
      <vt:lpstr>5_Office Theme</vt:lpstr>
      <vt:lpstr>6_Office Theme</vt:lpstr>
      <vt:lpstr>2017 Commonwealth Fund  International Health Policy Survey of Older Adults</vt:lpstr>
      <vt:lpstr>Meet Margaret</vt:lpstr>
      <vt:lpstr>PowerPoint Presentation</vt:lpstr>
      <vt:lpstr>Health Status, Functional Limitations, Utilization and  Economic and Social Vulnerability</vt:lpstr>
      <vt:lpstr>Older Adults with Three or More Chronic Conditions*  Percent (%)</vt:lpstr>
      <vt:lpstr>Older Adults Needing Help with Housework, Meals, Daily Medications or Shopping Because of Their Health*  Percent (%)</vt:lpstr>
      <vt:lpstr>Older Adults Hospitalized in Last 2 Years  </vt:lpstr>
      <vt:lpstr>Older Adults Who Regularly Take 4 or More Prescription Drugs  Percent (%)</vt:lpstr>
      <vt:lpstr>Economic Vulnerability</vt:lpstr>
      <vt:lpstr>Older Adults who Experienced Economic Vulnerability in the Past Year*</vt:lpstr>
      <vt:lpstr>Older Adults Who Lived Alone and Felt Socially Isolated*  Percent (%)</vt:lpstr>
      <vt:lpstr>Affordability &amp;  Cost-related Access Barriers</vt:lpstr>
      <vt:lpstr>Older Adults Who Experienced Cost-related Access Problems to Care in Past Year *  Percent (%) who had to forgo care because of cost</vt:lpstr>
      <vt:lpstr>Older Adults Facing High Out-of-pocket Costs in the Past Year ($2,000 or More)  Percent (%)</vt:lpstr>
      <vt:lpstr>Older Adults Who Did Not Receive Needed Help with Activities of Daily Living Because of Cost</vt:lpstr>
      <vt:lpstr>Timeliness of Care</vt:lpstr>
      <vt:lpstr>Older Adults Reporting They Often/Always Did Not Hear Back From Regular Doctor on Same Day, When Contacted with a Medical Concern  Percent (%)</vt:lpstr>
      <vt:lpstr>Older Adults Who Waited 6 days or More for an Appointment  Percent (%)</vt:lpstr>
      <vt:lpstr>Older Adults Who Had Difficulty Getting After-hours Care Without Going to the ED  Percent (%)</vt:lpstr>
      <vt:lpstr>Patient Engagement and Health Promotion</vt:lpstr>
      <vt:lpstr>Older Adults Who Talked With Doctor About Health Promotion in Last 2 Years</vt:lpstr>
      <vt:lpstr>Experiences of High-need Older Adults</vt:lpstr>
      <vt:lpstr>‘High-need’ Definition Among Older Adults Aged 65 Years or Over </vt:lpstr>
      <vt:lpstr>Percent of Older Adults with ‘High-needs’ (%)</vt:lpstr>
      <vt:lpstr>High-need Older Adults Experience Greater Economic Vulnerability*</vt:lpstr>
      <vt:lpstr>High-need Older Adults Experience Greater Cost Barriers to Receiving Care*</vt:lpstr>
      <vt:lpstr>High-need Older Adults Experience Greater Emotional Distress*</vt:lpstr>
      <vt:lpstr>High-need Older Adults Experience More Care Coordination Problems*</vt:lpstr>
      <vt:lpstr>High-need Older Adults Experience Higher Patient Dissatisfaction with Care Quality*</vt:lpstr>
      <vt:lpstr>What Have We Learned About the Health Care Needs and Experiences of Older Adults?</vt:lpstr>
      <vt:lpstr>Lessons Learned from 2017 International Health Policy Survey</vt:lpstr>
      <vt:lpstr>Acknowledgements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 International Health Policy Survey of Older Adults</dc:title>
  <dc:creator>Dana Sarnak</dc:creator>
  <cp:lastModifiedBy>Roosa Tikkanen</cp:lastModifiedBy>
  <cp:revision>408</cp:revision>
  <cp:lastPrinted>2017-11-16T11:55:41Z</cp:lastPrinted>
  <dcterms:created xsi:type="dcterms:W3CDTF">2017-05-12T14:54:28Z</dcterms:created>
  <dcterms:modified xsi:type="dcterms:W3CDTF">2018-08-22T15:01:43Z</dcterms:modified>
</cp:coreProperties>
</file>