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Lst>
  <p:notesMasterIdLst>
    <p:notesMasterId r:id="rId12"/>
  </p:notesMasterIdLst>
  <p:handoutMasterIdLst>
    <p:handoutMasterId r:id="rId13"/>
  </p:handoutMasterIdLst>
  <p:sldIdLst>
    <p:sldId id="334" r:id="rId5"/>
    <p:sldId id="335" r:id="rId6"/>
    <p:sldId id="336" r:id="rId7"/>
    <p:sldId id="337" r:id="rId8"/>
    <p:sldId id="338" r:id="rId9"/>
    <p:sldId id="340" r:id="rId10"/>
    <p:sldId id="339" r:id="rId11"/>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 id="3" name="Jesse Baumgartner" initials="JB" lastIdx="8"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E02DB2-581B-4292-A363-15B1EA7C61B6}" v="10" dt="2022-11-08T22:34:12.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2FE02DB2-581B-4292-A363-15B1EA7C61B6}"/>
    <pc:docChg chg="undo custSel modSld">
      <pc:chgData name="Paul Frame" userId="ded3f5c5-00e7-408d-9358-fc292cfa5078" providerId="ADAL" clId="{2FE02DB2-581B-4292-A363-15B1EA7C61B6}" dt="2022-11-07T14:58:00.475" v="145" actId="20577"/>
      <pc:docMkLst>
        <pc:docMk/>
      </pc:docMkLst>
      <pc:sldChg chg="modSp mod">
        <pc:chgData name="Paul Frame" userId="ded3f5c5-00e7-408d-9358-fc292cfa5078" providerId="ADAL" clId="{2FE02DB2-581B-4292-A363-15B1EA7C61B6}" dt="2022-11-07T14:58:00.475" v="145" actId="20577"/>
        <pc:sldMkLst>
          <pc:docMk/>
          <pc:sldMk cId="3378546751" sldId="334"/>
        </pc:sldMkLst>
        <pc:spChg chg="mod">
          <ac:chgData name="Paul Frame" userId="ded3f5c5-00e7-408d-9358-fc292cfa5078" providerId="ADAL" clId="{2FE02DB2-581B-4292-A363-15B1EA7C61B6}" dt="2022-11-04T21:36:31.178" v="41" actId="20577"/>
          <ac:spMkLst>
            <pc:docMk/>
            <pc:sldMk cId="3378546751" sldId="334"/>
            <ac:spMk id="2" creationId="{4F865F3D-ABB0-9F45-98FD-D3809E5842F9}"/>
          </ac:spMkLst>
        </pc:spChg>
        <pc:spChg chg="mod">
          <ac:chgData name="Paul Frame" userId="ded3f5c5-00e7-408d-9358-fc292cfa5078" providerId="ADAL" clId="{2FE02DB2-581B-4292-A363-15B1EA7C61B6}" dt="2022-11-07T14:58:00.475" v="145" actId="20577"/>
          <ac:spMkLst>
            <pc:docMk/>
            <pc:sldMk cId="3378546751" sldId="334"/>
            <ac:spMk id="5" creationId="{67F2B509-33A8-24DA-0384-66928A785B1B}"/>
          </ac:spMkLst>
        </pc:spChg>
      </pc:sldChg>
      <pc:sldChg chg="modSp mod">
        <pc:chgData name="Paul Frame" userId="ded3f5c5-00e7-408d-9358-fc292cfa5078" providerId="ADAL" clId="{2FE02DB2-581B-4292-A363-15B1EA7C61B6}" dt="2022-11-04T21:40:13.270" v="116" actId="6549"/>
        <pc:sldMkLst>
          <pc:docMk/>
          <pc:sldMk cId="4086505158" sldId="335"/>
        </pc:sldMkLst>
        <pc:spChg chg="mod">
          <ac:chgData name="Paul Frame" userId="ded3f5c5-00e7-408d-9358-fc292cfa5078" providerId="ADAL" clId="{2FE02DB2-581B-4292-A363-15B1EA7C61B6}" dt="2022-11-04T21:38:50.719" v="63" actId="6549"/>
          <ac:spMkLst>
            <pc:docMk/>
            <pc:sldMk cId="4086505158" sldId="335"/>
            <ac:spMk id="2" creationId="{4F865F3D-ABB0-9F45-98FD-D3809E5842F9}"/>
          </ac:spMkLst>
        </pc:spChg>
        <pc:spChg chg="mod">
          <ac:chgData name="Paul Frame" userId="ded3f5c5-00e7-408d-9358-fc292cfa5078" providerId="ADAL" clId="{2FE02DB2-581B-4292-A363-15B1EA7C61B6}" dt="2022-11-04T21:40:13.270" v="116" actId="6549"/>
          <ac:spMkLst>
            <pc:docMk/>
            <pc:sldMk cId="4086505158" sldId="335"/>
            <ac:spMk id="10" creationId="{3402D9BE-0C61-44CB-81A3-F5719F1C8615}"/>
          </ac:spMkLst>
        </pc:spChg>
      </pc:sldChg>
      <pc:sldChg chg="modSp mod">
        <pc:chgData name="Paul Frame" userId="ded3f5c5-00e7-408d-9358-fc292cfa5078" providerId="ADAL" clId="{2FE02DB2-581B-4292-A363-15B1EA7C61B6}" dt="2022-11-04T21:44:40.122" v="118" actId="20577"/>
        <pc:sldMkLst>
          <pc:docMk/>
          <pc:sldMk cId="2002775984" sldId="336"/>
        </pc:sldMkLst>
        <pc:spChg chg="mod">
          <ac:chgData name="Paul Frame" userId="ded3f5c5-00e7-408d-9358-fc292cfa5078" providerId="ADAL" clId="{2FE02DB2-581B-4292-A363-15B1EA7C61B6}" dt="2022-11-04T21:44:40.122" v="118" actId="20577"/>
          <ac:spMkLst>
            <pc:docMk/>
            <pc:sldMk cId="2002775984" sldId="336"/>
            <ac:spMk id="5" creationId="{C2E5BBC0-E717-3122-3D7A-D650838310AD}"/>
          </ac:spMkLst>
        </pc:spChg>
        <pc:spChg chg="mod">
          <ac:chgData name="Paul Frame" userId="ded3f5c5-00e7-408d-9358-fc292cfa5078" providerId="ADAL" clId="{2FE02DB2-581B-4292-A363-15B1EA7C61B6}" dt="2022-11-02T13:14:14.197" v="5" actId="20577"/>
          <ac:spMkLst>
            <pc:docMk/>
            <pc:sldMk cId="2002775984" sldId="336"/>
            <ac:spMk id="14" creationId="{9978C020-96FB-26D2-8742-19930599F036}"/>
          </ac:spMkLst>
        </pc:spChg>
      </pc:sldChg>
      <pc:sldChg chg="modSp mod">
        <pc:chgData name="Paul Frame" userId="ded3f5c5-00e7-408d-9358-fc292cfa5078" providerId="ADAL" clId="{2FE02DB2-581B-4292-A363-15B1EA7C61B6}" dt="2022-11-02T13:54:16.302" v="27" actId="948"/>
        <pc:sldMkLst>
          <pc:docMk/>
          <pc:sldMk cId="1112764949" sldId="337"/>
        </pc:sldMkLst>
        <pc:spChg chg="mod">
          <ac:chgData name="Paul Frame" userId="ded3f5c5-00e7-408d-9358-fc292cfa5078" providerId="ADAL" clId="{2FE02DB2-581B-4292-A363-15B1EA7C61B6}" dt="2022-11-02T13:54:16.302" v="27" actId="948"/>
          <ac:spMkLst>
            <pc:docMk/>
            <pc:sldMk cId="1112764949" sldId="337"/>
            <ac:spMk id="14" creationId="{9978C020-96FB-26D2-8742-19930599F036}"/>
          </ac:spMkLst>
        </pc:spChg>
      </pc:sldChg>
      <pc:sldChg chg="modSp mod">
        <pc:chgData name="Paul Frame" userId="ded3f5c5-00e7-408d-9358-fc292cfa5078" providerId="ADAL" clId="{2FE02DB2-581B-4292-A363-15B1EA7C61B6}" dt="2022-11-04T21:46:24.751" v="121" actId="20577"/>
        <pc:sldMkLst>
          <pc:docMk/>
          <pc:sldMk cId="2407250860" sldId="338"/>
        </pc:sldMkLst>
        <pc:spChg chg="mod">
          <ac:chgData name="Paul Frame" userId="ded3f5c5-00e7-408d-9358-fc292cfa5078" providerId="ADAL" clId="{2FE02DB2-581B-4292-A363-15B1EA7C61B6}" dt="2022-11-04T21:46:24.751" v="121" actId="20577"/>
          <ac:spMkLst>
            <pc:docMk/>
            <pc:sldMk cId="2407250860" sldId="338"/>
            <ac:spMk id="2" creationId="{4F865F3D-ABB0-9F45-98FD-D3809E5842F9}"/>
          </ac:spMkLst>
        </pc:spChg>
      </pc:sldChg>
      <pc:sldChg chg="modSp mod">
        <pc:chgData name="Paul Frame" userId="ded3f5c5-00e7-408d-9358-fc292cfa5078" providerId="ADAL" clId="{2FE02DB2-581B-4292-A363-15B1EA7C61B6}" dt="2022-11-02T13:42:46.646" v="23" actId="20577"/>
        <pc:sldMkLst>
          <pc:docMk/>
          <pc:sldMk cId="1024535150" sldId="339"/>
        </pc:sldMkLst>
        <pc:spChg chg="mod">
          <ac:chgData name="Paul Frame" userId="ded3f5c5-00e7-408d-9358-fc292cfa5078" providerId="ADAL" clId="{2FE02DB2-581B-4292-A363-15B1EA7C61B6}" dt="2022-11-02T13:42:46.646" v="23" actId="20577"/>
          <ac:spMkLst>
            <pc:docMk/>
            <pc:sldMk cId="1024535150" sldId="339"/>
            <ac:spMk id="14" creationId="{9978C020-96FB-26D2-8742-19930599F036}"/>
          </ac:spMkLst>
        </pc:spChg>
      </pc:sldChg>
      <pc:sldChg chg="modSp mod">
        <pc:chgData name="Paul Frame" userId="ded3f5c5-00e7-408d-9358-fc292cfa5078" providerId="ADAL" clId="{2FE02DB2-581B-4292-A363-15B1EA7C61B6}" dt="2022-11-04T21:50:21.266" v="129" actId="27918"/>
        <pc:sldMkLst>
          <pc:docMk/>
          <pc:sldMk cId="1715220130" sldId="340"/>
        </pc:sldMkLst>
        <pc:spChg chg="mod">
          <ac:chgData name="Paul Frame" userId="ded3f5c5-00e7-408d-9358-fc292cfa5078" providerId="ADAL" clId="{2FE02DB2-581B-4292-A363-15B1EA7C61B6}" dt="2022-11-04T21:48:22.020" v="126" actId="20577"/>
          <ac:spMkLst>
            <pc:docMk/>
            <pc:sldMk cId="1715220130" sldId="340"/>
            <ac:spMk id="2" creationId="{4F865F3D-ABB0-9F45-98FD-D3809E5842F9}"/>
          </ac:spMkLst>
        </pc:spChg>
      </pc:sldChg>
    </pc:docChg>
  </pc:docChgLst>
  <pc:docChgLst>
    <pc:chgData name="Jen Wilson" userId="000f367a-3246-491c-88b4-803a33f58a8b" providerId="ADAL" clId="{981F2D09-080D-4A47-92BF-154BC3B61AEF}"/>
    <pc:docChg chg="modSld">
      <pc:chgData name="Jen Wilson" userId="000f367a-3246-491c-88b4-803a33f58a8b" providerId="ADAL" clId="{981F2D09-080D-4A47-92BF-154BC3B61AEF}" dt="2022-11-02T14:00:39.221" v="2" actId="207"/>
      <pc:docMkLst>
        <pc:docMk/>
      </pc:docMkLst>
      <pc:sldChg chg="modSp">
        <pc:chgData name="Jen Wilson" userId="000f367a-3246-491c-88b4-803a33f58a8b" providerId="ADAL" clId="{981F2D09-080D-4A47-92BF-154BC3B61AEF}" dt="2022-11-02T14:00:39.221" v="2" actId="207"/>
        <pc:sldMkLst>
          <pc:docMk/>
          <pc:sldMk cId="1715220130" sldId="340"/>
        </pc:sldMkLst>
        <pc:graphicFrameChg chg="mod">
          <ac:chgData name="Jen Wilson" userId="000f367a-3246-491c-88b4-803a33f58a8b" providerId="ADAL" clId="{981F2D09-080D-4A47-92BF-154BC3B61AEF}" dt="2022-11-02T14:00:39.221" v="2" actId="207"/>
          <ac:graphicFrameMkLst>
            <pc:docMk/>
            <pc:sldMk cId="1715220130" sldId="340"/>
            <ac:graphicFrameMk id="9" creationId="{282641AC-4BE7-4DFB-B4DE-92BEEC43829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clustered"/>
        <c:varyColors val="0"/>
        <c:ser>
          <c:idx val="0"/>
          <c:order val="0"/>
          <c:tx>
            <c:strRef>
              <c:f>Sheet1!$B$1</c:f>
              <c:strCache>
                <c:ptCount val="1"/>
                <c:pt idx="0">
                  <c:v>Increase</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8FAE-4F4A-8C66-E56372D08361}"/>
              </c:ext>
            </c:extLst>
          </c:dPt>
          <c:dPt>
            <c:idx val="2"/>
            <c:invertIfNegative val="0"/>
            <c:bubble3D val="0"/>
            <c:spPr>
              <a:solidFill>
                <a:schemeClr val="bg2"/>
              </a:solidFill>
              <a:ln>
                <a:noFill/>
              </a:ln>
              <a:effectLst/>
            </c:spPr>
            <c:extLst>
              <c:ext xmlns:c16="http://schemas.microsoft.com/office/drawing/2014/chart" uri="{C3380CC4-5D6E-409C-BE32-E72D297353CC}">
                <c16:uniqueId val="{00000003-8FAE-4F4A-8C66-E56372D08361}"/>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5-69C1-470E-B255-7259FA1FBD87}"/>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7-69C1-470E-B255-7259FA1FBD8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9-8FAE-4F4A-8C66-E56372D08361}"/>
              </c:ext>
            </c:extLst>
          </c:dPt>
          <c:dPt>
            <c:idx val="8"/>
            <c:invertIfNegative val="0"/>
            <c:bubble3D val="0"/>
            <c:spPr>
              <a:solidFill>
                <a:schemeClr val="accent3"/>
              </a:solidFill>
              <a:ln>
                <a:noFill/>
              </a:ln>
              <a:effectLst/>
            </c:spPr>
            <c:extLst>
              <c:ext xmlns:c16="http://schemas.microsoft.com/office/drawing/2014/chart" uri="{C3380CC4-5D6E-409C-BE32-E72D297353CC}">
                <c16:uniqueId val="{0000000B-69C1-470E-B255-7259FA1FBD87}"/>
              </c:ext>
            </c:extLst>
          </c:dPt>
          <c:dPt>
            <c:idx val="9"/>
            <c:invertIfNegative val="0"/>
            <c:bubble3D val="0"/>
            <c:spPr>
              <a:solidFill>
                <a:schemeClr val="accent3"/>
              </a:solidFill>
              <a:ln>
                <a:noFill/>
              </a:ln>
              <a:effectLst/>
            </c:spPr>
            <c:extLst>
              <c:ext xmlns:c16="http://schemas.microsoft.com/office/drawing/2014/chart" uri="{C3380CC4-5D6E-409C-BE32-E72D297353CC}">
                <c16:uniqueId val="{0000000B-3801-4602-9E48-86A3DB219666}"/>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0F-69C1-470E-B255-7259FA1FBD87}"/>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1-69C1-470E-B255-7259FA1FBD87}"/>
              </c:ext>
            </c:extLst>
          </c:dPt>
          <c:dLbls>
            <c:dLbl>
              <c:idx val="2"/>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FAE-4F4A-8C66-E56372D08361}"/>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69C1-470E-B255-7259FA1FBD87}"/>
                </c:ext>
              </c:extLst>
            </c:dLbl>
            <c:dLbl>
              <c:idx val="7"/>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FAE-4F4A-8C66-E56372D08361}"/>
                </c:ext>
              </c:extLst>
            </c:dLbl>
            <c:dLbl>
              <c:idx val="8"/>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9C1-470E-B255-7259FA1FBD87}"/>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69C1-470E-B255-7259FA1FBD8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SWIZ*</c:v>
                </c:pt>
                <c:pt idx="1">
                  <c:v>SWE</c:v>
                </c:pt>
                <c:pt idx="2">
                  <c:v>US</c:v>
                </c:pt>
                <c:pt idx="3">
                  <c:v>FRA*</c:v>
                </c:pt>
                <c:pt idx="4">
                  <c:v>AUS*</c:v>
                </c:pt>
                <c:pt idx="5">
                  <c:v>CAN*</c:v>
                </c:pt>
                <c:pt idx="6">
                  <c:v>NETH*</c:v>
                </c:pt>
                <c:pt idx="7">
                  <c:v>NZ*</c:v>
                </c:pt>
                <c:pt idx="8">
                  <c:v>UK*</c:v>
                </c:pt>
                <c:pt idx="9">
                  <c:v>GER*</c:v>
                </c:pt>
              </c:strCache>
            </c:strRef>
          </c:cat>
          <c:val>
            <c:numRef>
              <c:f>Sheet1!$B$2:$B$11</c:f>
              <c:numCache>
                <c:formatCode>General</c:formatCode>
                <c:ptCount val="10"/>
                <c:pt idx="0">
                  <c:v>56</c:v>
                </c:pt>
                <c:pt idx="1">
                  <c:v>64</c:v>
                </c:pt>
                <c:pt idx="2">
                  <c:v>65</c:v>
                </c:pt>
                <c:pt idx="3">
                  <c:v>72</c:v>
                </c:pt>
                <c:pt idx="4">
                  <c:v>76</c:v>
                </c:pt>
                <c:pt idx="5">
                  <c:v>76</c:v>
                </c:pt>
                <c:pt idx="6">
                  <c:v>80</c:v>
                </c:pt>
                <c:pt idx="7">
                  <c:v>85</c:v>
                </c:pt>
                <c:pt idx="8">
                  <c:v>91</c:v>
                </c:pt>
                <c:pt idx="9">
                  <c:v>93</c:v>
                </c:pt>
              </c:numCache>
            </c:numRef>
          </c:val>
          <c:extLst>
            <c:ext xmlns:c16="http://schemas.microsoft.com/office/drawing/2014/chart" uri="{C3380CC4-5D6E-409C-BE32-E72D297353CC}">
              <c16:uniqueId val="{00000012-69C1-470E-B255-7259FA1FBD87}"/>
            </c:ext>
          </c:extLst>
        </c:ser>
        <c:dLbls>
          <c:dLblPos val="inEnd"/>
          <c:showLegendKey val="0"/>
          <c:showVal val="1"/>
          <c:showCatName val="0"/>
          <c:showSerName val="0"/>
          <c:showPercent val="0"/>
          <c:showBubbleSize val="0"/>
        </c:dLbls>
        <c:gapWidth val="8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797312486993398E-2"/>
          <c:y val="0.11315028244420267"/>
          <c:w val="0.96447852175316007"/>
          <c:h val="0.76790081567672885"/>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0"/>
            <c:invertIfNegative val="0"/>
            <c:bubble3D val="0"/>
            <c:spPr>
              <a:solidFill>
                <a:srgbClr val="3F6777"/>
              </a:solidFill>
              <a:ln>
                <a:noFill/>
              </a:ln>
              <a:effectLst/>
            </c:spPr>
            <c:extLst>
              <c:ext xmlns:c16="http://schemas.microsoft.com/office/drawing/2014/chart" uri="{C3380CC4-5D6E-409C-BE32-E72D297353CC}">
                <c16:uniqueId val="{00000001-F515-488B-8D1B-4E99AFAB841C}"/>
              </c:ext>
            </c:extLst>
          </c:dPt>
          <c:dPt>
            <c:idx val="1"/>
            <c:invertIfNegative val="0"/>
            <c:bubble3D val="0"/>
            <c:spPr>
              <a:solidFill>
                <a:srgbClr val="3F6777"/>
              </a:solidFill>
              <a:ln>
                <a:noFill/>
              </a:ln>
              <a:effectLst/>
            </c:spPr>
            <c:extLst>
              <c:ext xmlns:c16="http://schemas.microsoft.com/office/drawing/2014/chart" uri="{C3380CC4-5D6E-409C-BE32-E72D297353CC}">
                <c16:uniqueId val="{00000003-A1C4-4E34-A320-072B79F0BA3A}"/>
              </c:ext>
            </c:extLst>
          </c:dPt>
          <c:dPt>
            <c:idx val="3"/>
            <c:invertIfNegative val="0"/>
            <c:bubble3D val="0"/>
            <c:spPr>
              <a:solidFill>
                <a:srgbClr val="3F6777"/>
              </a:solidFill>
              <a:ln>
                <a:noFill/>
              </a:ln>
              <a:effectLst/>
            </c:spPr>
            <c:extLst>
              <c:ext xmlns:c16="http://schemas.microsoft.com/office/drawing/2014/chart" uri="{C3380CC4-5D6E-409C-BE32-E72D297353CC}">
                <c16:uniqueId val="{00000005-F515-488B-8D1B-4E99AFAB841C}"/>
              </c:ext>
            </c:extLst>
          </c:dPt>
          <c:dPt>
            <c:idx val="4"/>
            <c:invertIfNegative val="0"/>
            <c:bubble3D val="0"/>
            <c:spPr>
              <a:solidFill>
                <a:srgbClr val="3F6777"/>
              </a:solidFill>
              <a:ln>
                <a:noFill/>
              </a:ln>
              <a:effectLst/>
            </c:spPr>
            <c:extLst>
              <c:ext xmlns:c16="http://schemas.microsoft.com/office/drawing/2014/chart" uri="{C3380CC4-5D6E-409C-BE32-E72D297353CC}">
                <c16:uniqueId val="{00000001-8C77-424F-B5C6-F252F5CB1C42}"/>
              </c:ext>
            </c:extLst>
          </c:dPt>
          <c:dPt>
            <c:idx val="6"/>
            <c:invertIfNegative val="0"/>
            <c:bubble3D val="0"/>
            <c:spPr>
              <a:solidFill>
                <a:srgbClr val="3F6777"/>
              </a:solidFill>
              <a:ln>
                <a:noFill/>
              </a:ln>
              <a:effectLst/>
            </c:spPr>
            <c:extLst>
              <c:ext xmlns:c16="http://schemas.microsoft.com/office/drawing/2014/chart" uri="{C3380CC4-5D6E-409C-BE32-E72D297353CC}">
                <c16:uniqueId val="{00000009-F515-488B-8D1B-4E99AFAB841C}"/>
              </c:ext>
            </c:extLst>
          </c:dPt>
          <c:dPt>
            <c:idx val="9"/>
            <c:invertIfNegative val="0"/>
            <c:bubble3D val="0"/>
            <c:spPr>
              <a:solidFill>
                <a:srgbClr val="3F6777"/>
              </a:solidFill>
              <a:ln>
                <a:noFill/>
              </a:ln>
              <a:effectLst/>
            </c:spPr>
            <c:extLst>
              <c:ext xmlns:c16="http://schemas.microsoft.com/office/drawing/2014/chart" uri="{C3380CC4-5D6E-409C-BE32-E72D297353CC}">
                <c16:uniqueId val="{0000000B-F515-488B-8D1B-4E99AFAB841C}"/>
              </c:ext>
            </c:extLst>
          </c:dPt>
          <c:dPt>
            <c:idx val="11"/>
            <c:invertIfNegative val="0"/>
            <c:bubble3D val="0"/>
            <c:spPr>
              <a:solidFill>
                <a:srgbClr val="3F6777"/>
              </a:solidFill>
              <a:ln>
                <a:noFill/>
              </a:ln>
              <a:effectLst/>
            </c:spPr>
            <c:extLst>
              <c:ext xmlns:c16="http://schemas.microsoft.com/office/drawing/2014/chart" uri="{C3380CC4-5D6E-409C-BE32-E72D297353CC}">
                <c16:uniqueId val="{00000009-A790-43CD-84C7-92780D6C11C9}"/>
              </c:ext>
            </c:extLst>
          </c:dPt>
          <c:dPt>
            <c:idx val="12"/>
            <c:invertIfNegative val="0"/>
            <c:bubble3D val="0"/>
            <c:spPr>
              <a:solidFill>
                <a:srgbClr val="3F6777"/>
              </a:solidFill>
              <a:ln>
                <a:noFill/>
              </a:ln>
              <a:effectLst/>
            </c:spPr>
            <c:extLst>
              <c:ext xmlns:c16="http://schemas.microsoft.com/office/drawing/2014/chart" uri="{C3380CC4-5D6E-409C-BE32-E72D297353CC}">
                <c16:uniqueId val="{0000000B-A790-43CD-84C7-92780D6C11C9}"/>
              </c:ext>
            </c:extLst>
          </c:dPt>
          <c:dLbls>
            <c:dLbl>
              <c:idx val="3"/>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F515-488B-8D1B-4E99AFAB841C}"/>
                </c:ext>
              </c:extLst>
            </c:dLbl>
            <c:dLbl>
              <c:idx val="4"/>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C77-424F-B5C6-F252F5CB1C42}"/>
                </c:ext>
              </c:extLst>
            </c:dLbl>
            <c:dLbl>
              <c:idx val="6"/>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515-488B-8D1B-4E99AFAB841C}"/>
                </c:ext>
              </c:extLst>
            </c:dLbl>
            <c:dLbl>
              <c:idx val="9"/>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515-488B-8D1B-4E99AFAB841C}"/>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90-43CD-84C7-92780D6C11C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FRA</c:v>
                </c:pt>
                <c:pt idx="2">
                  <c:v>SWIZ*</c:v>
                </c:pt>
                <c:pt idx="3">
                  <c:v>AUS</c:v>
                </c:pt>
                <c:pt idx="4">
                  <c:v>US*</c:v>
                </c:pt>
                <c:pt idx="5">
                  <c:v>CAN*</c:v>
                </c:pt>
                <c:pt idx="6">
                  <c:v>SWE*</c:v>
                </c:pt>
                <c:pt idx="7">
                  <c:v>NZ*</c:v>
                </c:pt>
                <c:pt idx="8">
                  <c:v>GER</c:v>
                </c:pt>
                <c:pt idx="9">
                  <c:v>UK*</c:v>
                </c:pt>
              </c:strCache>
            </c:strRef>
          </c:cat>
          <c:val>
            <c:numRef>
              <c:f>Sheet1!$B$2:$B$11</c:f>
              <c:numCache>
                <c:formatCode>General</c:formatCode>
                <c:ptCount val="10"/>
                <c:pt idx="0">
                  <c:v>35</c:v>
                </c:pt>
                <c:pt idx="1">
                  <c:v>48</c:v>
                </c:pt>
                <c:pt idx="2">
                  <c:v>50</c:v>
                </c:pt>
                <c:pt idx="3">
                  <c:v>56</c:v>
                </c:pt>
                <c:pt idx="4">
                  <c:v>63</c:v>
                </c:pt>
                <c:pt idx="5">
                  <c:v>64</c:v>
                </c:pt>
                <c:pt idx="6">
                  <c:v>69</c:v>
                </c:pt>
                <c:pt idx="7">
                  <c:v>71</c:v>
                </c:pt>
                <c:pt idx="8">
                  <c:v>73</c:v>
                </c:pt>
                <c:pt idx="9">
                  <c:v>75</c:v>
                </c:pt>
              </c:numCache>
            </c:numRef>
          </c:val>
          <c:extLst>
            <c:ext xmlns:c16="http://schemas.microsoft.com/office/drawing/2014/chart" uri="{C3380CC4-5D6E-409C-BE32-E72D297353CC}">
              <c16:uniqueId val="{0000000C-A790-43CD-84C7-92780D6C11C9}"/>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FRA</c:v>
                </c:pt>
                <c:pt idx="2">
                  <c:v>SWIZ*</c:v>
                </c:pt>
                <c:pt idx="3">
                  <c:v>AUS</c:v>
                </c:pt>
                <c:pt idx="4">
                  <c:v>US*</c:v>
                </c:pt>
                <c:pt idx="5">
                  <c:v>CAN*</c:v>
                </c:pt>
                <c:pt idx="6">
                  <c:v>SWE*</c:v>
                </c:pt>
                <c:pt idx="7">
                  <c:v>NZ*</c:v>
                </c:pt>
                <c:pt idx="8">
                  <c:v>GER</c:v>
                </c:pt>
                <c:pt idx="9">
                  <c:v>UK*</c:v>
                </c:pt>
              </c:strCache>
            </c:strRef>
          </c:cat>
          <c:val>
            <c:numRef>
              <c:f>Sheet1!$C$2:$C$11</c:f>
              <c:numCache>
                <c:formatCode>General</c:formatCode>
                <c:ptCount val="10"/>
                <c:pt idx="0">
                  <c:v>25</c:v>
                </c:pt>
                <c:pt idx="1">
                  <c:v>46</c:v>
                </c:pt>
                <c:pt idx="2">
                  <c:v>36</c:v>
                </c:pt>
                <c:pt idx="3">
                  <c:v>45</c:v>
                </c:pt>
                <c:pt idx="4">
                  <c:v>54</c:v>
                </c:pt>
                <c:pt idx="5">
                  <c:v>52</c:v>
                </c:pt>
                <c:pt idx="6">
                  <c:v>58</c:v>
                </c:pt>
                <c:pt idx="7">
                  <c:v>54</c:v>
                </c:pt>
                <c:pt idx="8">
                  <c:v>64</c:v>
                </c:pt>
                <c:pt idx="9">
                  <c:v>61</c:v>
                </c:pt>
              </c:numCache>
            </c:numRef>
          </c:val>
          <c:extLst>
            <c:ext xmlns:c16="http://schemas.microsoft.com/office/drawing/2014/chart" uri="{C3380CC4-5D6E-409C-BE32-E72D297353CC}">
              <c16:uniqueId val="{00000000-16AD-4100-9188-C9C626EB1437}"/>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450109269362255"/>
          <c:y val="1.873536299765808E-2"/>
          <c:w val="0.3309978146127549"/>
          <c:h val="6.00667539508381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37669376693765E-2"/>
          <c:y val="0.11036297077024722"/>
          <c:w val="0.96612466124661267"/>
          <c:h val="0.77606584138345547"/>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0"/>
            <c:invertIfNegative val="0"/>
            <c:bubble3D val="0"/>
            <c:spPr>
              <a:solidFill>
                <a:srgbClr val="3F6777"/>
              </a:solidFill>
              <a:ln>
                <a:noFill/>
              </a:ln>
              <a:effectLst/>
            </c:spPr>
            <c:extLst>
              <c:ext xmlns:c16="http://schemas.microsoft.com/office/drawing/2014/chart" uri="{C3380CC4-5D6E-409C-BE32-E72D297353CC}">
                <c16:uniqueId val="{00000001-2139-4EC2-A4E0-C08A6987CCCA}"/>
              </c:ext>
            </c:extLst>
          </c:dPt>
          <c:dPt>
            <c:idx val="4"/>
            <c:invertIfNegative val="0"/>
            <c:bubble3D val="0"/>
            <c:spPr>
              <a:solidFill>
                <a:srgbClr val="3F6777"/>
              </a:solidFill>
              <a:ln>
                <a:noFill/>
              </a:ln>
              <a:effectLst/>
            </c:spPr>
            <c:extLst>
              <c:ext xmlns:c16="http://schemas.microsoft.com/office/drawing/2014/chart" uri="{C3380CC4-5D6E-409C-BE32-E72D297353CC}">
                <c16:uniqueId val="{00000003-2139-4EC2-A4E0-C08A6987CCCA}"/>
              </c:ext>
            </c:extLst>
          </c:dPt>
          <c:dPt>
            <c:idx val="5"/>
            <c:invertIfNegative val="0"/>
            <c:bubble3D val="0"/>
            <c:spPr>
              <a:solidFill>
                <a:srgbClr val="3F6777"/>
              </a:solidFill>
              <a:ln>
                <a:noFill/>
              </a:ln>
              <a:effectLst/>
            </c:spPr>
            <c:extLst>
              <c:ext xmlns:c16="http://schemas.microsoft.com/office/drawing/2014/chart" uri="{C3380CC4-5D6E-409C-BE32-E72D297353CC}">
                <c16:uniqueId val="{00000005-48A7-4D13-8508-65C267A1943F}"/>
              </c:ext>
            </c:extLst>
          </c:dPt>
          <c:dPt>
            <c:idx val="8"/>
            <c:invertIfNegative val="0"/>
            <c:bubble3D val="0"/>
            <c:spPr>
              <a:solidFill>
                <a:srgbClr val="3F6777"/>
              </a:solidFill>
              <a:ln>
                <a:noFill/>
              </a:ln>
              <a:effectLst/>
            </c:spPr>
            <c:extLst>
              <c:ext xmlns:c16="http://schemas.microsoft.com/office/drawing/2014/chart" uri="{C3380CC4-5D6E-409C-BE32-E72D297353CC}">
                <c16:uniqueId val="{00000007-2139-4EC2-A4E0-C08A6987CCCA}"/>
              </c:ext>
            </c:extLst>
          </c:dPt>
          <c:dPt>
            <c:idx val="9"/>
            <c:invertIfNegative val="0"/>
            <c:bubble3D val="0"/>
            <c:spPr>
              <a:solidFill>
                <a:srgbClr val="3F6777"/>
              </a:solidFill>
              <a:ln>
                <a:noFill/>
              </a:ln>
              <a:effectLst/>
            </c:spPr>
            <c:extLst>
              <c:ext xmlns:c16="http://schemas.microsoft.com/office/drawing/2014/chart" uri="{C3380CC4-5D6E-409C-BE32-E72D297353CC}">
                <c16:uniqueId val="{00000009-48A7-4D13-8508-65C267A1943F}"/>
              </c:ext>
            </c:extLst>
          </c:dPt>
          <c:dPt>
            <c:idx val="11"/>
            <c:invertIfNegative val="0"/>
            <c:bubble3D val="0"/>
            <c:spPr>
              <a:solidFill>
                <a:srgbClr val="3F6777"/>
              </a:solidFill>
              <a:ln>
                <a:noFill/>
              </a:ln>
              <a:effectLst/>
            </c:spPr>
            <c:extLst>
              <c:ext xmlns:c16="http://schemas.microsoft.com/office/drawing/2014/chart" uri="{C3380CC4-5D6E-409C-BE32-E72D297353CC}">
                <c16:uniqueId val="{0000000D-48A7-4D13-8508-65C267A1943F}"/>
              </c:ext>
            </c:extLst>
          </c:dPt>
          <c:dPt>
            <c:idx val="12"/>
            <c:invertIfNegative val="0"/>
            <c:bubble3D val="0"/>
            <c:spPr>
              <a:solidFill>
                <a:srgbClr val="3F6777"/>
              </a:solidFill>
              <a:ln>
                <a:noFill/>
              </a:ln>
              <a:effectLst/>
            </c:spPr>
            <c:extLst>
              <c:ext xmlns:c16="http://schemas.microsoft.com/office/drawing/2014/chart" uri="{C3380CC4-5D6E-409C-BE32-E72D297353CC}">
                <c16:uniqueId val="{0000000F-48A7-4D13-8508-65C267A1943F}"/>
              </c:ext>
            </c:extLst>
          </c:dPt>
          <c:dLbls>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2139-4EC2-A4E0-C08A6987CCCA}"/>
                </c:ext>
              </c:extLst>
            </c:dLbl>
            <c:dLbl>
              <c:idx val="5"/>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8A7-4D13-8508-65C267A1943F}"/>
                </c:ext>
              </c:extLst>
            </c:dLbl>
            <c:dLbl>
              <c:idx val="8"/>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139-4EC2-A4E0-C08A6987CCCA}"/>
                </c:ext>
              </c:extLst>
            </c:dLbl>
            <c:dLbl>
              <c:idx val="9"/>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8A7-4D13-8508-65C267A1943F}"/>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48A7-4D13-8508-65C267A1943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SWIZ*</c:v>
                </c:pt>
                <c:pt idx="1">
                  <c:v>SWE*</c:v>
                </c:pt>
                <c:pt idx="2">
                  <c:v>NETH*</c:v>
                </c:pt>
                <c:pt idx="3">
                  <c:v>AUS</c:v>
                </c:pt>
                <c:pt idx="4">
                  <c:v>GER*</c:v>
                </c:pt>
                <c:pt idx="5">
                  <c:v>FRA</c:v>
                </c:pt>
                <c:pt idx="6">
                  <c:v>US*</c:v>
                </c:pt>
                <c:pt idx="7">
                  <c:v>CAN*</c:v>
                </c:pt>
                <c:pt idx="8">
                  <c:v>UK*</c:v>
                </c:pt>
                <c:pt idx="9">
                  <c:v>NZ*</c:v>
                </c:pt>
              </c:strCache>
            </c:strRef>
          </c:cat>
          <c:val>
            <c:numRef>
              <c:f>Sheet1!$B$2:$B$11</c:f>
              <c:numCache>
                <c:formatCode>General</c:formatCode>
                <c:ptCount val="10"/>
                <c:pt idx="0">
                  <c:v>39</c:v>
                </c:pt>
                <c:pt idx="1">
                  <c:v>48</c:v>
                </c:pt>
                <c:pt idx="2">
                  <c:v>55</c:v>
                </c:pt>
                <c:pt idx="3">
                  <c:v>58</c:v>
                </c:pt>
                <c:pt idx="4">
                  <c:v>60</c:v>
                </c:pt>
                <c:pt idx="5">
                  <c:v>60</c:v>
                </c:pt>
                <c:pt idx="6">
                  <c:v>61</c:v>
                </c:pt>
                <c:pt idx="7">
                  <c:v>61</c:v>
                </c:pt>
                <c:pt idx="8">
                  <c:v>67</c:v>
                </c:pt>
                <c:pt idx="9">
                  <c:v>74</c:v>
                </c:pt>
              </c:numCache>
            </c:numRef>
          </c:val>
          <c:extLst>
            <c:ext xmlns:c16="http://schemas.microsoft.com/office/drawing/2014/chart" uri="{C3380CC4-5D6E-409C-BE32-E72D297353CC}">
              <c16:uniqueId val="{00000010-48A7-4D13-8508-65C267A1943F}"/>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SWIZ*</c:v>
                </c:pt>
                <c:pt idx="1">
                  <c:v>SWE*</c:v>
                </c:pt>
                <c:pt idx="2">
                  <c:v>NETH*</c:v>
                </c:pt>
                <c:pt idx="3">
                  <c:v>AUS</c:v>
                </c:pt>
                <c:pt idx="4">
                  <c:v>GER*</c:v>
                </c:pt>
                <c:pt idx="5">
                  <c:v>FRA</c:v>
                </c:pt>
                <c:pt idx="6">
                  <c:v>US*</c:v>
                </c:pt>
                <c:pt idx="7">
                  <c:v>CAN*</c:v>
                </c:pt>
                <c:pt idx="8">
                  <c:v>UK*</c:v>
                </c:pt>
                <c:pt idx="9">
                  <c:v>NZ*</c:v>
                </c:pt>
              </c:strCache>
            </c:strRef>
          </c:cat>
          <c:val>
            <c:numRef>
              <c:f>Sheet1!$C$2:$C$11</c:f>
              <c:numCache>
                <c:formatCode>General</c:formatCode>
                <c:ptCount val="10"/>
                <c:pt idx="0">
                  <c:v>25</c:v>
                </c:pt>
                <c:pt idx="1">
                  <c:v>32</c:v>
                </c:pt>
                <c:pt idx="2">
                  <c:v>41</c:v>
                </c:pt>
                <c:pt idx="3">
                  <c:v>46</c:v>
                </c:pt>
                <c:pt idx="4">
                  <c:v>44</c:v>
                </c:pt>
                <c:pt idx="5">
                  <c:v>51</c:v>
                </c:pt>
                <c:pt idx="6">
                  <c:v>46</c:v>
                </c:pt>
                <c:pt idx="7">
                  <c:v>47</c:v>
                </c:pt>
                <c:pt idx="8">
                  <c:v>54</c:v>
                </c:pt>
                <c:pt idx="9">
                  <c:v>45</c:v>
                </c:pt>
              </c:numCache>
            </c:numRef>
          </c:val>
          <c:extLst>
            <c:ext xmlns:c16="http://schemas.microsoft.com/office/drawing/2014/chart" uri="{C3380CC4-5D6E-409C-BE32-E72D297353CC}">
              <c16:uniqueId val="{00000000-5168-40B1-A01E-82C5E53C5037}"/>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367197558130435"/>
          <c:y val="2.0729971200018779E-2"/>
          <c:w val="0.33510100808029075"/>
          <c:h val="7.226428298610176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26196928635954E-2"/>
          <c:y val="0.14123890985085116"/>
          <c:w val="0.96753613369467029"/>
          <c:h val="0.74248714533483418"/>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1"/>
            <c:invertIfNegative val="0"/>
            <c:bubble3D val="0"/>
            <c:spPr>
              <a:solidFill>
                <a:srgbClr val="3F6777"/>
              </a:solidFill>
              <a:ln>
                <a:noFill/>
              </a:ln>
              <a:effectLst/>
            </c:spPr>
            <c:extLst>
              <c:ext xmlns:c16="http://schemas.microsoft.com/office/drawing/2014/chart" uri="{C3380CC4-5D6E-409C-BE32-E72D297353CC}">
                <c16:uniqueId val="{00000001-45FF-4068-9042-377EC90BEC51}"/>
              </c:ext>
            </c:extLst>
          </c:dPt>
          <c:dPt>
            <c:idx val="2"/>
            <c:invertIfNegative val="0"/>
            <c:bubble3D val="0"/>
            <c:spPr>
              <a:solidFill>
                <a:srgbClr val="3F6777"/>
              </a:solidFill>
              <a:ln>
                <a:noFill/>
              </a:ln>
              <a:effectLst/>
            </c:spPr>
            <c:extLst>
              <c:ext xmlns:c16="http://schemas.microsoft.com/office/drawing/2014/chart" uri="{C3380CC4-5D6E-409C-BE32-E72D297353CC}">
                <c16:uniqueId val="{00000003-EA90-4C7B-99D1-EEE2FAFC4329}"/>
              </c:ext>
            </c:extLst>
          </c:dPt>
          <c:dPt>
            <c:idx val="5"/>
            <c:invertIfNegative val="0"/>
            <c:bubble3D val="0"/>
            <c:spPr>
              <a:solidFill>
                <a:srgbClr val="3F6777"/>
              </a:solidFill>
              <a:ln>
                <a:noFill/>
              </a:ln>
              <a:effectLst/>
            </c:spPr>
            <c:extLst>
              <c:ext xmlns:c16="http://schemas.microsoft.com/office/drawing/2014/chart" uri="{C3380CC4-5D6E-409C-BE32-E72D297353CC}">
                <c16:uniqueId val="{00000005-45FF-4068-9042-377EC90BEC51}"/>
              </c:ext>
            </c:extLst>
          </c:dPt>
          <c:dPt>
            <c:idx val="6"/>
            <c:invertIfNegative val="0"/>
            <c:bubble3D val="0"/>
            <c:spPr>
              <a:solidFill>
                <a:srgbClr val="3F6777"/>
              </a:solidFill>
              <a:ln>
                <a:noFill/>
              </a:ln>
              <a:effectLst/>
            </c:spPr>
            <c:extLst>
              <c:ext xmlns:c16="http://schemas.microsoft.com/office/drawing/2014/chart" uri="{C3380CC4-5D6E-409C-BE32-E72D297353CC}">
                <c16:uniqueId val="{00000007-EA90-4C7B-99D1-EEE2FAFC4329}"/>
              </c:ext>
            </c:extLst>
          </c:dPt>
          <c:dPt>
            <c:idx val="7"/>
            <c:invertIfNegative val="0"/>
            <c:bubble3D val="0"/>
            <c:spPr>
              <a:solidFill>
                <a:srgbClr val="3F6777"/>
              </a:solidFill>
              <a:ln>
                <a:noFill/>
              </a:ln>
              <a:effectLst/>
            </c:spPr>
            <c:extLst>
              <c:ext xmlns:c16="http://schemas.microsoft.com/office/drawing/2014/chart" uri="{C3380CC4-5D6E-409C-BE32-E72D297353CC}">
                <c16:uniqueId val="{00000009-EA90-4C7B-99D1-EEE2FAFC4329}"/>
              </c:ext>
            </c:extLst>
          </c:dPt>
          <c:dPt>
            <c:idx val="9"/>
            <c:invertIfNegative val="0"/>
            <c:bubble3D val="0"/>
            <c:spPr>
              <a:solidFill>
                <a:srgbClr val="3F6777"/>
              </a:solidFill>
              <a:ln>
                <a:noFill/>
              </a:ln>
              <a:effectLst/>
            </c:spPr>
            <c:extLst>
              <c:ext xmlns:c16="http://schemas.microsoft.com/office/drawing/2014/chart" uri="{C3380CC4-5D6E-409C-BE32-E72D297353CC}">
                <c16:uniqueId val="{0000000B-45FF-4068-9042-377EC90BEC51}"/>
              </c:ext>
            </c:extLst>
          </c:dPt>
          <c:dPt>
            <c:idx val="11"/>
            <c:invertIfNegative val="0"/>
            <c:bubble3D val="0"/>
            <c:spPr>
              <a:solidFill>
                <a:srgbClr val="3F6777"/>
              </a:solidFill>
              <a:ln>
                <a:noFill/>
              </a:ln>
              <a:effectLst/>
            </c:spPr>
            <c:extLst>
              <c:ext xmlns:c16="http://schemas.microsoft.com/office/drawing/2014/chart" uri="{C3380CC4-5D6E-409C-BE32-E72D297353CC}">
                <c16:uniqueId val="{0000000F-EA90-4C7B-99D1-EEE2FAFC4329}"/>
              </c:ext>
            </c:extLst>
          </c:dPt>
          <c:dPt>
            <c:idx val="12"/>
            <c:invertIfNegative val="0"/>
            <c:bubble3D val="0"/>
            <c:spPr>
              <a:solidFill>
                <a:srgbClr val="3F6777"/>
              </a:solidFill>
              <a:ln>
                <a:noFill/>
              </a:ln>
              <a:effectLst/>
            </c:spPr>
            <c:extLst>
              <c:ext xmlns:c16="http://schemas.microsoft.com/office/drawing/2014/chart" uri="{C3380CC4-5D6E-409C-BE32-E72D297353CC}">
                <c16:uniqueId val="{00000011-EA90-4C7B-99D1-EEE2FAFC4329}"/>
              </c:ext>
            </c:extLst>
          </c:dPt>
          <c:dLbls>
            <c:dLbl>
              <c:idx val="5"/>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45FF-4068-9042-377EC90BEC51}"/>
                </c:ext>
              </c:extLst>
            </c:dLbl>
            <c:dLbl>
              <c:idx val="6"/>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A90-4C7B-99D1-EEE2FAFC4329}"/>
                </c:ext>
              </c:extLst>
            </c:dLbl>
            <c:dLbl>
              <c:idx val="7"/>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A90-4C7B-99D1-EEE2FAFC4329}"/>
                </c:ext>
              </c:extLst>
            </c:dLbl>
            <c:dLbl>
              <c:idx val="9"/>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45FF-4068-9042-377EC90BEC51}"/>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EA90-4C7B-99D1-EEE2FAFC432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FRA</c:v>
                </c:pt>
                <c:pt idx="3">
                  <c:v>SWE*</c:v>
                </c:pt>
                <c:pt idx="4">
                  <c:v>GER*</c:v>
                </c:pt>
                <c:pt idx="5">
                  <c:v>AUS*</c:v>
                </c:pt>
                <c:pt idx="6">
                  <c:v>UK*</c:v>
                </c:pt>
                <c:pt idx="7">
                  <c:v>US*</c:v>
                </c:pt>
                <c:pt idx="8">
                  <c:v>CAN*</c:v>
                </c:pt>
                <c:pt idx="9">
                  <c:v>NZ*</c:v>
                </c:pt>
              </c:strCache>
            </c:strRef>
          </c:cat>
          <c:val>
            <c:numRef>
              <c:f>Sheet1!$B$2:$B$11</c:f>
              <c:numCache>
                <c:formatCode>General</c:formatCode>
                <c:ptCount val="10"/>
                <c:pt idx="0">
                  <c:v>13</c:v>
                </c:pt>
                <c:pt idx="1">
                  <c:v>21</c:v>
                </c:pt>
                <c:pt idx="2">
                  <c:v>30</c:v>
                </c:pt>
                <c:pt idx="3">
                  <c:v>36</c:v>
                </c:pt>
                <c:pt idx="4">
                  <c:v>39</c:v>
                </c:pt>
                <c:pt idx="5">
                  <c:v>44</c:v>
                </c:pt>
                <c:pt idx="6">
                  <c:v>45</c:v>
                </c:pt>
                <c:pt idx="7">
                  <c:v>50</c:v>
                </c:pt>
                <c:pt idx="8">
                  <c:v>53</c:v>
                </c:pt>
                <c:pt idx="9">
                  <c:v>57</c:v>
                </c:pt>
              </c:numCache>
            </c:numRef>
          </c:val>
          <c:extLst>
            <c:ext xmlns:c16="http://schemas.microsoft.com/office/drawing/2014/chart" uri="{C3380CC4-5D6E-409C-BE32-E72D297353CC}">
              <c16:uniqueId val="{00000012-EA90-4C7B-99D1-EEE2FAFC4329}"/>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FRA</c:v>
                </c:pt>
                <c:pt idx="3">
                  <c:v>SWE*</c:v>
                </c:pt>
                <c:pt idx="4">
                  <c:v>GER*</c:v>
                </c:pt>
                <c:pt idx="5">
                  <c:v>AUS*</c:v>
                </c:pt>
                <c:pt idx="6">
                  <c:v>UK*</c:v>
                </c:pt>
                <c:pt idx="7">
                  <c:v>US*</c:v>
                </c:pt>
                <c:pt idx="8">
                  <c:v>CAN*</c:v>
                </c:pt>
                <c:pt idx="9">
                  <c:v>NZ*</c:v>
                </c:pt>
              </c:strCache>
            </c:strRef>
          </c:cat>
          <c:val>
            <c:numRef>
              <c:f>Sheet1!$C$2:$C$11</c:f>
              <c:numCache>
                <c:formatCode>General</c:formatCode>
                <c:ptCount val="10"/>
                <c:pt idx="0">
                  <c:v>11</c:v>
                </c:pt>
                <c:pt idx="1">
                  <c:v>15</c:v>
                </c:pt>
                <c:pt idx="2">
                  <c:v>29</c:v>
                </c:pt>
                <c:pt idx="3">
                  <c:v>31</c:v>
                </c:pt>
                <c:pt idx="4">
                  <c:v>30</c:v>
                </c:pt>
                <c:pt idx="5">
                  <c:v>29</c:v>
                </c:pt>
                <c:pt idx="6">
                  <c:v>26</c:v>
                </c:pt>
                <c:pt idx="7">
                  <c:v>39</c:v>
                </c:pt>
                <c:pt idx="8">
                  <c:v>39</c:v>
                </c:pt>
                <c:pt idx="9">
                  <c:v>40</c:v>
                </c:pt>
              </c:numCache>
            </c:numRef>
          </c:val>
          <c:extLst>
            <c:ext xmlns:c16="http://schemas.microsoft.com/office/drawing/2014/chart" uri="{C3380CC4-5D6E-409C-BE32-E72D297353CC}">
              <c16:uniqueId val="{00000000-1F81-471D-B105-D80EC0541018}"/>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306004114831173"/>
          <c:y val="2.4349810320912095E-2"/>
          <c:w val="0.33593855582584697"/>
          <c:h val="7.764636545450459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37669376693765E-2"/>
          <c:y val="3.1788380905717763E-2"/>
          <c:w val="0.97035907859078596"/>
          <c:h val="0.85809537736829422"/>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1"/>
            <c:invertIfNegative val="0"/>
            <c:bubble3D val="0"/>
            <c:spPr>
              <a:solidFill>
                <a:srgbClr val="3F6777"/>
              </a:solidFill>
              <a:ln>
                <a:noFill/>
              </a:ln>
              <a:effectLst/>
            </c:spPr>
            <c:extLst>
              <c:ext xmlns:c16="http://schemas.microsoft.com/office/drawing/2014/chart" uri="{C3380CC4-5D6E-409C-BE32-E72D297353CC}">
                <c16:uniqueId val="{00000001-D795-5547-98F4-F8A776CA595B}"/>
              </c:ext>
            </c:extLst>
          </c:dPt>
          <c:dPt>
            <c:idx val="2"/>
            <c:invertIfNegative val="0"/>
            <c:bubble3D val="0"/>
            <c:spPr>
              <a:solidFill>
                <a:srgbClr val="3F6777"/>
              </a:solidFill>
              <a:ln>
                <a:noFill/>
              </a:ln>
              <a:effectLst/>
            </c:spPr>
            <c:extLst>
              <c:ext xmlns:c16="http://schemas.microsoft.com/office/drawing/2014/chart" uri="{C3380CC4-5D6E-409C-BE32-E72D297353CC}">
                <c16:uniqueId val="{00000003-D795-5547-98F4-F8A776CA595B}"/>
              </c:ext>
            </c:extLst>
          </c:dPt>
          <c:dPt>
            <c:idx val="3"/>
            <c:invertIfNegative val="0"/>
            <c:bubble3D val="0"/>
            <c:spPr>
              <a:solidFill>
                <a:srgbClr val="3F6777"/>
              </a:solidFill>
              <a:ln>
                <a:noFill/>
              </a:ln>
              <a:effectLst/>
            </c:spPr>
            <c:extLst>
              <c:ext xmlns:c16="http://schemas.microsoft.com/office/drawing/2014/chart" uri="{C3380CC4-5D6E-409C-BE32-E72D297353CC}">
                <c16:uniqueId val="{00000003-913E-4AAA-BC89-EF47BD517031}"/>
              </c:ext>
            </c:extLst>
          </c:dPt>
          <c:dPt>
            <c:idx val="5"/>
            <c:invertIfNegative val="0"/>
            <c:bubble3D val="0"/>
            <c:spPr>
              <a:solidFill>
                <a:srgbClr val="3F6777"/>
              </a:solidFill>
              <a:ln>
                <a:noFill/>
              </a:ln>
              <a:effectLst/>
            </c:spPr>
            <c:extLst>
              <c:ext xmlns:c16="http://schemas.microsoft.com/office/drawing/2014/chart" uri="{C3380CC4-5D6E-409C-BE32-E72D297353CC}">
                <c16:uniqueId val="{00000007-D795-5547-98F4-F8A776CA595B}"/>
              </c:ext>
            </c:extLst>
          </c:dPt>
          <c:dPt>
            <c:idx val="6"/>
            <c:invertIfNegative val="0"/>
            <c:bubble3D val="0"/>
            <c:spPr>
              <a:solidFill>
                <a:srgbClr val="3F6777"/>
              </a:solidFill>
              <a:ln>
                <a:noFill/>
              </a:ln>
              <a:effectLst/>
            </c:spPr>
            <c:extLst>
              <c:ext xmlns:c16="http://schemas.microsoft.com/office/drawing/2014/chart" uri="{C3380CC4-5D6E-409C-BE32-E72D297353CC}">
                <c16:uniqueId val="{00000009-D795-5547-98F4-F8A776CA595B}"/>
              </c:ext>
            </c:extLst>
          </c:dPt>
          <c:dPt>
            <c:idx val="8"/>
            <c:invertIfNegative val="0"/>
            <c:bubble3D val="0"/>
            <c:spPr>
              <a:solidFill>
                <a:srgbClr val="3F6777"/>
              </a:solidFill>
              <a:ln>
                <a:noFill/>
              </a:ln>
              <a:effectLst/>
            </c:spPr>
            <c:extLst>
              <c:ext xmlns:c16="http://schemas.microsoft.com/office/drawing/2014/chart" uri="{C3380CC4-5D6E-409C-BE32-E72D297353CC}">
                <c16:uniqueId val="{00000001-92C2-4726-A212-93D607424A29}"/>
              </c:ext>
            </c:extLst>
          </c:dPt>
          <c:dPt>
            <c:idx val="11"/>
            <c:invertIfNegative val="0"/>
            <c:bubble3D val="0"/>
            <c:spPr>
              <a:solidFill>
                <a:srgbClr val="3F6777"/>
              </a:solidFill>
              <a:ln>
                <a:noFill/>
              </a:ln>
              <a:effectLst/>
            </c:spPr>
            <c:extLst>
              <c:ext xmlns:c16="http://schemas.microsoft.com/office/drawing/2014/chart" uri="{C3380CC4-5D6E-409C-BE32-E72D297353CC}">
                <c16:uniqueId val="{00000009-A790-43CD-84C7-92780D6C11C9}"/>
              </c:ext>
            </c:extLst>
          </c:dPt>
          <c:dPt>
            <c:idx val="12"/>
            <c:invertIfNegative val="0"/>
            <c:bubble3D val="0"/>
            <c:spPr>
              <a:solidFill>
                <a:srgbClr val="3F6777"/>
              </a:solidFill>
              <a:ln>
                <a:noFill/>
              </a:ln>
              <a:effectLst/>
            </c:spPr>
            <c:extLst>
              <c:ext xmlns:c16="http://schemas.microsoft.com/office/drawing/2014/chart" uri="{C3380CC4-5D6E-409C-BE32-E72D297353CC}">
                <c16:uniqueId val="{0000000B-A790-43CD-84C7-92780D6C11C9}"/>
              </c:ext>
            </c:extLst>
          </c:dPt>
          <c:dLbls>
            <c:dLbl>
              <c:idx val="2"/>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795-5547-98F4-F8A776CA595B}"/>
                </c:ext>
              </c:extLst>
            </c:dLbl>
            <c:dLbl>
              <c:idx val="3"/>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13E-4AAA-BC89-EF47BD517031}"/>
                </c:ext>
              </c:extLst>
            </c:dLbl>
            <c:dLbl>
              <c:idx val="6"/>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9-D795-5547-98F4-F8A776CA595B}"/>
                </c:ext>
              </c:extLst>
            </c:dLbl>
            <c:dLbl>
              <c:idx val="8"/>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2C2-4726-A212-93D607424A29}"/>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90-43CD-84C7-92780D6C11C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GER</c:v>
                </c:pt>
                <c:pt idx="1">
                  <c:v>SWIZ*</c:v>
                </c:pt>
                <c:pt idx="2">
                  <c:v>NETH</c:v>
                </c:pt>
                <c:pt idx="3">
                  <c:v>SWE*</c:v>
                </c:pt>
                <c:pt idx="4">
                  <c:v>FRA*</c:v>
                </c:pt>
                <c:pt idx="5">
                  <c:v>US*</c:v>
                </c:pt>
                <c:pt idx="6">
                  <c:v>AUS*</c:v>
                </c:pt>
                <c:pt idx="7">
                  <c:v>UK*</c:v>
                </c:pt>
                <c:pt idx="8">
                  <c:v>CAN*</c:v>
                </c:pt>
                <c:pt idx="9">
                  <c:v>NZ*</c:v>
                </c:pt>
              </c:strCache>
            </c:strRef>
          </c:cat>
          <c:val>
            <c:numRef>
              <c:f>Sheet1!$B$2:$B$11</c:f>
              <c:numCache>
                <c:formatCode>0</c:formatCode>
                <c:ptCount val="10"/>
                <c:pt idx="0">
                  <c:v>6.3</c:v>
                </c:pt>
                <c:pt idx="1">
                  <c:v>9.5699999999999985</c:v>
                </c:pt>
                <c:pt idx="2">
                  <c:v>9.83</c:v>
                </c:pt>
                <c:pt idx="3">
                  <c:v>12.64</c:v>
                </c:pt>
                <c:pt idx="4">
                  <c:v>15.659999999999998</c:v>
                </c:pt>
                <c:pt idx="5">
                  <c:v>15.690000000000001</c:v>
                </c:pt>
                <c:pt idx="6">
                  <c:v>16.79</c:v>
                </c:pt>
                <c:pt idx="7">
                  <c:v>18.190000000000001</c:v>
                </c:pt>
                <c:pt idx="8">
                  <c:v>20.04</c:v>
                </c:pt>
                <c:pt idx="9">
                  <c:v>22.86</c:v>
                </c:pt>
              </c:numCache>
            </c:numRef>
          </c:val>
          <c:extLst>
            <c:ext xmlns:c16="http://schemas.microsoft.com/office/drawing/2014/chart" uri="{C3380CC4-5D6E-409C-BE32-E72D297353CC}">
              <c16:uniqueId val="{0000000C-A790-43CD-84C7-92780D6C11C9}"/>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GER</c:v>
                </c:pt>
                <c:pt idx="1">
                  <c:v>SWIZ*</c:v>
                </c:pt>
                <c:pt idx="2">
                  <c:v>NETH</c:v>
                </c:pt>
                <c:pt idx="3">
                  <c:v>SWE*</c:v>
                </c:pt>
                <c:pt idx="4">
                  <c:v>FRA*</c:v>
                </c:pt>
                <c:pt idx="5">
                  <c:v>US*</c:v>
                </c:pt>
                <c:pt idx="6">
                  <c:v>AUS*</c:v>
                </c:pt>
                <c:pt idx="7">
                  <c:v>UK*</c:v>
                </c:pt>
                <c:pt idx="8">
                  <c:v>CAN*</c:v>
                </c:pt>
                <c:pt idx="9">
                  <c:v>NZ*</c:v>
                </c:pt>
              </c:strCache>
            </c:strRef>
          </c:cat>
          <c:val>
            <c:numRef>
              <c:f>Sheet1!$C$2:$C$11</c:f>
              <c:numCache>
                <c:formatCode>0</c:formatCode>
                <c:ptCount val="10"/>
                <c:pt idx="0">
                  <c:v>6.45</c:v>
                </c:pt>
                <c:pt idx="1">
                  <c:v>4.17</c:v>
                </c:pt>
                <c:pt idx="2">
                  <c:v>8.9700000000000006</c:v>
                </c:pt>
                <c:pt idx="3">
                  <c:v>7.28</c:v>
                </c:pt>
                <c:pt idx="4">
                  <c:v>8.5</c:v>
                </c:pt>
                <c:pt idx="5">
                  <c:v>5.92</c:v>
                </c:pt>
                <c:pt idx="6">
                  <c:v>7.55</c:v>
                </c:pt>
                <c:pt idx="7">
                  <c:v>8.1199999999999992</c:v>
                </c:pt>
                <c:pt idx="8">
                  <c:v>8.34</c:v>
                </c:pt>
                <c:pt idx="9">
                  <c:v>11.23</c:v>
                </c:pt>
              </c:numCache>
            </c:numRef>
          </c:val>
          <c:extLst>
            <c:ext xmlns:c16="http://schemas.microsoft.com/office/drawing/2014/chart" uri="{C3380CC4-5D6E-409C-BE32-E72D297353CC}">
              <c16:uniqueId val="{00000012-C8D5-4645-B80B-2BD4061086DF}"/>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763076680963661"/>
          <c:y val="4.5519584668938427E-2"/>
          <c:w val="0.32897277258533741"/>
          <c:h val="8.080612633064825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37671259139146E-2"/>
          <c:y val="7.6393494483498178E-2"/>
          <c:w val="0.96612465748172172"/>
          <c:h val="0.81989852723232015"/>
        </c:manualLayout>
      </c:layout>
      <c:barChart>
        <c:barDir val="col"/>
        <c:grouping val="clustered"/>
        <c:varyColors val="0"/>
        <c:ser>
          <c:idx val="0"/>
          <c:order val="0"/>
          <c:tx>
            <c:strRef>
              <c:f>Sheet1!$B$1</c:f>
              <c:strCache>
                <c:ptCount val="1"/>
                <c:pt idx="0">
                  <c:v>No stress, emotional distress, or burnout</c:v>
                </c:pt>
              </c:strCache>
            </c:strRef>
          </c:tx>
          <c:spPr>
            <a:solidFill>
              <a:schemeClr val="tx1">
                <a:lumMod val="50000"/>
                <a:lumOff val="50000"/>
              </a:schemeClr>
            </a:solidFill>
            <a:ln>
              <a:noFill/>
            </a:ln>
            <a:effectLst/>
          </c:spPr>
          <c:invertIfNegative val="0"/>
          <c:dPt>
            <c:idx val="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ACF5-4DF9-ABCE-1EE6E496075E}"/>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ACF5-4DF9-ABCE-1EE6E496075E}"/>
              </c:ext>
            </c:extLst>
          </c:dPt>
          <c:dPt>
            <c:idx val="3"/>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5-E0F5-4026-BA76-290038959311}"/>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7-E0F5-4026-BA76-290038959311}"/>
              </c:ext>
            </c:extLst>
          </c:dPt>
          <c:dPt>
            <c:idx val="7"/>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9-ACF5-4DF9-ABCE-1EE6E496075E}"/>
              </c:ext>
            </c:extLst>
          </c:dPt>
          <c:dPt>
            <c:idx val="8"/>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92C2-4726-A212-93D607424A29}"/>
              </c:ext>
            </c:extLst>
          </c:dPt>
          <c:dPt>
            <c:idx val="1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7-A790-43CD-84C7-92780D6C11C9}"/>
              </c:ext>
            </c:extLst>
          </c:dPt>
          <c:dPt>
            <c:idx val="11"/>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9-A790-43CD-84C7-92780D6C11C9}"/>
              </c:ext>
            </c:extLst>
          </c:dPt>
          <c:dPt>
            <c:idx val="1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B-A790-43CD-84C7-92780D6C11C9}"/>
              </c:ext>
            </c:extLst>
          </c:dPt>
          <c:dLbls>
            <c:dLbl>
              <c:idx val="0"/>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CF5-4DF9-ABCE-1EE6E496075E}"/>
                </c:ext>
              </c:extLst>
            </c:dLbl>
            <c:dLbl>
              <c:idx val="7"/>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CF5-4DF9-ABCE-1EE6E496075E}"/>
                </c:ext>
              </c:extLst>
            </c:dLbl>
            <c:dLbl>
              <c:idx val="8"/>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92C2-4726-A212-93D607424A29}"/>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90-43CD-84C7-92780D6C11C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SWIZ*</c:v>
                </c:pt>
                <c:pt idx="1">
                  <c:v>US*</c:v>
                </c:pt>
                <c:pt idx="2">
                  <c:v>AUS*</c:v>
                </c:pt>
                <c:pt idx="3">
                  <c:v>NETH*</c:v>
                </c:pt>
                <c:pt idx="4">
                  <c:v>CAN*</c:v>
                </c:pt>
                <c:pt idx="5">
                  <c:v>FRA*</c:v>
                </c:pt>
                <c:pt idx="6">
                  <c:v>GER*</c:v>
                </c:pt>
                <c:pt idx="7">
                  <c:v>SWE*</c:v>
                </c:pt>
                <c:pt idx="8">
                  <c:v>UK*</c:v>
                </c:pt>
              </c:strCache>
            </c:strRef>
          </c:cat>
          <c:val>
            <c:numRef>
              <c:f>Sheet1!$B$2:$B$10</c:f>
              <c:numCache>
                <c:formatCode>General</c:formatCode>
                <c:ptCount val="9"/>
                <c:pt idx="0">
                  <c:v>6</c:v>
                </c:pt>
                <c:pt idx="1">
                  <c:v>8</c:v>
                </c:pt>
                <c:pt idx="2">
                  <c:v>10</c:v>
                </c:pt>
                <c:pt idx="3">
                  <c:v>12</c:v>
                </c:pt>
                <c:pt idx="4">
                  <c:v>22</c:v>
                </c:pt>
                <c:pt idx="5">
                  <c:v>24</c:v>
                </c:pt>
                <c:pt idx="6">
                  <c:v>27</c:v>
                </c:pt>
                <c:pt idx="7">
                  <c:v>32</c:v>
                </c:pt>
                <c:pt idx="8">
                  <c:v>39</c:v>
                </c:pt>
              </c:numCache>
            </c:numRef>
          </c:val>
          <c:extLst>
            <c:ext xmlns:c16="http://schemas.microsoft.com/office/drawing/2014/chart" uri="{C3380CC4-5D6E-409C-BE32-E72D297353CC}">
              <c16:uniqueId val="{0000000C-A790-43CD-84C7-92780D6C11C9}"/>
            </c:ext>
          </c:extLst>
        </c:ser>
        <c:ser>
          <c:idx val="1"/>
          <c:order val="1"/>
          <c:tx>
            <c:strRef>
              <c:f>Sheet1!$C$1</c:f>
              <c:strCache>
                <c:ptCount val="1"/>
                <c:pt idx="0">
                  <c:v>Had stress, emotional distress, or burnout</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SWIZ*</c:v>
                </c:pt>
                <c:pt idx="1">
                  <c:v>US*</c:v>
                </c:pt>
                <c:pt idx="2">
                  <c:v>AUS*</c:v>
                </c:pt>
                <c:pt idx="3">
                  <c:v>NETH*</c:v>
                </c:pt>
                <c:pt idx="4">
                  <c:v>CAN*</c:v>
                </c:pt>
                <c:pt idx="5">
                  <c:v>FRA*</c:v>
                </c:pt>
                <c:pt idx="6">
                  <c:v>GER*</c:v>
                </c:pt>
                <c:pt idx="7">
                  <c:v>SWE*</c:v>
                </c:pt>
                <c:pt idx="8">
                  <c:v>UK*</c:v>
                </c:pt>
              </c:strCache>
            </c:strRef>
          </c:cat>
          <c:val>
            <c:numRef>
              <c:f>Sheet1!$C$2:$C$10</c:f>
              <c:numCache>
                <c:formatCode>General</c:formatCode>
                <c:ptCount val="9"/>
                <c:pt idx="0">
                  <c:v>16</c:v>
                </c:pt>
                <c:pt idx="1">
                  <c:v>28</c:v>
                </c:pt>
                <c:pt idx="2">
                  <c:v>29</c:v>
                </c:pt>
                <c:pt idx="3">
                  <c:v>24</c:v>
                </c:pt>
                <c:pt idx="4">
                  <c:v>40</c:v>
                </c:pt>
                <c:pt idx="5">
                  <c:v>44</c:v>
                </c:pt>
                <c:pt idx="6">
                  <c:v>39</c:v>
                </c:pt>
                <c:pt idx="7">
                  <c:v>55</c:v>
                </c:pt>
                <c:pt idx="8">
                  <c:v>52</c:v>
                </c:pt>
              </c:numCache>
            </c:numRef>
          </c:val>
          <c:extLst>
            <c:ext xmlns:c16="http://schemas.microsoft.com/office/drawing/2014/chart" uri="{C3380CC4-5D6E-409C-BE32-E72D297353CC}">
              <c16:uniqueId val="{00000000-82D7-4328-959F-AB8EDD502F6E}"/>
            </c:ext>
          </c:extLst>
        </c:ser>
        <c:dLbls>
          <c:dLblPos val="inEnd"/>
          <c:showLegendKey val="0"/>
          <c:showVal val="1"/>
          <c:showCatName val="0"/>
          <c:showSerName val="0"/>
          <c:showPercent val="0"/>
          <c:showBubbleSize val="0"/>
        </c:dLbls>
        <c:gapWidth val="6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11666576828843388"/>
          <c:y val="9.7673499282574048E-3"/>
          <c:w val="0.76649052896325121"/>
          <c:h val="9.918397764943212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1824751582E-2"/>
          <c:y val="5.6579477073819398E-2"/>
          <c:w val="0.96471318879855461"/>
          <c:h val="0.84030771610602262"/>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1"/>
            <c:invertIfNegative val="0"/>
            <c:bubble3D val="0"/>
            <c:spPr>
              <a:solidFill>
                <a:srgbClr val="3F6777"/>
              </a:solidFill>
              <a:ln>
                <a:noFill/>
              </a:ln>
              <a:effectLst/>
            </c:spPr>
            <c:extLst>
              <c:ext xmlns:c16="http://schemas.microsoft.com/office/drawing/2014/chart" uri="{C3380CC4-5D6E-409C-BE32-E72D297353CC}">
                <c16:uniqueId val="{00000001-8AAE-4655-9CEC-9111566E6435}"/>
              </c:ext>
            </c:extLst>
          </c:dPt>
          <c:dPt>
            <c:idx val="2"/>
            <c:invertIfNegative val="0"/>
            <c:bubble3D val="0"/>
            <c:spPr>
              <a:solidFill>
                <a:srgbClr val="3F6777"/>
              </a:solidFill>
              <a:ln>
                <a:noFill/>
              </a:ln>
              <a:effectLst/>
            </c:spPr>
            <c:extLst>
              <c:ext xmlns:c16="http://schemas.microsoft.com/office/drawing/2014/chart" uri="{C3380CC4-5D6E-409C-BE32-E72D297353CC}">
                <c16:uniqueId val="{00000003-8AAE-4655-9CEC-9111566E6435}"/>
              </c:ext>
            </c:extLst>
          </c:dPt>
          <c:dPt>
            <c:idx val="4"/>
            <c:invertIfNegative val="0"/>
            <c:bubble3D val="0"/>
            <c:spPr>
              <a:solidFill>
                <a:srgbClr val="3F6777"/>
              </a:solidFill>
              <a:ln>
                <a:noFill/>
              </a:ln>
              <a:effectLst/>
            </c:spPr>
            <c:extLst>
              <c:ext xmlns:c16="http://schemas.microsoft.com/office/drawing/2014/chart" uri="{C3380CC4-5D6E-409C-BE32-E72D297353CC}">
                <c16:uniqueId val="{00000005-BC03-4FC2-A8B8-2140054CECB4}"/>
              </c:ext>
            </c:extLst>
          </c:dPt>
          <c:dPt>
            <c:idx val="5"/>
            <c:invertIfNegative val="0"/>
            <c:bubble3D val="0"/>
            <c:spPr>
              <a:solidFill>
                <a:srgbClr val="3F6777"/>
              </a:solidFill>
              <a:ln>
                <a:noFill/>
              </a:ln>
              <a:effectLst/>
            </c:spPr>
            <c:extLst>
              <c:ext xmlns:c16="http://schemas.microsoft.com/office/drawing/2014/chart" uri="{C3380CC4-5D6E-409C-BE32-E72D297353CC}">
                <c16:uniqueId val="{00000002-92C2-4726-A212-93D607424A29}"/>
              </c:ext>
            </c:extLst>
          </c:dPt>
          <c:dPt>
            <c:idx val="7"/>
            <c:invertIfNegative val="0"/>
            <c:bubble3D val="0"/>
            <c:spPr>
              <a:solidFill>
                <a:srgbClr val="3F6777"/>
              </a:solidFill>
              <a:ln>
                <a:noFill/>
              </a:ln>
              <a:effectLst/>
            </c:spPr>
            <c:extLst>
              <c:ext xmlns:c16="http://schemas.microsoft.com/office/drawing/2014/chart" uri="{C3380CC4-5D6E-409C-BE32-E72D297353CC}">
                <c16:uniqueId val="{00000009-BC03-4FC2-A8B8-2140054CECB4}"/>
              </c:ext>
            </c:extLst>
          </c:dPt>
          <c:dPt>
            <c:idx val="9"/>
            <c:invertIfNegative val="0"/>
            <c:bubble3D val="0"/>
            <c:spPr>
              <a:solidFill>
                <a:srgbClr val="3F6777"/>
              </a:solidFill>
              <a:ln>
                <a:noFill/>
              </a:ln>
              <a:effectLst/>
            </c:spPr>
            <c:extLst>
              <c:ext xmlns:c16="http://schemas.microsoft.com/office/drawing/2014/chart" uri="{C3380CC4-5D6E-409C-BE32-E72D297353CC}">
                <c16:uniqueId val="{0000000B-BC03-4FC2-A8B8-2140054CECB4}"/>
              </c:ext>
            </c:extLst>
          </c:dPt>
          <c:dPt>
            <c:idx val="11"/>
            <c:invertIfNegative val="0"/>
            <c:bubble3D val="0"/>
            <c:spPr>
              <a:solidFill>
                <a:srgbClr val="3F6777"/>
              </a:solidFill>
              <a:ln>
                <a:noFill/>
              </a:ln>
              <a:effectLst/>
            </c:spPr>
            <c:extLst>
              <c:ext xmlns:c16="http://schemas.microsoft.com/office/drawing/2014/chart" uri="{C3380CC4-5D6E-409C-BE32-E72D297353CC}">
                <c16:uniqueId val="{00000009-A790-43CD-84C7-92780D6C11C9}"/>
              </c:ext>
            </c:extLst>
          </c:dPt>
          <c:dPt>
            <c:idx val="12"/>
            <c:invertIfNegative val="0"/>
            <c:bubble3D val="0"/>
            <c:spPr>
              <a:solidFill>
                <a:srgbClr val="3F6777"/>
              </a:solidFill>
              <a:ln>
                <a:noFill/>
              </a:ln>
              <a:effectLst/>
            </c:spPr>
            <c:extLst>
              <c:ext xmlns:c16="http://schemas.microsoft.com/office/drawing/2014/chart" uri="{C3380CC4-5D6E-409C-BE32-E72D297353CC}">
                <c16:uniqueId val="{0000000B-A790-43CD-84C7-92780D6C11C9}"/>
              </c:ext>
            </c:extLst>
          </c:dPt>
          <c:dLbls>
            <c:dLbl>
              <c:idx val="0"/>
              <c:layout>
                <c:manualLayout>
                  <c:x val="-1.4114724480578139E-3"/>
                  <c:y val="5.58953859398134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C03-4FC2-A8B8-2140054CECB4}"/>
                </c:ext>
              </c:extLst>
            </c:dLbl>
            <c:dLbl>
              <c:idx val="1"/>
              <c:layout>
                <c:manualLayout>
                  <c:x val="-1.2938347975630074E-17"/>
                  <c:y val="6.3768198793808975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8AAE-4655-9CEC-9111566E6435}"/>
                </c:ext>
              </c:extLst>
            </c:dLbl>
            <c:dLbl>
              <c:idx val="5"/>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2C2-4726-A212-93D607424A29}"/>
                </c:ext>
              </c:extLst>
            </c:dLbl>
            <c:dLbl>
              <c:idx val="7"/>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C03-4FC2-A8B8-2140054CECB4}"/>
                </c:ext>
              </c:extLst>
            </c:dLbl>
            <c:dLbl>
              <c:idx val="9"/>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BC03-4FC2-A8B8-2140054CECB4}"/>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790-43CD-84C7-92780D6C11C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GER*</c:v>
                </c:pt>
                <c:pt idx="3">
                  <c:v>AUS*</c:v>
                </c:pt>
                <c:pt idx="4">
                  <c:v>CAN*</c:v>
                </c:pt>
                <c:pt idx="5">
                  <c:v>SWE*</c:v>
                </c:pt>
                <c:pt idx="6">
                  <c:v>US*</c:v>
                </c:pt>
                <c:pt idx="7">
                  <c:v>FRA*</c:v>
                </c:pt>
                <c:pt idx="8">
                  <c:v>NZ*</c:v>
                </c:pt>
                <c:pt idx="9">
                  <c:v>UK*</c:v>
                </c:pt>
              </c:strCache>
            </c:strRef>
          </c:cat>
          <c:val>
            <c:numRef>
              <c:f>Sheet1!$B$2:$B$11</c:f>
              <c:numCache>
                <c:formatCode>General</c:formatCode>
                <c:ptCount val="10"/>
                <c:pt idx="0">
                  <c:v>4</c:v>
                </c:pt>
                <c:pt idx="1">
                  <c:v>5</c:v>
                </c:pt>
                <c:pt idx="2">
                  <c:v>7</c:v>
                </c:pt>
                <c:pt idx="3">
                  <c:v>8</c:v>
                </c:pt>
                <c:pt idx="4">
                  <c:v>11</c:v>
                </c:pt>
                <c:pt idx="5">
                  <c:v>11</c:v>
                </c:pt>
                <c:pt idx="6">
                  <c:v>14</c:v>
                </c:pt>
                <c:pt idx="7">
                  <c:v>16</c:v>
                </c:pt>
                <c:pt idx="8">
                  <c:v>18</c:v>
                </c:pt>
                <c:pt idx="9">
                  <c:v>20</c:v>
                </c:pt>
              </c:numCache>
            </c:numRef>
          </c:val>
          <c:extLst>
            <c:ext xmlns:c16="http://schemas.microsoft.com/office/drawing/2014/chart" uri="{C3380CC4-5D6E-409C-BE32-E72D297353CC}">
              <c16:uniqueId val="{0000000C-A790-43CD-84C7-92780D6C11C9}"/>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GER*</c:v>
                </c:pt>
                <c:pt idx="3">
                  <c:v>AUS*</c:v>
                </c:pt>
                <c:pt idx="4">
                  <c:v>CAN*</c:v>
                </c:pt>
                <c:pt idx="5">
                  <c:v>SWE*</c:v>
                </c:pt>
                <c:pt idx="6">
                  <c:v>US*</c:v>
                </c:pt>
                <c:pt idx="7">
                  <c:v>FRA*</c:v>
                </c:pt>
                <c:pt idx="8">
                  <c:v>NZ*</c:v>
                </c:pt>
                <c:pt idx="9">
                  <c:v>UK*</c:v>
                </c:pt>
              </c:strCache>
            </c:strRef>
          </c:cat>
          <c:val>
            <c:numRef>
              <c:f>Sheet1!$C$2:$C$11</c:f>
              <c:numCache>
                <c:formatCode>General</c:formatCode>
                <c:ptCount val="10"/>
                <c:pt idx="0">
                  <c:v>31</c:v>
                </c:pt>
                <c:pt idx="1">
                  <c:v>47</c:v>
                </c:pt>
                <c:pt idx="2">
                  <c:v>40</c:v>
                </c:pt>
                <c:pt idx="3">
                  <c:v>37</c:v>
                </c:pt>
                <c:pt idx="4">
                  <c:v>52</c:v>
                </c:pt>
                <c:pt idx="5">
                  <c:v>48</c:v>
                </c:pt>
                <c:pt idx="6">
                  <c:v>45</c:v>
                </c:pt>
                <c:pt idx="7">
                  <c:v>55</c:v>
                </c:pt>
                <c:pt idx="8">
                  <c:v>59</c:v>
                </c:pt>
                <c:pt idx="9">
                  <c:v>67</c:v>
                </c:pt>
              </c:numCache>
            </c:numRef>
          </c:val>
          <c:extLst>
            <c:ext xmlns:c16="http://schemas.microsoft.com/office/drawing/2014/chart" uri="{C3380CC4-5D6E-409C-BE32-E72D297353CC}">
              <c16:uniqueId val="{00000000-8040-459A-848B-845A1000669F}"/>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531228438924809"/>
          <c:y val="4.2268088781962282E-2"/>
          <c:w val="0.33116344450846086"/>
          <c:h val="8.212000034588877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latin typeface="Arial" panose="020B0604020202020204" pitchFamily="34" charset="0"/>
            </a:endParaRPr>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Arial" panose="020B0604020202020204" pitchFamily="34" charset="0"/>
              </a:rPr>
              <a:t>‹#›</a:t>
            </a:fld>
            <a:endParaRPr lang="en-US">
              <a:latin typeface="Arial" panose="020B0604020202020204" pitchFamily="34" charset="0"/>
            </a:endParaRPr>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latin typeface="Arial" panose="020B0604020202020204" pitchFamily="34" charset="0"/>
              </a:rPr>
              <a:t>11/8/2022</a:t>
            </a:fld>
            <a:endParaRPr lang="en-US">
              <a:latin typeface="Arial" panose="020B0604020202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b="0" i="0">
                <a:latin typeface="Arial" panose="020B0604020202020204" pitchFamily="34" charset="0"/>
              </a:defRPr>
            </a:lvl1pPr>
          </a:lstStyle>
          <a:p>
            <a:fld id="{03A1D146-B4E0-1741-B9EE-9789392EFCC4}" type="datetimeFigureOut">
              <a:rPr lang="en-US" smtClean="0"/>
              <a:pPr/>
              <a:t>11/8/2022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Arial" panose="020B0604020202020204" pitchFamily="34" charset="0"/>
        <a:ea typeface="+mn-ea"/>
        <a:cs typeface="+mn-cs"/>
      </a:defRPr>
    </a:lvl1pPr>
    <a:lvl2pPr marL="609585" algn="l" defTabSz="609585" rtl="0" eaLnBrk="1" latinLnBrk="0" hangingPunct="1">
      <a:defRPr sz="1600" b="0" i="0" kern="1200">
        <a:solidFill>
          <a:schemeClr val="tx1"/>
        </a:solidFill>
        <a:latin typeface="Arial" panose="020B0604020202020204" pitchFamily="34" charset="0"/>
        <a:ea typeface="+mn-ea"/>
        <a:cs typeface="+mn-cs"/>
      </a:defRPr>
    </a:lvl2pPr>
    <a:lvl3pPr marL="1219170" algn="l" defTabSz="609585" rtl="0" eaLnBrk="1" latinLnBrk="0" hangingPunct="1">
      <a:defRPr sz="1600" b="0" i="0" kern="1200">
        <a:solidFill>
          <a:schemeClr val="tx1"/>
        </a:solidFill>
        <a:latin typeface="Arial" panose="020B0604020202020204" pitchFamily="34" charset="0"/>
        <a:ea typeface="+mn-ea"/>
        <a:cs typeface="+mn-cs"/>
      </a:defRPr>
    </a:lvl3pPr>
    <a:lvl4pPr marL="1828754" algn="l" defTabSz="609585" rtl="0" eaLnBrk="1" latinLnBrk="0" hangingPunct="1">
      <a:defRPr sz="1600" b="0" i="0" kern="1200">
        <a:solidFill>
          <a:schemeClr val="tx1"/>
        </a:solidFill>
        <a:latin typeface="Arial" panose="020B0604020202020204" pitchFamily="34" charset="0"/>
        <a:ea typeface="+mn-ea"/>
        <a:cs typeface="+mn-cs"/>
      </a:defRPr>
    </a:lvl4pPr>
    <a:lvl5pPr marL="2438339" algn="l" defTabSz="609585" rtl="0" eaLnBrk="1" latinLnBrk="0" hangingPunct="1">
      <a:defRPr sz="1600" b="0" i="0" kern="1200">
        <a:solidFill>
          <a:schemeClr val="tx1"/>
        </a:solidFill>
        <a:latin typeface="Arial" panose="020B0604020202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10058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1"/>
            <a:ext cx="9000999" cy="985213"/>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67713"/>
            <a:ext cx="7012964" cy="246221"/>
          </a:xfrm>
          <a:prstGeom prst="rect">
            <a:avLst/>
          </a:prstGeom>
          <a:noFill/>
        </p:spPr>
        <p:txBody>
          <a:bodyPr wrap="square" lIns="0" tIns="0" rIns="0" bIns="0" rtlCol="0" anchor="ctr" anchorCtr="0">
            <a:sp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t>
            </a:r>
            <a:r>
              <a:rPr lang="en-US" sz="800" b="0" i="0" err="1">
                <a:latin typeface="Arial" panose="020B0604020202020204" pitchFamily="34" charset="0"/>
                <a:cs typeface="Arial" panose="020B0604020202020204" pitchFamily="34" charset="0"/>
              </a:rPr>
              <a:t>Munira</a:t>
            </a:r>
            <a:r>
              <a:rPr lang="en-US" sz="800" b="0" i="0">
                <a:latin typeface="Arial" panose="020B0604020202020204" pitchFamily="34" charset="0"/>
                <a:cs typeface="Arial" panose="020B0604020202020204" pitchFamily="34" charset="0"/>
              </a:rPr>
              <a:t> Gunja et al., </a:t>
            </a:r>
            <a:r>
              <a:rPr lang="en-US" sz="800" b="0" i="1">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a:latin typeface="Arial" panose="020B0604020202020204" pitchFamily="34" charset="0"/>
                <a:cs typeface="Arial" panose="020B0604020202020204" pitchFamily="34" charset="0"/>
              </a:rPr>
              <a:t> (Commonwealth Fund, Nov. 2022). </a:t>
            </a:r>
            <a:r>
              <a:rPr lang="en-US" sz="800" b="0" i="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33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Author et al., </a:t>
            </a:r>
            <a:r>
              <a:rPr lang="en-US" sz="800" b="0" i="1">
                <a:latin typeface="Arial" panose="020B0604020202020204" pitchFamily="34" charset="0"/>
                <a:cs typeface="Arial" panose="020B0604020202020204" pitchFamily="34" charset="0"/>
              </a:rPr>
              <a:t>Brief Title </a:t>
            </a:r>
            <a:r>
              <a:rPr lang="en-US" sz="800" b="0" i="0">
                <a:latin typeface="Arial" panose="020B0604020202020204" pitchFamily="34" charset="0"/>
                <a:cs typeface="Arial" panose="020B0604020202020204" pitchFamily="34" charset="0"/>
              </a:rPr>
              <a:t>(Commonwealth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601228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1E22EA-C31C-4A13-0707-B9910BBB0C6A}"/>
              </a:ext>
            </a:extLst>
          </p:cNvPr>
          <p:cNvSpPr/>
          <p:nvPr userDrawn="1"/>
        </p:nvSpPr>
        <p:spPr>
          <a:xfrm>
            <a:off x="0" y="0"/>
            <a:ext cx="9144000" cy="914400"/>
          </a:xfrm>
          <a:prstGeom prst="rect">
            <a:avLst/>
          </a:prstGeom>
          <a:solidFill>
            <a:srgbClr val="11547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8" y="6394524"/>
            <a:ext cx="1321024" cy="418861"/>
          </a:xfrm>
          <a:prstGeom prst="rect">
            <a:avLst/>
          </a:prstGeom>
        </p:spPr>
      </p:pic>
      <p:sp>
        <p:nvSpPr>
          <p:cNvPr id="2" name="TextBox 1"/>
          <p:cNvSpPr txBox="1"/>
          <p:nvPr userDrawn="1"/>
        </p:nvSpPr>
        <p:spPr>
          <a:xfrm>
            <a:off x="71504" y="6394523"/>
            <a:ext cx="7128793" cy="418861"/>
          </a:xfrm>
          <a:prstGeom prst="rect">
            <a:avLst/>
          </a:prstGeom>
          <a:noFill/>
        </p:spPr>
        <p:txBody>
          <a:bodyPr wrap="square" lIns="0" tIns="0" rIns="0" bIns="0" rtlCol="0" anchor="ctr" anchorCtr="0">
            <a:no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Munira Gunja et al., </a:t>
            </a:r>
            <a:r>
              <a:rPr lang="en-US" sz="800" b="0" i="1">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a:latin typeface="Arial" panose="020B0604020202020204" pitchFamily="34" charset="0"/>
                <a:cs typeface="Arial" panose="020B0604020202020204" pitchFamily="34" charset="0"/>
              </a:rPr>
              <a:t> (Commonwealth Fund, Nov. 2022). </a:t>
            </a:r>
            <a:r>
              <a:rPr lang="en-US" sz="800" b="0" i="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a:solidFill>
                <a:srgbClr val="65A591"/>
              </a:solidFill>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1500" b="0" i="0" spc="-38"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975"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600" b="0" i="0">
                <a:solidFill>
                  <a:schemeClr val="tx1"/>
                </a:solidFill>
                <a:latin typeface="+mn-lt"/>
              </a:defRPr>
            </a:lvl1pPr>
            <a:lvl2pPr marL="128582" indent="0">
              <a:buNone/>
              <a:defRPr sz="675">
                <a:solidFill>
                  <a:schemeClr val="tx1"/>
                </a:solidFill>
              </a:defRPr>
            </a:lvl2pPr>
            <a:lvl3pPr marL="258353" indent="0">
              <a:buNone/>
              <a:defRPr sz="675">
                <a:solidFill>
                  <a:schemeClr val="tx1"/>
                </a:solidFill>
              </a:defRPr>
            </a:lvl3pPr>
            <a:lvl4pPr marL="386934" indent="0">
              <a:buNone/>
              <a:defRPr sz="675">
                <a:solidFill>
                  <a:schemeClr val="tx1"/>
                </a:solidFill>
              </a:defRPr>
            </a:lvl4pPr>
            <a:lvl5pPr marL="515515" indent="0">
              <a:buNone/>
              <a:defRPr sz="675">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25"/>
            <a:ext cx="8961120" cy="251315"/>
          </a:xfrm>
        </p:spPr>
        <p:txBody>
          <a:bodyPr anchor="ctr" anchorCtr="0">
            <a:normAutofit/>
          </a:bodyPr>
          <a:lstStyle>
            <a:lvl1pPr marL="0" indent="0">
              <a:buNone/>
              <a:defRPr sz="825" b="0" i="0">
                <a:solidFill>
                  <a:schemeClr val="tx1"/>
                </a:solidFill>
                <a:latin typeface="Suisse Int'l Italic" panose="020B0804000000000000" pitchFamily="34" charset="77"/>
              </a:defRPr>
            </a:lvl1pPr>
            <a:lvl2pPr marL="96436" indent="0">
              <a:buNone/>
              <a:defRPr/>
            </a:lvl2pPr>
            <a:lvl3pPr marL="193764" indent="0">
              <a:buNone/>
              <a:defRPr/>
            </a:lvl3pPr>
            <a:lvl4pPr marL="290200" indent="0">
              <a:buNone/>
              <a:defRPr/>
            </a:lvl4pPr>
            <a:lvl5pPr marL="386636" indent="0">
              <a:buNone/>
              <a:defRPr/>
            </a:lvl5pPr>
          </a:lstStyle>
          <a:p>
            <a:pPr lvl="0"/>
            <a:r>
              <a:rPr lang="en-US"/>
              <a:t>Axis Title</a:t>
            </a:r>
          </a:p>
        </p:txBody>
      </p:sp>
    </p:spTree>
    <p:extLst>
      <p:ext uri="{BB962C8B-B14F-4D97-AF65-F5344CB8AC3E}">
        <p14:creationId xmlns:p14="http://schemas.microsoft.com/office/powerpoint/2010/main" val="413733997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 id="2147483862" r:id="rId2"/>
    <p:sldLayoutId id="2147483864" r:id="rId3"/>
    <p:sldLayoutId id="2147483865" r:id="rId4"/>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Bef>
                <a:spcPts val="0"/>
              </a:spcBef>
              <a:spcAft>
                <a:spcPts val="200"/>
              </a:spcAft>
            </a:pPr>
            <a:r>
              <a:rPr lang="en-US" sz="800">
                <a:latin typeface="Arial" panose="020B0604020202020204" pitchFamily="34" charset="0"/>
                <a:cs typeface="Arial" panose="020B0604020202020204" pitchFamily="34" charset="0"/>
              </a:rPr>
              <a:t>* Statistically significant differences compared to US or comparator bar at p&lt;.05 level.</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spc="-50" dirty="0">
                <a:solidFill>
                  <a:schemeClr val="bg1"/>
                </a:solidFill>
              </a:rPr>
              <a:t>More than half of primary care physicians in all countries said their workload has increased since the pandemic began.</a:t>
            </a:r>
          </a:p>
        </p:txBody>
      </p:sp>
      <p:graphicFrame>
        <p:nvGraphicFramePr>
          <p:cNvPr id="3" name="Chart Placeholder 5">
            <a:extLst>
              <a:ext uri="{FF2B5EF4-FFF2-40B4-BE49-F238E27FC236}">
                <a16:creationId xmlns:a16="http://schemas.microsoft.com/office/drawing/2014/main" id="{7F414CDF-14D2-EDDE-A697-BC616F704007}"/>
              </a:ext>
            </a:extLst>
          </p:cNvPr>
          <p:cNvGraphicFramePr>
            <a:graphicFrameLocks/>
          </p:cNvGraphicFramePr>
          <p:nvPr>
            <p:extLst>
              <p:ext uri="{D42A27DB-BD31-4B8C-83A1-F6EECF244321}">
                <p14:modId xmlns:p14="http://schemas.microsoft.com/office/powerpoint/2010/main" val="3382575230"/>
              </p:ext>
            </p:extLst>
          </p:nvPr>
        </p:nvGraphicFramePr>
        <p:xfrm>
          <a:off x="71499" y="1816637"/>
          <a:ext cx="8997695" cy="377226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15">
            <a:extLst>
              <a:ext uri="{FF2B5EF4-FFF2-40B4-BE49-F238E27FC236}">
                <a16:creationId xmlns:a16="http://schemas.microsoft.com/office/drawing/2014/main" id="{67F2B509-33A8-24DA-0384-66928A785B1B}"/>
              </a:ext>
            </a:extLst>
          </p:cNvPr>
          <p:cNvSpPr txBox="1">
            <a:spLocks/>
          </p:cNvSpPr>
          <p:nvPr/>
        </p:nvSpPr>
        <p:spPr>
          <a:xfrm>
            <a:off x="75267"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solidFill>
                  <a:srgbClr val="1A1A1A"/>
                </a:solidFill>
                <a:latin typeface="Arial" panose="020B0604020202020204"/>
              </a:rPr>
              <a:t>Percentage of primary care physicians who said their workload “increased somewhat” or “increased a lot” compared to </a:t>
            </a:r>
            <a:br>
              <a:rPr lang="en-US" sz="1200" i="1">
                <a:solidFill>
                  <a:srgbClr val="1A1A1A"/>
                </a:solidFill>
                <a:latin typeface="Arial" panose="020B0604020202020204"/>
              </a:rPr>
            </a:br>
            <a:r>
              <a:rPr lang="en-US" sz="1200" i="1">
                <a:solidFill>
                  <a:srgbClr val="1A1A1A"/>
                </a:solidFill>
                <a:latin typeface="Arial" panose="020B0604020202020204"/>
              </a:rPr>
              <a:t>before COVID-19</a:t>
            </a:r>
          </a:p>
        </p:txBody>
      </p:sp>
    </p:spTree>
    <p:extLst>
      <p:ext uri="{BB962C8B-B14F-4D97-AF65-F5344CB8AC3E}">
        <p14:creationId xmlns:p14="http://schemas.microsoft.com/office/powerpoint/2010/main" val="337854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B88DCDD-EE65-EA7B-EC8C-4B621C047631}"/>
              </a:ext>
            </a:extLst>
          </p:cNvPr>
          <p:cNvSpPr/>
          <p:nvPr/>
        </p:nvSpPr>
        <p:spPr>
          <a:xfrm>
            <a:off x="3723900" y="2425148"/>
            <a:ext cx="868680" cy="3083118"/>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825"/>
          </a:p>
        </p:txBody>
      </p:sp>
      <p:graphicFrame>
        <p:nvGraphicFramePr>
          <p:cNvPr id="9" name="Chart Placeholder 5">
            <a:extLst>
              <a:ext uri="{FF2B5EF4-FFF2-40B4-BE49-F238E27FC236}">
                <a16:creationId xmlns:a16="http://schemas.microsoft.com/office/drawing/2014/main" id="{282641AC-4BE7-4DFB-B4DE-92BEEC438290}"/>
              </a:ext>
            </a:extLst>
          </p:cNvPr>
          <p:cNvGraphicFramePr>
            <a:graphicFrameLocks/>
          </p:cNvGraphicFramePr>
          <p:nvPr>
            <p:extLst>
              <p:ext uri="{D42A27DB-BD31-4B8C-83A1-F6EECF244321}">
                <p14:modId xmlns:p14="http://schemas.microsoft.com/office/powerpoint/2010/main" val="2435025137"/>
              </p:ext>
            </p:extLst>
          </p:nvPr>
        </p:nvGraphicFramePr>
        <p:xfrm>
          <a:off x="88178" y="1548031"/>
          <a:ext cx="8981017" cy="4067175"/>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Bef>
                <a:spcPts val="0"/>
              </a:spcBef>
              <a:spcAft>
                <a:spcPts val="200"/>
              </a:spcAft>
            </a:pPr>
            <a:r>
              <a:rPr lang="en-US" sz="800">
                <a:latin typeface="Arial" panose="020B0604020202020204" pitchFamily="34" charset="0"/>
                <a:cs typeface="Arial" panose="020B0604020202020204" pitchFamily="34" charset="0"/>
              </a:rPr>
              <a:t>* Statistically significant difference to bar in comparison for within-country stratification analyses at p&lt;.05 level.</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spc="-50" dirty="0">
                <a:solidFill>
                  <a:schemeClr val="bg1"/>
                </a:solidFill>
              </a:rPr>
              <a:t>Younger primary care physicians in nearly all high-income countries were more likely than their older peers to have stressful jobs.</a:t>
            </a:r>
          </a:p>
        </p:txBody>
      </p:sp>
      <p:sp>
        <p:nvSpPr>
          <p:cNvPr id="10" name="Text Placeholder 15">
            <a:extLst>
              <a:ext uri="{FF2B5EF4-FFF2-40B4-BE49-F238E27FC236}">
                <a16:creationId xmlns:a16="http://schemas.microsoft.com/office/drawing/2014/main" id="{3402D9BE-0C61-44CB-81A3-F5719F1C8615}"/>
              </a:ext>
            </a:extLst>
          </p:cNvPr>
          <p:cNvSpPr txBox="1">
            <a:spLocks/>
          </p:cNvSpPr>
          <p:nvPr/>
        </p:nvSpPr>
        <p:spPr>
          <a:xfrm>
            <a:off x="73152" y="1141903"/>
            <a:ext cx="8997696"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dirty="0">
                <a:solidFill>
                  <a:srgbClr val="1A1A1A"/>
                </a:solidFill>
                <a:latin typeface="Arial" panose="020B0604020202020204"/>
              </a:rPr>
              <a:t>Percentage of primary care physicians who reported their job was “very stressful” or “extremely stressful”</a:t>
            </a:r>
          </a:p>
        </p:txBody>
      </p:sp>
    </p:spTree>
    <p:extLst>
      <p:ext uri="{BB962C8B-B14F-4D97-AF65-F5344CB8AC3E}">
        <p14:creationId xmlns:p14="http://schemas.microsoft.com/office/powerpoint/2010/main" val="4086505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8ECD98-683A-A26F-3DBC-B8E2B992502B}"/>
              </a:ext>
            </a:extLst>
          </p:cNvPr>
          <p:cNvSpPr/>
          <p:nvPr/>
        </p:nvSpPr>
        <p:spPr>
          <a:xfrm>
            <a:off x="5443370" y="2425148"/>
            <a:ext cx="868680" cy="3083118"/>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825"/>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Bef>
                <a:spcPts val="0"/>
              </a:spcBef>
              <a:spcAft>
                <a:spcPts val="200"/>
              </a:spcAft>
            </a:pPr>
            <a:r>
              <a:rPr lang="en-US" sz="800">
                <a:latin typeface="Arial" panose="020B0604020202020204" pitchFamily="34" charset="0"/>
                <a:ea typeface="MS Mincho" panose="02020609040205080304" pitchFamily="49" charset="-128"/>
                <a:cs typeface="Arial" panose="020B0604020202020204" pitchFamily="34" charset="0"/>
              </a:rPr>
              <a:t>^ The survey asked physicians if they experienced emotional distress such as “anxiety, great sadness, anger, or feelings of hopelessness.”</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 Statistically significant difference to bar in comparison for within-country stratification analyses at p&lt;.05 level.</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a:solidFill>
                  <a:schemeClr val="bg1"/>
                </a:solidFill>
              </a:rPr>
              <a:t>More than half of younger primary care physicians in most countries have experienced emotional distress since the start of the pandemic.</a:t>
            </a:r>
          </a:p>
        </p:txBody>
      </p:sp>
      <p:graphicFrame>
        <p:nvGraphicFramePr>
          <p:cNvPr id="3" name="Chart Placeholder 5">
            <a:extLst>
              <a:ext uri="{FF2B5EF4-FFF2-40B4-BE49-F238E27FC236}">
                <a16:creationId xmlns:a16="http://schemas.microsoft.com/office/drawing/2014/main" id="{09A49C92-3F37-2A56-B1C3-1FF4B5BF3D01}"/>
              </a:ext>
            </a:extLst>
          </p:cNvPr>
          <p:cNvGraphicFramePr>
            <a:graphicFrameLocks/>
          </p:cNvGraphicFramePr>
          <p:nvPr>
            <p:extLst>
              <p:ext uri="{D42A27DB-BD31-4B8C-83A1-F6EECF244321}">
                <p14:modId xmlns:p14="http://schemas.microsoft.com/office/powerpoint/2010/main" val="515701976"/>
              </p:ext>
            </p:extLst>
          </p:nvPr>
        </p:nvGraphicFramePr>
        <p:xfrm>
          <a:off x="71498" y="1514259"/>
          <a:ext cx="8997696" cy="408958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15">
            <a:extLst>
              <a:ext uri="{FF2B5EF4-FFF2-40B4-BE49-F238E27FC236}">
                <a16:creationId xmlns:a16="http://schemas.microsoft.com/office/drawing/2014/main" id="{C2E5BBC0-E717-3122-3D7A-D650838310AD}"/>
              </a:ext>
            </a:extLst>
          </p:cNvPr>
          <p:cNvSpPr txBox="1">
            <a:spLocks/>
          </p:cNvSpPr>
          <p:nvPr/>
        </p:nvSpPr>
        <p:spPr>
          <a:xfrm>
            <a:off x="73152" y="1143000"/>
            <a:ext cx="8997696"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dirty="0">
                <a:solidFill>
                  <a:srgbClr val="1A1A1A"/>
                </a:solidFill>
                <a:latin typeface="Arial" panose="020B0604020202020204"/>
              </a:rPr>
              <a:t>Percentage of primary care physicians who said they experienced emotional distress^ since the COVID-19 pandemic began</a:t>
            </a:r>
          </a:p>
        </p:txBody>
      </p:sp>
    </p:spTree>
    <p:extLst>
      <p:ext uri="{BB962C8B-B14F-4D97-AF65-F5344CB8AC3E}">
        <p14:creationId xmlns:p14="http://schemas.microsoft.com/office/powerpoint/2010/main" val="2002775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EF11DD7-C836-46C2-3DC7-C4CDA115F948}"/>
              </a:ext>
            </a:extLst>
          </p:cNvPr>
          <p:cNvSpPr/>
          <p:nvPr/>
        </p:nvSpPr>
        <p:spPr>
          <a:xfrm>
            <a:off x="6298135" y="2266122"/>
            <a:ext cx="868680" cy="308867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825"/>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Bef>
                <a:spcPts val="0"/>
              </a:spcBef>
              <a:spcAft>
                <a:spcPts val="200"/>
              </a:spcAft>
              <a:tabLst>
                <a:tab pos="-771525" algn="l"/>
                <a:tab pos="-685800" algn="l"/>
                <a:tab pos="-342900" algn="l"/>
                <a:tab pos="136208" algn="l"/>
                <a:tab pos="408146" algn="l"/>
                <a:tab pos="611981" algn="l"/>
                <a:tab pos="685800" algn="l"/>
                <a:tab pos="889635" algn="l"/>
                <a:tab pos="1093946" algn="l"/>
                <a:tab pos="1297781" algn="l"/>
                <a:tab pos="1502093" algn="l"/>
                <a:tab pos="1705928" algn="l"/>
                <a:tab pos="1909763" algn="l"/>
                <a:tab pos="2114074" algn="l"/>
                <a:tab pos="2317909" algn="l"/>
                <a:tab pos="2522220" algn="l"/>
                <a:tab pos="2726055" algn="l"/>
                <a:tab pos="2929890" algn="l"/>
                <a:tab pos="3134201" algn="l"/>
                <a:tab pos="3338036" algn="l"/>
                <a:tab pos="3542348" algn="l"/>
                <a:tab pos="3746183" algn="l"/>
                <a:tab pos="3950018" algn="l"/>
                <a:tab pos="4154329" algn="l"/>
                <a:tab pos="4358164" algn="l"/>
                <a:tab pos="4562475" algn="l"/>
                <a:tab pos="4766310" algn="l"/>
                <a:tab pos="4970145" algn="l"/>
                <a:tab pos="5174456" algn="l"/>
                <a:tab pos="5378291" algn="l"/>
                <a:tab pos="5582603" algn="l"/>
                <a:tab pos="5786438" algn="l"/>
              </a:tabLst>
            </a:pPr>
            <a:r>
              <a:rPr lang="en-US" sz="800">
                <a:latin typeface="Arial" panose="020B0604020202020204" pitchFamily="34" charset="0"/>
                <a:ea typeface="MS Mincho" panose="02020609040205080304" pitchFamily="49" charset="-128"/>
                <a:cs typeface="Arial" panose="020B0604020202020204" pitchFamily="34" charset="0"/>
              </a:rPr>
              <a:t>^ The survey asked physicians if they agreed with the following statements: 1) “I am definitely burning out and have one or more symptoms of burnout, such as physical and emotional exhaustion”;</a:t>
            </a:r>
            <a:br>
              <a:rPr lang="en-US" sz="800">
                <a:latin typeface="Arial" panose="020B0604020202020204" pitchFamily="34" charset="0"/>
                <a:ea typeface="MS Mincho" panose="02020609040205080304" pitchFamily="49" charset="-128"/>
                <a:cs typeface="Arial" panose="020B0604020202020204" pitchFamily="34" charset="0"/>
              </a:rPr>
            </a:br>
            <a:r>
              <a:rPr lang="en-US" sz="800">
                <a:latin typeface="Arial" panose="020B0604020202020204" pitchFamily="34" charset="0"/>
                <a:ea typeface="MS Mincho" panose="02020609040205080304" pitchFamily="49" charset="-128"/>
                <a:cs typeface="Arial" panose="020B0604020202020204" pitchFamily="34" charset="0"/>
              </a:rPr>
              <a:t>2) “The symptoms of burnout that I’m experiencing won’t go away. I think about frustration at work a lot”; 3) “I feel completely burned out and often wonder if I can go on. I am at the point where I may need some changes or may need to seek some sort of help.”</a:t>
            </a:r>
          </a:p>
          <a:p>
            <a:pPr>
              <a:lnSpc>
                <a:spcPct val="100000"/>
              </a:lnSpc>
              <a:spcBef>
                <a:spcPts val="0"/>
              </a:spcBef>
              <a:spcAft>
                <a:spcPts val="200"/>
              </a:spcAft>
              <a:tabLst>
                <a:tab pos="-771525" algn="l"/>
                <a:tab pos="-685800" algn="l"/>
                <a:tab pos="-342900" algn="l"/>
                <a:tab pos="136208" algn="l"/>
                <a:tab pos="408146" algn="l"/>
                <a:tab pos="611981" algn="l"/>
                <a:tab pos="685800" algn="l"/>
                <a:tab pos="889635" algn="l"/>
                <a:tab pos="1093946" algn="l"/>
                <a:tab pos="1297781" algn="l"/>
                <a:tab pos="1502093" algn="l"/>
                <a:tab pos="1705928" algn="l"/>
                <a:tab pos="1909763" algn="l"/>
                <a:tab pos="2114074" algn="l"/>
                <a:tab pos="2317909" algn="l"/>
                <a:tab pos="2522220" algn="l"/>
                <a:tab pos="2726055" algn="l"/>
                <a:tab pos="2929890" algn="l"/>
                <a:tab pos="3134201" algn="l"/>
                <a:tab pos="3338036" algn="l"/>
                <a:tab pos="3542348" algn="l"/>
                <a:tab pos="3746183" algn="l"/>
                <a:tab pos="3950018" algn="l"/>
                <a:tab pos="4154329" algn="l"/>
                <a:tab pos="4358164" algn="l"/>
                <a:tab pos="4562475" algn="l"/>
                <a:tab pos="4766310" algn="l"/>
                <a:tab pos="4970145" algn="l"/>
                <a:tab pos="5174456" algn="l"/>
                <a:tab pos="5378291" algn="l"/>
                <a:tab pos="5582603" algn="l"/>
                <a:tab pos="5786438" algn="l"/>
              </a:tabLst>
            </a:pPr>
            <a:r>
              <a:rPr lang="en-US" sz="800">
                <a:latin typeface="Arial" panose="020B0604020202020204" pitchFamily="34" charset="0"/>
                <a:cs typeface="Arial" panose="020B0604020202020204" pitchFamily="34" charset="0"/>
              </a:rPr>
              <a:t>* Statistically significant difference to bar in comparison for within-country stratification analyses at p&lt;.05 level. </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a:solidFill>
                  <a:schemeClr val="bg1"/>
                </a:solidFill>
              </a:rPr>
              <a:t>Younger primary care physicians were generally more likely to report burnout than older physicians; physicians in the Netherlands and Switzerland were least likely to report burnout.</a:t>
            </a:r>
          </a:p>
        </p:txBody>
      </p:sp>
      <p:graphicFrame>
        <p:nvGraphicFramePr>
          <p:cNvPr id="3" name="Chart Placeholder 5">
            <a:extLst>
              <a:ext uri="{FF2B5EF4-FFF2-40B4-BE49-F238E27FC236}">
                <a16:creationId xmlns:a16="http://schemas.microsoft.com/office/drawing/2014/main" id="{2A04DB8C-FE71-A586-7BE7-B0A0A2EE8D4C}"/>
              </a:ext>
            </a:extLst>
          </p:cNvPr>
          <p:cNvGraphicFramePr>
            <a:graphicFrameLocks/>
          </p:cNvGraphicFramePr>
          <p:nvPr>
            <p:extLst>
              <p:ext uri="{D42A27DB-BD31-4B8C-83A1-F6EECF244321}">
                <p14:modId xmlns:p14="http://schemas.microsoft.com/office/powerpoint/2010/main" val="987705837"/>
              </p:ext>
            </p:extLst>
          </p:nvPr>
        </p:nvGraphicFramePr>
        <p:xfrm>
          <a:off x="69152" y="1503201"/>
          <a:ext cx="8997696" cy="39160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15">
            <a:extLst>
              <a:ext uri="{FF2B5EF4-FFF2-40B4-BE49-F238E27FC236}">
                <a16:creationId xmlns:a16="http://schemas.microsoft.com/office/drawing/2014/main" id="{4F3533EB-AA20-5B51-D69B-217680CB3C5F}"/>
              </a:ext>
            </a:extLst>
          </p:cNvPr>
          <p:cNvSpPr txBox="1">
            <a:spLocks/>
          </p:cNvSpPr>
          <p:nvPr/>
        </p:nvSpPr>
        <p:spPr>
          <a:xfrm>
            <a:off x="73152" y="1143000"/>
            <a:ext cx="8997696"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solidFill>
                  <a:srgbClr val="1A1A1A"/>
                </a:solidFill>
                <a:latin typeface="Arial" panose="020B0604020202020204"/>
              </a:rPr>
              <a:t>Percentage of primary care physicians who said they were burned out^</a:t>
            </a:r>
          </a:p>
        </p:txBody>
      </p:sp>
    </p:spTree>
    <p:extLst>
      <p:ext uri="{BB962C8B-B14F-4D97-AF65-F5344CB8AC3E}">
        <p14:creationId xmlns:p14="http://schemas.microsoft.com/office/powerpoint/2010/main" val="111276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5F913C-BEB0-485E-4C1F-863A51E89F6F}"/>
              </a:ext>
            </a:extLst>
          </p:cNvPr>
          <p:cNvSpPr/>
          <p:nvPr/>
        </p:nvSpPr>
        <p:spPr>
          <a:xfrm>
            <a:off x="4590225" y="2584174"/>
            <a:ext cx="868680" cy="292409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825"/>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Bef>
                <a:spcPts val="0"/>
              </a:spcBef>
              <a:spcAft>
                <a:spcPts val="200"/>
              </a:spcAft>
            </a:pPr>
            <a:r>
              <a:rPr lang="en-US" sz="800">
                <a:latin typeface="Arial" panose="020B0604020202020204" pitchFamily="34" charset="0"/>
                <a:cs typeface="Arial" panose="020B0604020202020204" pitchFamily="34" charset="0"/>
              </a:rPr>
              <a:t>* Statistically significant difference to bar in comparison for within-country stratification analyses at p&lt;.05 level.</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dirty="0">
                <a:solidFill>
                  <a:schemeClr val="bg1"/>
                </a:solidFill>
              </a:rPr>
              <a:t>Younger primary care physicians with emotional distress were more likely to seek professional help for mental health needs in nearly all countries, but most physicians, regardless of age, did not seek help. </a:t>
            </a:r>
          </a:p>
        </p:txBody>
      </p:sp>
      <p:graphicFrame>
        <p:nvGraphicFramePr>
          <p:cNvPr id="9" name="Chart Placeholder 5">
            <a:extLst>
              <a:ext uri="{FF2B5EF4-FFF2-40B4-BE49-F238E27FC236}">
                <a16:creationId xmlns:a16="http://schemas.microsoft.com/office/drawing/2014/main" id="{282641AC-4BE7-4DFB-B4DE-92BEEC438290}"/>
              </a:ext>
            </a:extLst>
          </p:cNvPr>
          <p:cNvGraphicFramePr>
            <a:graphicFrameLocks/>
          </p:cNvGraphicFramePr>
          <p:nvPr>
            <p:extLst>
              <p:ext uri="{D42A27DB-BD31-4B8C-83A1-F6EECF244321}">
                <p14:modId xmlns:p14="http://schemas.microsoft.com/office/powerpoint/2010/main" val="444030116"/>
              </p:ext>
            </p:extLst>
          </p:nvPr>
        </p:nvGraphicFramePr>
        <p:xfrm>
          <a:off x="71499" y="1371600"/>
          <a:ext cx="8997696" cy="425337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15">
            <a:extLst>
              <a:ext uri="{FF2B5EF4-FFF2-40B4-BE49-F238E27FC236}">
                <a16:creationId xmlns:a16="http://schemas.microsoft.com/office/drawing/2014/main" id="{3402D9BE-0C61-44CB-81A3-F5719F1C8615}"/>
              </a:ext>
            </a:extLst>
          </p:cNvPr>
          <p:cNvSpPr txBox="1">
            <a:spLocks/>
          </p:cNvSpPr>
          <p:nvPr/>
        </p:nvSpPr>
        <p:spPr>
          <a:xfrm>
            <a:off x="71499" y="1142999"/>
            <a:ext cx="8997696" cy="428625"/>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solidFill>
                  <a:srgbClr val="1A1A1A"/>
                </a:solidFill>
                <a:latin typeface="Arial" panose="020B0604020202020204"/>
              </a:rPr>
              <a:t>Percentage of primary care physicians with emotional distress who said they sought professional attention for a mental health problem since the COVID-19 pandemic began </a:t>
            </a:r>
          </a:p>
        </p:txBody>
      </p:sp>
    </p:spTree>
    <p:extLst>
      <p:ext uri="{BB962C8B-B14F-4D97-AF65-F5344CB8AC3E}">
        <p14:creationId xmlns:p14="http://schemas.microsoft.com/office/powerpoint/2010/main" val="240725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FC6C7E-2F80-7928-4D1B-91ADB1BDA2CE}"/>
              </a:ext>
            </a:extLst>
          </p:cNvPr>
          <p:cNvSpPr/>
          <p:nvPr/>
        </p:nvSpPr>
        <p:spPr>
          <a:xfrm>
            <a:off x="1190125" y="3349486"/>
            <a:ext cx="966666" cy="2158779"/>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825"/>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Bef>
                <a:spcPts val="0"/>
              </a:spcBef>
              <a:spcAft>
                <a:spcPts val="200"/>
              </a:spcAft>
            </a:pPr>
            <a:r>
              <a:rPr lang="en-US" sz="800">
                <a:latin typeface="Arial" panose="020B0604020202020204" pitchFamily="34" charset="0"/>
                <a:cs typeface="Arial" panose="020B0604020202020204" pitchFamily="34" charset="0"/>
              </a:rPr>
              <a:t>Note: Because of sample-size limitations, results for New Zealand are not shown.</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 Statistically significant difference to bar in comparison for within-country stratification analyses at p&lt;.05 level.</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spc="-50" dirty="0">
                <a:solidFill>
                  <a:schemeClr val="bg1"/>
                </a:solidFill>
                <a:latin typeface="Georgia"/>
              </a:rPr>
              <a:t>Primary care physicians experiencing stress, emotional distress, or burnout were more likely to report the quality of care they provided declined during the pandemic.</a:t>
            </a:r>
            <a:endParaRPr lang="en-US" sz="2000" spc="-50" dirty="0">
              <a:solidFill>
                <a:schemeClr val="bg1"/>
              </a:solidFill>
            </a:endParaRPr>
          </a:p>
        </p:txBody>
      </p:sp>
      <p:graphicFrame>
        <p:nvGraphicFramePr>
          <p:cNvPr id="9" name="Chart Placeholder 5">
            <a:extLst>
              <a:ext uri="{FF2B5EF4-FFF2-40B4-BE49-F238E27FC236}">
                <a16:creationId xmlns:a16="http://schemas.microsoft.com/office/drawing/2014/main" id="{282641AC-4BE7-4DFB-B4DE-92BEEC438290}"/>
              </a:ext>
            </a:extLst>
          </p:cNvPr>
          <p:cNvGraphicFramePr>
            <a:graphicFrameLocks/>
          </p:cNvGraphicFramePr>
          <p:nvPr>
            <p:extLst>
              <p:ext uri="{D42A27DB-BD31-4B8C-83A1-F6EECF244321}">
                <p14:modId xmlns:p14="http://schemas.microsoft.com/office/powerpoint/2010/main" val="37414408"/>
              </p:ext>
            </p:extLst>
          </p:nvPr>
        </p:nvGraphicFramePr>
        <p:xfrm>
          <a:off x="71498" y="1634847"/>
          <a:ext cx="8997695" cy="390075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15">
            <a:extLst>
              <a:ext uri="{FF2B5EF4-FFF2-40B4-BE49-F238E27FC236}">
                <a16:creationId xmlns:a16="http://schemas.microsoft.com/office/drawing/2014/main" id="{3402D9BE-0C61-44CB-81A3-F5719F1C8615}"/>
              </a:ext>
            </a:extLst>
          </p:cNvPr>
          <p:cNvSpPr txBox="1">
            <a:spLocks/>
          </p:cNvSpPr>
          <p:nvPr/>
        </p:nvSpPr>
        <p:spPr>
          <a:xfrm>
            <a:off x="71498"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solidFill>
                  <a:srgbClr val="1A1A1A"/>
                </a:solidFill>
                <a:latin typeface="Arial" panose="020B0604020202020204"/>
              </a:rPr>
              <a:t>Percentage of primary care physicians who said quality of medical care they were able to provide worsened “somewhat” or “a lot” compared to before the COVID-19 pandemic began</a:t>
            </a:r>
          </a:p>
        </p:txBody>
      </p:sp>
      <p:sp>
        <p:nvSpPr>
          <p:cNvPr id="4" name="TextBox 3">
            <a:extLst>
              <a:ext uri="{FF2B5EF4-FFF2-40B4-BE49-F238E27FC236}">
                <a16:creationId xmlns:a16="http://schemas.microsoft.com/office/drawing/2014/main" id="{92E1B7E5-28F7-BEF5-FDCC-12D257356F91}"/>
              </a:ext>
            </a:extLst>
          </p:cNvPr>
          <p:cNvSpPr txBox="1"/>
          <p:nvPr/>
        </p:nvSpPr>
        <p:spPr>
          <a:xfrm>
            <a:off x="3637503" y="104502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71522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3777DE4-AADA-D7E4-2A72-5210A7AD1E03}"/>
              </a:ext>
            </a:extLst>
          </p:cNvPr>
          <p:cNvSpPr/>
          <p:nvPr/>
        </p:nvSpPr>
        <p:spPr>
          <a:xfrm>
            <a:off x="5443370" y="2862470"/>
            <a:ext cx="868680" cy="2645796"/>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825"/>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pPr>
              <a:lnSpc>
                <a:spcPct val="100000"/>
              </a:lnSpc>
              <a:spcAft>
                <a:spcPts val="200"/>
              </a:spcAft>
            </a:pPr>
            <a:r>
              <a:rPr lang="en-US" sz="800">
                <a:latin typeface="Arial" panose="020B0604020202020204" pitchFamily="34" charset="0"/>
                <a:cs typeface="Arial" panose="020B0604020202020204" pitchFamily="34" charset="0"/>
              </a:rPr>
              <a:t>^ Reasons to stop seeing patients include changing careers, retiring jobs, etc.</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 Statistically significant difference to bar in comparison for within-country stratification analyses at p&lt;.05 level.</a:t>
            </a:r>
          </a:p>
          <a:p>
            <a:pPr>
              <a:lnSpc>
                <a:spcPct val="100000"/>
              </a:lnSpc>
              <a:spcBef>
                <a:spcPts val="0"/>
              </a:spcBef>
              <a:spcAft>
                <a:spcPts val="200"/>
              </a:spcAft>
            </a:pPr>
            <a:r>
              <a:rPr lang="en-US" sz="800">
                <a:latin typeface="Arial" panose="020B0604020202020204" pitchFamily="34" charset="0"/>
                <a:cs typeface="Arial" panose="020B0604020202020204" pitchFamily="34" charset="0"/>
              </a:rPr>
              <a:t>Data: Commonwealth Fund International Health Policy Survey of Primary Care Physicians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lIns="0" tIns="0" rIns="0" bIns="0" anchor="ctr" anchorCtr="0">
            <a:noAutofit/>
          </a:bodyPr>
          <a:lstStyle/>
          <a:p>
            <a:pPr>
              <a:lnSpc>
                <a:spcPct val="90000"/>
              </a:lnSpc>
            </a:pPr>
            <a:r>
              <a:rPr lang="en-US" sz="2000" spc="-50">
                <a:solidFill>
                  <a:schemeClr val="bg1"/>
                </a:solidFill>
              </a:rPr>
              <a:t>Nearly half of older primary care physicians in most countries say they intend to stop seeing patients in the near future.</a:t>
            </a:r>
          </a:p>
        </p:txBody>
      </p:sp>
      <p:graphicFrame>
        <p:nvGraphicFramePr>
          <p:cNvPr id="9" name="Chart Placeholder 5">
            <a:extLst>
              <a:ext uri="{FF2B5EF4-FFF2-40B4-BE49-F238E27FC236}">
                <a16:creationId xmlns:a16="http://schemas.microsoft.com/office/drawing/2014/main" id="{282641AC-4BE7-4DFB-B4DE-92BEEC438290}"/>
              </a:ext>
            </a:extLst>
          </p:cNvPr>
          <p:cNvGraphicFramePr>
            <a:graphicFrameLocks/>
          </p:cNvGraphicFramePr>
          <p:nvPr>
            <p:extLst>
              <p:ext uri="{D42A27DB-BD31-4B8C-83A1-F6EECF244321}">
                <p14:modId xmlns:p14="http://schemas.microsoft.com/office/powerpoint/2010/main" val="2373315005"/>
              </p:ext>
            </p:extLst>
          </p:nvPr>
        </p:nvGraphicFramePr>
        <p:xfrm>
          <a:off x="71497" y="1389887"/>
          <a:ext cx="8997696" cy="416318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15">
            <a:extLst>
              <a:ext uri="{FF2B5EF4-FFF2-40B4-BE49-F238E27FC236}">
                <a16:creationId xmlns:a16="http://schemas.microsoft.com/office/drawing/2014/main" id="{3402D9BE-0C61-44CB-81A3-F5719F1C8615}"/>
              </a:ext>
            </a:extLst>
          </p:cNvPr>
          <p:cNvSpPr txBox="1">
            <a:spLocks/>
          </p:cNvSpPr>
          <p:nvPr/>
        </p:nvSpPr>
        <p:spPr>
          <a:xfrm>
            <a:off x="73152" y="1143000"/>
            <a:ext cx="8997696"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solidFill>
                  <a:srgbClr val="1A1A1A"/>
                </a:solidFill>
                <a:latin typeface="Arial" panose="020B0604020202020204"/>
              </a:rPr>
              <a:t>Percentage of primary care physicians who said they plan to stop seeing patients in the next one to three years^</a:t>
            </a:r>
          </a:p>
        </p:txBody>
      </p:sp>
    </p:spTree>
    <p:extLst>
      <p:ext uri="{BB962C8B-B14F-4D97-AF65-F5344CB8AC3E}">
        <p14:creationId xmlns:p14="http://schemas.microsoft.com/office/powerpoint/2010/main" val="1024535150"/>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47EEF57-BDBD-4BAD-B73C-756033593F42}">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C92B60CF-40F9-4360-8516-8A258CFA1767}">
  <ds:schemaRefs>
    <ds:schemaRef ds:uri="http://purl.org/dc/dcmitype/"/>
    <ds:schemaRef ds:uri="fd0705cf-2316-48c0-96f8-e5d689de0d99"/>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infopath/2007/PartnerControls"/>
    <ds:schemaRef ds:uri="29e91428-62e1-404e-8dba-d479e0ef01b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2</TotalTime>
  <Words>742</Words>
  <Application>Microsoft Office PowerPoint</Application>
  <PresentationFormat>On-screen Show (4:3)</PresentationFormat>
  <Paragraphs>66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Georgia</vt:lpstr>
      <vt:lpstr>Suisse Int'l Italic</vt:lpstr>
      <vt:lpstr>CMWF_2021</vt:lpstr>
      <vt:lpstr>More than half of primary care physicians in all countries said their workload has increased since the pandemic began.</vt:lpstr>
      <vt:lpstr>Younger primary care physicians in nearly all high-income countries were more likely than their older peers to have stressful jobs.</vt:lpstr>
      <vt:lpstr>More than half of younger primary care physicians in most countries have experienced emotional distress since the start of the pandemic.</vt:lpstr>
      <vt:lpstr>Younger primary care physicians were generally more likely to report burnout than older physicians; physicians in the Netherlands and Switzerland were least likely to report burnout.</vt:lpstr>
      <vt:lpstr>Younger primary care physicians with emotional distress were more likely to seek professional help for mental health needs in nearly all countries, but most physicians, regardless of age, did not seek help. </vt:lpstr>
      <vt:lpstr>Primary care physicians experiencing stress, emotional distress, or burnout were more likely to report the quality of care they provided declined during the pandemic.</vt:lpstr>
      <vt:lpstr>Nearly half of older primary care physicians in most countries say they intend to stop seeing patients in the near future.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Stressed Out and Burned Out: The Global Primary Care Crisis — Findings from the 2022 International Health Policy Survey of Primary Care Physicians</dc:title>
  <dc:creator>Munira Gunja;eg@cmwf.org;rw@cmwf.org;MMD@CMWF.org;as@cmwf.org;kf@cmwf.org</dc:creator>
  <cp:lastModifiedBy>Paul Frame</cp:lastModifiedBy>
  <cp:revision>1</cp:revision>
  <cp:lastPrinted>2019-10-21T14:35:30Z</cp:lastPrinted>
  <dcterms:created xsi:type="dcterms:W3CDTF">2017-08-16T13:54:52Z</dcterms:created>
  <dcterms:modified xsi:type="dcterms:W3CDTF">2022-11-08T22:34:20Z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