
<file path=[Content_Types].xml><?xml version="1.0" encoding="utf-8"?>
<Types xmlns="http://schemas.openxmlformats.org/package/2006/content-types">
  <Default Extension="xml" ContentType="application/xml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7"/>
  </p:notesMasterIdLst>
  <p:handoutMasterIdLst>
    <p:handoutMasterId r:id="rId8"/>
  </p:handoutMasterIdLst>
  <p:sldIdLst>
    <p:sldId id="1457" r:id="rId2"/>
    <p:sldId id="1458" r:id="rId3"/>
    <p:sldId id="1459" r:id="rId4"/>
    <p:sldId id="1461" r:id="rId5"/>
    <p:sldId id="1462" r:id="rId6"/>
  </p:sldIdLst>
  <p:sldSz cx="9144000" cy="6858000" type="screen4x3"/>
  <p:notesSz cx="7023100" cy="93091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200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688F"/>
    <a:srgbClr val="208AA1"/>
    <a:srgbClr val="2798AA"/>
    <a:srgbClr val="3EB6BA"/>
    <a:srgbClr val="39B0B7"/>
    <a:srgbClr val="3EB7BB"/>
    <a:srgbClr val="40BABC"/>
    <a:srgbClr val="0E7195"/>
    <a:srgbClr val="3CB3B8"/>
    <a:srgbClr val="2E9F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24" autoAdjust="0"/>
    <p:restoredTop sz="95491" autoAdjust="0"/>
  </p:normalViewPr>
  <p:slideViewPr>
    <p:cSldViewPr snapToGrid="0" snapToObjects="1">
      <p:cViewPr varScale="1">
        <p:scale>
          <a:sx n="149" d="100"/>
          <a:sy n="149" d="100"/>
        </p:scale>
        <p:origin x="2528" y="176"/>
      </p:cViewPr>
      <p:guideLst>
        <p:guide orient="horz" pos="1570"/>
        <p:guide pos="2988"/>
        <p:guide orient="horz" pos="1200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2862" y="96"/>
      </p:cViewPr>
      <p:guideLst>
        <p:guide orient="horz" pos="2932"/>
        <p:guide pos="221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14926240345109"/>
          <c:y val="0.1124394215274"/>
          <c:w val="0.731256780218848"/>
          <c:h val="0.806967765285315"/>
        </c:manualLayout>
      </c:layout>
      <c:lineChart>
        <c:grouping val="standard"/>
        <c:varyColors val="0"/>
        <c:ser>
          <c:idx val="7"/>
          <c:order val="0"/>
          <c:tx>
            <c:strRef>
              <c:f>Sheet1!$A$2</c:f>
              <c:strCache>
                <c:ptCount val="1"/>
                <c:pt idx="0">
                  <c:v>United States (16.6%)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Sheet1!$B$1:$AJ$1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Sheet1!$B$2:$AJ$2</c:f>
              <c:numCache>
                <c:formatCode>General</c:formatCode>
                <c:ptCount val="35"/>
                <c:pt idx="0">
                  <c:v>8.2262</c:v>
                </c:pt>
                <c:pt idx="1">
                  <c:v>8.5152</c:v>
                </c:pt>
                <c:pt idx="2">
                  <c:v>9.2089</c:v>
                </c:pt>
                <c:pt idx="3">
                  <c:v>9.3304</c:v>
                </c:pt>
                <c:pt idx="4">
                  <c:v>9.2835</c:v>
                </c:pt>
                <c:pt idx="5">
                  <c:v>9.4976</c:v>
                </c:pt>
                <c:pt idx="6">
                  <c:v>9.6666</c:v>
                </c:pt>
                <c:pt idx="7">
                  <c:v>9.9028</c:v>
                </c:pt>
                <c:pt idx="8">
                  <c:v>10.2903</c:v>
                </c:pt>
                <c:pt idx="9">
                  <c:v>10.6449</c:v>
                </c:pt>
                <c:pt idx="10">
                  <c:v>11.2728</c:v>
                </c:pt>
                <c:pt idx="11">
                  <c:v>11.9481</c:v>
                </c:pt>
                <c:pt idx="12">
                  <c:v>12.2146</c:v>
                </c:pt>
                <c:pt idx="13">
                  <c:v>12.4693</c:v>
                </c:pt>
                <c:pt idx="14">
                  <c:v>12.3915</c:v>
                </c:pt>
                <c:pt idx="15">
                  <c:v>12.5022</c:v>
                </c:pt>
                <c:pt idx="16">
                  <c:v>12.4637</c:v>
                </c:pt>
                <c:pt idx="17">
                  <c:v>12.3726</c:v>
                </c:pt>
                <c:pt idx="18">
                  <c:v>12.3974</c:v>
                </c:pt>
                <c:pt idx="19">
                  <c:v>12.3959</c:v>
                </c:pt>
                <c:pt idx="20">
                  <c:v>12.5075</c:v>
                </c:pt>
                <c:pt idx="21">
                  <c:v>13.1745</c:v>
                </c:pt>
                <c:pt idx="22">
                  <c:v>13.9595</c:v>
                </c:pt>
                <c:pt idx="23">
                  <c:v>14.4603</c:v>
                </c:pt>
                <c:pt idx="24">
                  <c:v>14.5426</c:v>
                </c:pt>
                <c:pt idx="25">
                  <c:v>14.5475</c:v>
                </c:pt>
                <c:pt idx="26">
                  <c:v>14.6639</c:v>
                </c:pt>
                <c:pt idx="27">
                  <c:v>14.9042</c:v>
                </c:pt>
                <c:pt idx="28">
                  <c:v>15.3178</c:v>
                </c:pt>
                <c:pt idx="29">
                  <c:v>16.35</c:v>
                </c:pt>
                <c:pt idx="30">
                  <c:v>16.3918</c:v>
                </c:pt>
                <c:pt idx="31">
                  <c:v>16.4139</c:v>
                </c:pt>
                <c:pt idx="32">
                  <c:v>16.3771</c:v>
                </c:pt>
                <c:pt idx="33">
                  <c:v>16.3678</c:v>
                </c:pt>
                <c:pt idx="34">
                  <c:v>16.5865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A54-4594-AF66-F8506F73479E}"/>
            </c:ext>
          </c:extLst>
        </c:ser>
        <c:ser>
          <c:idx val="8"/>
          <c:order val="1"/>
          <c:tx>
            <c:strRef>
              <c:f>Sheet1!$A$3</c:f>
              <c:strCache>
                <c:ptCount val="1"/>
                <c:pt idx="0">
                  <c:v>Switzerland (11.4%)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Sheet1!$B$1:$AJ$1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Sheet1!$B$3:$AJ$3</c:f>
              <c:numCache>
                <c:formatCode>General</c:formatCode>
                <c:ptCount val="35"/>
                <c:pt idx="0">
                  <c:v>6.648</c:v>
                </c:pt>
                <c:pt idx="1">
                  <c:v>6.7078</c:v>
                </c:pt>
                <c:pt idx="2">
                  <c:v>6.845</c:v>
                </c:pt>
                <c:pt idx="3">
                  <c:v>7.2098</c:v>
                </c:pt>
                <c:pt idx="4">
                  <c:v>6.9693</c:v>
                </c:pt>
                <c:pt idx="5">
                  <c:v>6.9723</c:v>
                </c:pt>
                <c:pt idx="6">
                  <c:v>7.1453</c:v>
                </c:pt>
                <c:pt idx="7">
                  <c:v>7.3496</c:v>
                </c:pt>
                <c:pt idx="8">
                  <c:v>7.398</c:v>
                </c:pt>
                <c:pt idx="9">
                  <c:v>7.422</c:v>
                </c:pt>
                <c:pt idx="10">
                  <c:v>7.3616</c:v>
                </c:pt>
                <c:pt idx="11">
                  <c:v>7.9642</c:v>
                </c:pt>
                <c:pt idx="12">
                  <c:v>8.3341</c:v>
                </c:pt>
                <c:pt idx="13">
                  <c:v>8.4106</c:v>
                </c:pt>
                <c:pt idx="14">
                  <c:v>8.4851</c:v>
                </c:pt>
                <c:pt idx="15">
                  <c:v>8.8485</c:v>
                </c:pt>
                <c:pt idx="16">
                  <c:v>9.1968</c:v>
                </c:pt>
                <c:pt idx="17">
                  <c:v>9.1862</c:v>
                </c:pt>
                <c:pt idx="18">
                  <c:v>9.31</c:v>
                </c:pt>
                <c:pt idx="19">
                  <c:v>9.4392</c:v>
                </c:pt>
                <c:pt idx="20">
                  <c:v>9.3385</c:v>
                </c:pt>
                <c:pt idx="21">
                  <c:v>9.6919</c:v>
                </c:pt>
                <c:pt idx="22">
                  <c:v>10.0969</c:v>
                </c:pt>
                <c:pt idx="23">
                  <c:v>10.3932</c:v>
                </c:pt>
                <c:pt idx="24">
                  <c:v>10.4232</c:v>
                </c:pt>
                <c:pt idx="25">
                  <c:v>10.2555</c:v>
                </c:pt>
                <c:pt idx="26">
                  <c:v>9.8069</c:v>
                </c:pt>
                <c:pt idx="27">
                  <c:v>9.6348</c:v>
                </c:pt>
                <c:pt idx="28">
                  <c:v>9.7804</c:v>
                </c:pt>
                <c:pt idx="29">
                  <c:v>10.388</c:v>
                </c:pt>
                <c:pt idx="30">
                  <c:v>10.459</c:v>
                </c:pt>
                <c:pt idx="31">
                  <c:v>10.6097</c:v>
                </c:pt>
                <c:pt idx="32">
                  <c:v>10.9931</c:v>
                </c:pt>
                <c:pt idx="33">
                  <c:v>11.1796</c:v>
                </c:pt>
                <c:pt idx="34">
                  <c:v>11.3991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A54-4594-AF66-F8506F73479E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Sweden (11.2%)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Sheet1!$B$1:$AJ$1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Sheet1!$B$4:$AJ$4</c:f>
              <c:numCache>
                <c:formatCode>General</c:formatCode>
                <c:ptCount val="35"/>
                <c:pt idx="0">
                  <c:v>7.8355</c:v>
                </c:pt>
                <c:pt idx="1">
                  <c:v>7.9395</c:v>
                </c:pt>
                <c:pt idx="2">
                  <c:v>8.026300000000001</c:v>
                </c:pt>
                <c:pt idx="3">
                  <c:v>7.9372</c:v>
                </c:pt>
                <c:pt idx="4">
                  <c:v>7.7454</c:v>
                </c:pt>
                <c:pt idx="5">
                  <c:v>7.3522</c:v>
                </c:pt>
                <c:pt idx="6">
                  <c:v>7.1211</c:v>
                </c:pt>
                <c:pt idx="7">
                  <c:v>7.1996</c:v>
                </c:pt>
                <c:pt idx="8">
                  <c:v>7.1162</c:v>
                </c:pt>
                <c:pt idx="9">
                  <c:v>7.1753</c:v>
                </c:pt>
                <c:pt idx="10">
                  <c:v>7.2564</c:v>
                </c:pt>
                <c:pt idx="11">
                  <c:v>7.2437</c:v>
                </c:pt>
                <c:pt idx="12">
                  <c:v>7.5283</c:v>
                </c:pt>
                <c:pt idx="13">
                  <c:v>7.7717</c:v>
                </c:pt>
                <c:pt idx="14">
                  <c:v>7.3769</c:v>
                </c:pt>
                <c:pt idx="15">
                  <c:v>7.2918</c:v>
                </c:pt>
                <c:pt idx="16">
                  <c:v>7.4957</c:v>
                </c:pt>
                <c:pt idx="17">
                  <c:v>7.3177</c:v>
                </c:pt>
                <c:pt idx="18">
                  <c:v>7.4022</c:v>
                </c:pt>
                <c:pt idx="19">
                  <c:v>7.4146</c:v>
                </c:pt>
                <c:pt idx="20">
                  <c:v>7.4124</c:v>
                </c:pt>
                <c:pt idx="21">
                  <c:v>8.0342</c:v>
                </c:pt>
                <c:pt idx="22">
                  <c:v>8.3621</c:v>
                </c:pt>
                <c:pt idx="23">
                  <c:v>8.4639</c:v>
                </c:pt>
                <c:pt idx="24">
                  <c:v>8.2614</c:v>
                </c:pt>
                <c:pt idx="25">
                  <c:v>8.2774</c:v>
                </c:pt>
                <c:pt idx="26">
                  <c:v>8.1611</c:v>
                </c:pt>
                <c:pt idx="27">
                  <c:v>8.0739</c:v>
                </c:pt>
                <c:pt idx="28">
                  <c:v>8.3131</c:v>
                </c:pt>
                <c:pt idx="29">
                  <c:v>8.9445</c:v>
                </c:pt>
                <c:pt idx="30">
                  <c:v>8.4864</c:v>
                </c:pt>
                <c:pt idx="31">
                  <c:v>10.679</c:v>
                </c:pt>
                <c:pt idx="32">
                  <c:v>10.9382</c:v>
                </c:pt>
                <c:pt idx="33">
                  <c:v>11.1014</c:v>
                </c:pt>
                <c:pt idx="34">
                  <c:v>11.1819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EA54-4594-AF66-F8506F73479E}"/>
            </c:ext>
          </c:extLst>
        </c:ser>
        <c:ser>
          <c:idx val="1"/>
          <c:order val="3"/>
          <c:tx>
            <c:strRef>
              <c:f>Sheet1!$A$5</c:f>
              <c:strCache>
                <c:ptCount val="1"/>
                <c:pt idx="0">
                  <c:v>France (11.1%)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Sheet1!$B$1:$AJ$1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Sheet1!$B$5:$AJ$5</c:f>
              <c:numCache>
                <c:formatCode>General</c:formatCode>
                <c:ptCount val="35"/>
                <c:pt idx="0">
                  <c:v>6.7373</c:v>
                </c:pt>
                <c:pt idx="5">
                  <c:v>7.643</c:v>
                </c:pt>
                <c:pt idx="10">
                  <c:v>7.9585</c:v>
                </c:pt>
                <c:pt idx="11">
                  <c:v>8.180300000000001</c:v>
                </c:pt>
                <c:pt idx="12">
                  <c:v>8.4026</c:v>
                </c:pt>
                <c:pt idx="13">
                  <c:v>8.8086</c:v>
                </c:pt>
                <c:pt idx="14">
                  <c:v>8.7929</c:v>
                </c:pt>
                <c:pt idx="15">
                  <c:v>9.8299</c:v>
                </c:pt>
                <c:pt idx="16">
                  <c:v>9.8337</c:v>
                </c:pt>
                <c:pt idx="17">
                  <c:v>9.708500000000001</c:v>
                </c:pt>
                <c:pt idx="18">
                  <c:v>9.6097</c:v>
                </c:pt>
                <c:pt idx="19">
                  <c:v>9.6108</c:v>
                </c:pt>
                <c:pt idx="20">
                  <c:v>9.5411</c:v>
                </c:pt>
                <c:pt idx="21">
                  <c:v>9.6652</c:v>
                </c:pt>
                <c:pt idx="22">
                  <c:v>9.9818</c:v>
                </c:pt>
                <c:pt idx="23">
                  <c:v>10.0411</c:v>
                </c:pt>
                <c:pt idx="24">
                  <c:v>10.1242</c:v>
                </c:pt>
                <c:pt idx="25">
                  <c:v>10.1798</c:v>
                </c:pt>
                <c:pt idx="26">
                  <c:v>10.0553</c:v>
                </c:pt>
                <c:pt idx="27">
                  <c:v>9.9811</c:v>
                </c:pt>
                <c:pt idx="28">
                  <c:v>10.1067</c:v>
                </c:pt>
                <c:pt idx="29">
                  <c:v>10.8123</c:v>
                </c:pt>
                <c:pt idx="30">
                  <c:v>10.7189</c:v>
                </c:pt>
                <c:pt idx="31">
                  <c:v>10.7089</c:v>
                </c:pt>
                <c:pt idx="32">
                  <c:v>10.8088</c:v>
                </c:pt>
                <c:pt idx="33">
                  <c:v>10.9167</c:v>
                </c:pt>
                <c:pt idx="34">
                  <c:v>11.1116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EA54-4594-AF66-F8506F73479E}"/>
            </c:ext>
          </c:extLst>
        </c:ser>
        <c:ser>
          <c:idx val="0"/>
          <c:order val="4"/>
          <c:tx>
            <c:strRef>
              <c:f>Sheet1!$A$6</c:f>
              <c:strCache>
                <c:ptCount val="1"/>
                <c:pt idx="0">
                  <c:v>Germany (11.0%)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Sheet1!$B$1:$AJ$1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Sheet1!$B$6:$AJ$6</c:f>
              <c:numCache>
                <c:formatCode>General</c:formatCode>
                <c:ptCount val="35"/>
                <c:pt idx="0">
                  <c:v>8.0977</c:v>
                </c:pt>
                <c:pt idx="1">
                  <c:v>8.3974</c:v>
                </c:pt>
                <c:pt idx="2">
                  <c:v>8.2279</c:v>
                </c:pt>
                <c:pt idx="3">
                  <c:v>8.2201</c:v>
                </c:pt>
                <c:pt idx="4">
                  <c:v>8.3364</c:v>
                </c:pt>
                <c:pt idx="5">
                  <c:v>8.4812</c:v>
                </c:pt>
                <c:pt idx="6">
                  <c:v>8.3759</c:v>
                </c:pt>
                <c:pt idx="7">
                  <c:v>8.4799</c:v>
                </c:pt>
                <c:pt idx="8">
                  <c:v>8.6599</c:v>
                </c:pt>
                <c:pt idx="9">
                  <c:v>8.0627</c:v>
                </c:pt>
                <c:pt idx="10">
                  <c:v>8.0305</c:v>
                </c:pt>
                <c:pt idx="12">
                  <c:v>8.9872</c:v>
                </c:pt>
                <c:pt idx="13">
                  <c:v>8.9556</c:v>
                </c:pt>
                <c:pt idx="14">
                  <c:v>9.1909</c:v>
                </c:pt>
                <c:pt idx="15">
                  <c:v>9.4621</c:v>
                </c:pt>
                <c:pt idx="16">
                  <c:v>9.7736</c:v>
                </c:pt>
                <c:pt idx="17">
                  <c:v>9.6558</c:v>
                </c:pt>
                <c:pt idx="18">
                  <c:v>9.6733</c:v>
                </c:pt>
                <c:pt idx="19">
                  <c:v>9.74</c:v>
                </c:pt>
                <c:pt idx="20">
                  <c:v>9.8104</c:v>
                </c:pt>
                <c:pt idx="21">
                  <c:v>9.847300000000001</c:v>
                </c:pt>
                <c:pt idx="22">
                  <c:v>10.0927</c:v>
                </c:pt>
                <c:pt idx="23">
                  <c:v>10.3299</c:v>
                </c:pt>
                <c:pt idx="24">
                  <c:v>10.0987</c:v>
                </c:pt>
                <c:pt idx="25">
                  <c:v>10.2444</c:v>
                </c:pt>
                <c:pt idx="26">
                  <c:v>10.097</c:v>
                </c:pt>
                <c:pt idx="27">
                  <c:v>9.9542</c:v>
                </c:pt>
                <c:pt idx="28">
                  <c:v>10.1497</c:v>
                </c:pt>
                <c:pt idx="29">
                  <c:v>11.1304</c:v>
                </c:pt>
                <c:pt idx="30">
                  <c:v>10.9956</c:v>
                </c:pt>
                <c:pt idx="31">
                  <c:v>10.7022</c:v>
                </c:pt>
                <c:pt idx="32">
                  <c:v>10.7676</c:v>
                </c:pt>
                <c:pt idx="33">
                  <c:v>10.9375</c:v>
                </c:pt>
                <c:pt idx="34">
                  <c:v>11.0342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EA54-4594-AF66-F8506F73479E}"/>
            </c:ext>
          </c:extLst>
        </c:ser>
        <c:ser>
          <c:idx val="11"/>
          <c:order val="5"/>
          <c:tx>
            <c:strRef>
              <c:f>Sheet1!$A$7</c:f>
              <c:strCache>
                <c:ptCount val="1"/>
                <c:pt idx="0">
                  <c:v>Netherlands (10.9%)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Sheet1!$B$1:$AJ$1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Sheet1!$B$7:$AJ$7</c:f>
              <c:numCache>
                <c:formatCode>General</c:formatCode>
                <c:ptCount val="35"/>
                <c:pt idx="0">
                  <c:v>6.5979</c:v>
                </c:pt>
                <c:pt idx="1">
                  <c:v>6.6896</c:v>
                </c:pt>
                <c:pt idx="2">
                  <c:v>6.9173</c:v>
                </c:pt>
                <c:pt idx="3">
                  <c:v>6.9169</c:v>
                </c:pt>
                <c:pt idx="4">
                  <c:v>6.6399</c:v>
                </c:pt>
                <c:pt idx="5">
                  <c:v>6.6287</c:v>
                </c:pt>
                <c:pt idx="6">
                  <c:v>6.7161</c:v>
                </c:pt>
                <c:pt idx="7">
                  <c:v>6.8253</c:v>
                </c:pt>
                <c:pt idx="8">
                  <c:v>6.7528</c:v>
                </c:pt>
                <c:pt idx="9">
                  <c:v>6.9225</c:v>
                </c:pt>
                <c:pt idx="10">
                  <c:v>7.0825</c:v>
                </c:pt>
                <c:pt idx="11">
                  <c:v>7.2617</c:v>
                </c:pt>
                <c:pt idx="12">
                  <c:v>7.4716</c:v>
                </c:pt>
                <c:pt idx="13">
                  <c:v>7.5724</c:v>
                </c:pt>
                <c:pt idx="14">
                  <c:v>7.4541</c:v>
                </c:pt>
                <c:pt idx="15">
                  <c:v>7.364</c:v>
                </c:pt>
                <c:pt idx="16">
                  <c:v>7.2903</c:v>
                </c:pt>
                <c:pt idx="17">
                  <c:v>7.1042</c:v>
                </c:pt>
                <c:pt idx="18">
                  <c:v>7.1772</c:v>
                </c:pt>
                <c:pt idx="19">
                  <c:v>7.1777</c:v>
                </c:pt>
                <c:pt idx="20">
                  <c:v>7.0564</c:v>
                </c:pt>
                <c:pt idx="21">
                  <c:v>7.4412</c:v>
                </c:pt>
                <c:pt idx="22">
                  <c:v>7.9543</c:v>
                </c:pt>
                <c:pt idx="23">
                  <c:v>8.4572</c:v>
                </c:pt>
                <c:pt idx="24">
                  <c:v>8.5212</c:v>
                </c:pt>
                <c:pt idx="25">
                  <c:v>9.411</c:v>
                </c:pt>
                <c:pt idx="26">
                  <c:v>9.3035</c:v>
                </c:pt>
                <c:pt idx="27">
                  <c:v>9.3134</c:v>
                </c:pt>
                <c:pt idx="28">
                  <c:v>9.5324</c:v>
                </c:pt>
                <c:pt idx="29">
                  <c:v>10.2519</c:v>
                </c:pt>
                <c:pt idx="30">
                  <c:v>10.4324</c:v>
                </c:pt>
                <c:pt idx="31">
                  <c:v>10.4821</c:v>
                </c:pt>
                <c:pt idx="32">
                  <c:v>10.8598</c:v>
                </c:pt>
                <c:pt idx="33">
                  <c:v>10.9485</c:v>
                </c:pt>
                <c:pt idx="34">
                  <c:v>10.9352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EA54-4594-AF66-F8506F73479E}"/>
            </c:ext>
          </c:extLst>
        </c:ser>
        <c:ser>
          <c:idx val="12"/>
          <c:order val="6"/>
          <c:tx>
            <c:strRef>
              <c:f>Sheet1!$A$8</c:f>
              <c:strCache>
                <c:ptCount val="1"/>
                <c:pt idx="0">
                  <c:v>Canada (10.0%)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Sheet1!$B$1:$AJ$1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Sheet1!$B$8:$AJ$8</c:f>
              <c:numCache>
                <c:formatCode>General</c:formatCode>
                <c:ptCount val="35"/>
                <c:pt idx="0">
                  <c:v>6.5885</c:v>
                </c:pt>
                <c:pt idx="1">
                  <c:v>6.7886</c:v>
                </c:pt>
                <c:pt idx="2">
                  <c:v>7.5219</c:v>
                </c:pt>
                <c:pt idx="3">
                  <c:v>7.6939</c:v>
                </c:pt>
                <c:pt idx="4">
                  <c:v>7.5799</c:v>
                </c:pt>
                <c:pt idx="5">
                  <c:v>7.5875</c:v>
                </c:pt>
                <c:pt idx="6">
                  <c:v>7.8302</c:v>
                </c:pt>
                <c:pt idx="7">
                  <c:v>7.7713</c:v>
                </c:pt>
                <c:pt idx="8">
                  <c:v>7.7688</c:v>
                </c:pt>
                <c:pt idx="9">
                  <c:v>7.9762</c:v>
                </c:pt>
                <c:pt idx="10">
                  <c:v>8.3939</c:v>
                </c:pt>
                <c:pt idx="11">
                  <c:v>9.0808</c:v>
                </c:pt>
                <c:pt idx="12">
                  <c:v>9.3317</c:v>
                </c:pt>
                <c:pt idx="13">
                  <c:v>9.2158</c:v>
                </c:pt>
                <c:pt idx="14">
                  <c:v>8.8624</c:v>
                </c:pt>
                <c:pt idx="15">
                  <c:v>8.5589</c:v>
                </c:pt>
                <c:pt idx="16">
                  <c:v>8.3627</c:v>
                </c:pt>
                <c:pt idx="17">
                  <c:v>8.3453</c:v>
                </c:pt>
                <c:pt idx="18">
                  <c:v>8.5766</c:v>
                </c:pt>
                <c:pt idx="19">
                  <c:v>8.3579</c:v>
                </c:pt>
                <c:pt idx="20">
                  <c:v>8.2757</c:v>
                </c:pt>
                <c:pt idx="21">
                  <c:v>8.6553</c:v>
                </c:pt>
                <c:pt idx="22">
                  <c:v>8.8882</c:v>
                </c:pt>
                <c:pt idx="23">
                  <c:v>9.0428</c:v>
                </c:pt>
                <c:pt idx="24">
                  <c:v>9.097200000000001</c:v>
                </c:pt>
                <c:pt idx="25">
                  <c:v>9.0644</c:v>
                </c:pt>
                <c:pt idx="26">
                  <c:v>9.2342</c:v>
                </c:pt>
                <c:pt idx="27">
                  <c:v>9.3245</c:v>
                </c:pt>
                <c:pt idx="28">
                  <c:v>9.4907</c:v>
                </c:pt>
                <c:pt idx="29">
                  <c:v>10.6043</c:v>
                </c:pt>
                <c:pt idx="30">
                  <c:v>10.5875</c:v>
                </c:pt>
                <c:pt idx="31">
                  <c:v>10.2572</c:v>
                </c:pt>
                <c:pt idx="32">
                  <c:v>10.2504</c:v>
                </c:pt>
                <c:pt idx="33">
                  <c:v>10.1685</c:v>
                </c:pt>
                <c:pt idx="34">
                  <c:v>9.9762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EA54-4594-AF66-F8506F73479E}"/>
            </c:ext>
          </c:extLst>
        </c:ser>
        <c:ser>
          <c:idx val="5"/>
          <c:order val="7"/>
          <c:tx>
            <c:strRef>
              <c:f>Sheet1!$A$9</c:f>
              <c:strCache>
                <c:ptCount val="1"/>
                <c:pt idx="0">
                  <c:v>United Kingdom (9.9%)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Sheet1!$B$1:$AJ$1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Sheet1!$B$9:$AJ$9</c:f>
              <c:numCache>
                <c:formatCode>General</c:formatCode>
                <c:ptCount val="35"/>
                <c:pt idx="0">
                  <c:v>5.063</c:v>
                </c:pt>
                <c:pt idx="1">
                  <c:v>5.2846</c:v>
                </c:pt>
                <c:pt idx="2">
                  <c:v>5.1226</c:v>
                </c:pt>
                <c:pt idx="3">
                  <c:v>5.3213</c:v>
                </c:pt>
                <c:pt idx="4">
                  <c:v>5.2374</c:v>
                </c:pt>
                <c:pt idx="5">
                  <c:v>5.1399</c:v>
                </c:pt>
                <c:pt idx="6">
                  <c:v>5.1249</c:v>
                </c:pt>
                <c:pt idx="7">
                  <c:v>5.178</c:v>
                </c:pt>
                <c:pt idx="8">
                  <c:v>5.0886</c:v>
                </c:pt>
                <c:pt idx="9">
                  <c:v>5.0375</c:v>
                </c:pt>
                <c:pt idx="10">
                  <c:v>5.0896</c:v>
                </c:pt>
                <c:pt idx="11">
                  <c:v>5.4856</c:v>
                </c:pt>
                <c:pt idx="12">
                  <c:v>5.9345</c:v>
                </c:pt>
                <c:pt idx="13">
                  <c:v>6.0025</c:v>
                </c:pt>
                <c:pt idx="14">
                  <c:v>6.0784</c:v>
                </c:pt>
                <c:pt idx="15">
                  <c:v>6.0419</c:v>
                </c:pt>
                <c:pt idx="16">
                  <c:v>6.0263</c:v>
                </c:pt>
                <c:pt idx="17">
                  <c:v>5.8698</c:v>
                </c:pt>
                <c:pt idx="18">
                  <c:v>5.9844</c:v>
                </c:pt>
                <c:pt idx="19">
                  <c:v>6.2284</c:v>
                </c:pt>
                <c:pt idx="20">
                  <c:v>6.263</c:v>
                </c:pt>
                <c:pt idx="21">
                  <c:v>6.597</c:v>
                </c:pt>
                <c:pt idx="22">
                  <c:v>6.849</c:v>
                </c:pt>
                <c:pt idx="23">
                  <c:v>7.093</c:v>
                </c:pt>
                <c:pt idx="24">
                  <c:v>7.291</c:v>
                </c:pt>
                <c:pt idx="25">
                  <c:v>7.418</c:v>
                </c:pt>
                <c:pt idx="26">
                  <c:v>7.549</c:v>
                </c:pt>
                <c:pt idx="27">
                  <c:v>7.633</c:v>
                </c:pt>
                <c:pt idx="28">
                  <c:v>7.865</c:v>
                </c:pt>
                <c:pt idx="29">
                  <c:v>8.664</c:v>
                </c:pt>
                <c:pt idx="30">
                  <c:v>8.462</c:v>
                </c:pt>
                <c:pt idx="31">
                  <c:v>8.438000000000001</c:v>
                </c:pt>
                <c:pt idx="32">
                  <c:v>8.496</c:v>
                </c:pt>
                <c:pt idx="33">
                  <c:v>9.923</c:v>
                </c:pt>
                <c:pt idx="34">
                  <c:v>9.875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EA54-4594-AF66-F8506F73479E}"/>
            </c:ext>
          </c:extLst>
        </c:ser>
        <c:ser>
          <c:idx val="6"/>
          <c:order val="8"/>
          <c:tx>
            <c:strRef>
              <c:f>Sheet1!$A$10</c:f>
              <c:strCache>
                <c:ptCount val="1"/>
                <c:pt idx="0">
                  <c:v>New Zealand (9.4%)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Sheet1!$B$1:$AJ$1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Sheet1!$B$10:$AJ$10</c:f>
              <c:numCache>
                <c:formatCode>General</c:formatCode>
                <c:ptCount val="35"/>
                <c:pt idx="0">
                  <c:v>5.7386</c:v>
                </c:pt>
                <c:pt idx="1">
                  <c:v>5.6601</c:v>
                </c:pt>
                <c:pt idx="2">
                  <c:v>5.8019</c:v>
                </c:pt>
                <c:pt idx="3">
                  <c:v>5.6505</c:v>
                </c:pt>
                <c:pt idx="4">
                  <c:v>5.3705</c:v>
                </c:pt>
                <c:pt idx="5">
                  <c:v>4.9368</c:v>
                </c:pt>
                <c:pt idx="6">
                  <c:v>5.0368</c:v>
                </c:pt>
                <c:pt idx="7">
                  <c:v>5.5697</c:v>
                </c:pt>
                <c:pt idx="8">
                  <c:v>6.1295</c:v>
                </c:pt>
                <c:pt idx="9">
                  <c:v>6.2753</c:v>
                </c:pt>
                <c:pt idx="10">
                  <c:v>6.6678</c:v>
                </c:pt>
                <c:pt idx="11">
                  <c:v>7.1005</c:v>
                </c:pt>
                <c:pt idx="12">
                  <c:v>7.228</c:v>
                </c:pt>
                <c:pt idx="13">
                  <c:v>6.9253</c:v>
                </c:pt>
                <c:pt idx="14">
                  <c:v>6.9342</c:v>
                </c:pt>
                <c:pt idx="15">
                  <c:v>6.9485</c:v>
                </c:pt>
                <c:pt idx="16">
                  <c:v>6.8905</c:v>
                </c:pt>
                <c:pt idx="17">
                  <c:v>7.0984</c:v>
                </c:pt>
                <c:pt idx="18">
                  <c:v>7.5134</c:v>
                </c:pt>
                <c:pt idx="19">
                  <c:v>7.3977</c:v>
                </c:pt>
                <c:pt idx="20">
                  <c:v>7.47</c:v>
                </c:pt>
                <c:pt idx="21">
                  <c:v>7.5789</c:v>
                </c:pt>
                <c:pt idx="22">
                  <c:v>7.9004</c:v>
                </c:pt>
                <c:pt idx="23">
                  <c:v>7.7219</c:v>
                </c:pt>
                <c:pt idx="24">
                  <c:v>7.901</c:v>
                </c:pt>
                <c:pt idx="25">
                  <c:v>8.2735</c:v>
                </c:pt>
                <c:pt idx="26">
                  <c:v>8.633</c:v>
                </c:pt>
                <c:pt idx="27">
                  <c:v>8.321300000000001</c:v>
                </c:pt>
                <c:pt idx="28">
                  <c:v>9.1424</c:v>
                </c:pt>
                <c:pt idx="29">
                  <c:v>9.6704</c:v>
                </c:pt>
                <c:pt idx="30">
                  <c:v>9.6589</c:v>
                </c:pt>
                <c:pt idx="31">
                  <c:v>9.5642</c:v>
                </c:pt>
                <c:pt idx="32">
                  <c:v>9.6762</c:v>
                </c:pt>
                <c:pt idx="33">
                  <c:v>9.3984</c:v>
                </c:pt>
                <c:pt idx="34">
                  <c:v>9.3798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EA54-4594-AF66-F8506F73479E}"/>
            </c:ext>
          </c:extLst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Norway (9.3%)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Sheet1!$B$1:$AJ$1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Sheet1!$B$11:$AJ$11</c:f>
              <c:numCache>
                <c:formatCode>General</c:formatCode>
                <c:ptCount val="35"/>
                <c:pt idx="0">
                  <c:v>5.4097</c:v>
                </c:pt>
                <c:pt idx="1">
                  <c:v>5.4404</c:v>
                </c:pt>
                <c:pt idx="2">
                  <c:v>5.6398</c:v>
                </c:pt>
                <c:pt idx="3">
                  <c:v>5.822</c:v>
                </c:pt>
                <c:pt idx="4">
                  <c:v>5.4789</c:v>
                </c:pt>
                <c:pt idx="5">
                  <c:v>5.4774</c:v>
                </c:pt>
                <c:pt idx="6">
                  <c:v>5.9176</c:v>
                </c:pt>
                <c:pt idx="7">
                  <c:v>6.154</c:v>
                </c:pt>
                <c:pt idx="8">
                  <c:v>6.2909</c:v>
                </c:pt>
                <c:pt idx="9">
                  <c:v>6.1175</c:v>
                </c:pt>
                <c:pt idx="10">
                  <c:v>7.0745</c:v>
                </c:pt>
                <c:pt idx="11">
                  <c:v>7.3499</c:v>
                </c:pt>
                <c:pt idx="12">
                  <c:v>7.501</c:v>
                </c:pt>
                <c:pt idx="13">
                  <c:v>7.3805</c:v>
                </c:pt>
                <c:pt idx="14">
                  <c:v>7.2932</c:v>
                </c:pt>
                <c:pt idx="15">
                  <c:v>7.2727</c:v>
                </c:pt>
                <c:pt idx="16">
                  <c:v>7.1891</c:v>
                </c:pt>
                <c:pt idx="17">
                  <c:v>7.7427</c:v>
                </c:pt>
                <c:pt idx="18">
                  <c:v>8.427300000000001</c:v>
                </c:pt>
                <c:pt idx="19">
                  <c:v>8.4356</c:v>
                </c:pt>
                <c:pt idx="20">
                  <c:v>7.7091</c:v>
                </c:pt>
                <c:pt idx="21">
                  <c:v>8.0206</c:v>
                </c:pt>
                <c:pt idx="22">
                  <c:v>9.0055</c:v>
                </c:pt>
                <c:pt idx="23">
                  <c:v>9.219</c:v>
                </c:pt>
                <c:pt idx="24">
                  <c:v>8.8263</c:v>
                </c:pt>
                <c:pt idx="25">
                  <c:v>8.3328</c:v>
                </c:pt>
                <c:pt idx="26">
                  <c:v>7.9163</c:v>
                </c:pt>
                <c:pt idx="27">
                  <c:v>8.0519</c:v>
                </c:pt>
                <c:pt idx="28">
                  <c:v>7.966</c:v>
                </c:pt>
                <c:pt idx="29">
                  <c:v>9.0698</c:v>
                </c:pt>
                <c:pt idx="30">
                  <c:v>8.9103</c:v>
                </c:pt>
                <c:pt idx="31">
                  <c:v>8.790900000000001</c:v>
                </c:pt>
                <c:pt idx="32">
                  <c:v>8.7745</c:v>
                </c:pt>
                <c:pt idx="33">
                  <c:v>8.9298</c:v>
                </c:pt>
                <c:pt idx="34">
                  <c:v>9.2554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EA54-4594-AF66-F8506F73479E}"/>
            </c:ext>
          </c:extLst>
        </c:ser>
        <c:ser>
          <c:idx val="15"/>
          <c:order val="10"/>
          <c:tx>
            <c:strRef>
              <c:f>Sheet1!$A$12</c:f>
              <c:strCache>
                <c:ptCount val="1"/>
                <c:pt idx="0">
                  <c:v>Australia (9.0%)</c:v>
                </c:pt>
              </c:strCache>
            </c:strRef>
          </c:tx>
          <c:spPr>
            <a:ln w="28575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Sheet1!$B$1:$AJ$1</c:f>
              <c:strCache>
                <c:ptCount val="35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</c:strCache>
            </c:strRef>
          </c:cat>
          <c:val>
            <c:numRef>
              <c:f>Sheet1!$B$12:$AJ$12</c:f>
              <c:numCache>
                <c:formatCode>General</c:formatCode>
                <c:ptCount val="35"/>
                <c:pt idx="0">
                  <c:v>5.8336</c:v>
                </c:pt>
                <c:pt idx="1">
                  <c:v>5.8429</c:v>
                </c:pt>
                <c:pt idx="2">
                  <c:v>6.1103</c:v>
                </c:pt>
                <c:pt idx="3">
                  <c:v>6.0538</c:v>
                </c:pt>
                <c:pt idx="4">
                  <c:v>6.0255</c:v>
                </c:pt>
                <c:pt idx="5">
                  <c:v>6.0762</c:v>
                </c:pt>
                <c:pt idx="6">
                  <c:v>6.2735</c:v>
                </c:pt>
                <c:pt idx="7">
                  <c:v>6.1087</c:v>
                </c:pt>
                <c:pt idx="8">
                  <c:v>6.0629</c:v>
                </c:pt>
                <c:pt idx="9">
                  <c:v>6.1161</c:v>
                </c:pt>
                <c:pt idx="10">
                  <c:v>6.4749</c:v>
                </c:pt>
                <c:pt idx="11">
                  <c:v>6.7682</c:v>
                </c:pt>
                <c:pt idx="12">
                  <c:v>6.8317</c:v>
                </c:pt>
                <c:pt idx="13">
                  <c:v>6.8442</c:v>
                </c:pt>
                <c:pt idx="14">
                  <c:v>6.8751</c:v>
                </c:pt>
                <c:pt idx="15">
                  <c:v>6.9167</c:v>
                </c:pt>
                <c:pt idx="16">
                  <c:v>7.0575</c:v>
                </c:pt>
                <c:pt idx="17">
                  <c:v>7.0813</c:v>
                </c:pt>
                <c:pt idx="18">
                  <c:v>7.2428</c:v>
                </c:pt>
                <c:pt idx="19">
                  <c:v>7.3355</c:v>
                </c:pt>
                <c:pt idx="20">
                  <c:v>7.6122</c:v>
                </c:pt>
                <c:pt idx="21">
                  <c:v>7.7051</c:v>
                </c:pt>
                <c:pt idx="22">
                  <c:v>7.8957</c:v>
                </c:pt>
                <c:pt idx="23">
                  <c:v>7.9019</c:v>
                </c:pt>
                <c:pt idx="24">
                  <c:v>8.1134</c:v>
                </c:pt>
                <c:pt idx="25">
                  <c:v>7.9812</c:v>
                </c:pt>
                <c:pt idx="26">
                  <c:v>7.9899</c:v>
                </c:pt>
                <c:pt idx="27">
                  <c:v>8.0633</c:v>
                </c:pt>
                <c:pt idx="28">
                  <c:v>8.2669</c:v>
                </c:pt>
                <c:pt idx="29">
                  <c:v>8.5923</c:v>
                </c:pt>
                <c:pt idx="30">
                  <c:v>8.4717</c:v>
                </c:pt>
                <c:pt idx="31">
                  <c:v>8.5897</c:v>
                </c:pt>
                <c:pt idx="32">
                  <c:v>8.7435</c:v>
                </c:pt>
                <c:pt idx="33">
                  <c:v>8.8356</c:v>
                </c:pt>
                <c:pt idx="34">
                  <c:v>9.012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EA54-4594-AF66-F8506F7347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3524320"/>
        <c:axId val="353526640"/>
      </c:lineChart>
      <c:catAx>
        <c:axId val="35352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pPr>
            <a:endParaRPr lang="en-US"/>
          </a:p>
        </c:txPr>
        <c:crossAx val="35352664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53526640"/>
        <c:scaling>
          <c:orientation val="minMax"/>
          <c:max val="18.0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pPr>
            <a:endParaRPr lang="en-US"/>
          </a:p>
        </c:txPr>
        <c:crossAx val="353524320"/>
        <c:crosses val="autoZero"/>
        <c:crossBetween val="between"/>
        <c:majorUnit val="2.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2164017335324"/>
          <c:y val="0.0970616373233941"/>
          <c:w val="0.203481057942128"/>
          <c:h val="0.5234866657104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rebuchet MS" charset="0"/>
              <a:ea typeface="Trebuchet MS" charset="0"/>
              <a:cs typeface="Trebuchet MS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rebuchet MS" charset="0"/>
          <a:ea typeface="Trebuchet MS" charset="0"/>
          <a:cs typeface="Trebuchet MS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21681499847351"/>
          <c:y val="0.0180724857231561"/>
          <c:w val="0.955627765096555"/>
          <c:h val="0.919271113177465"/>
        </c:manualLayout>
      </c:layout>
      <c:scatterChart>
        <c:scatterStyle val="lineMarker"/>
        <c:varyColors val="0"/>
        <c:ser>
          <c:idx val="1"/>
          <c:order val="0"/>
          <c:tx>
            <c:strRef>
              <c:f>Sheet2!$B$2</c:f>
              <c:strCache>
                <c:ptCount val="1"/>
                <c:pt idx="0">
                  <c:v>OVERALL RATING</c:v>
                </c:pt>
              </c:strCache>
              <c:extLst xmlns:c16r2="http://schemas.microsoft.com/office/drawing/2015/06/chart" xmlns:c15="http://schemas.microsoft.com/office/drawing/2012/chart"/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bg2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40BABC"/>
                </a:solidFill>
                <a:ln w="9525">
                  <a:noFill/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8283-47FD-835F-4303418F78FE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3EB7BB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noFill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283-47FD-835F-4303418F78FE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3EB6BA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noFill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8283-47FD-835F-4303418F78FE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39B0B7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noFill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8283-47FD-835F-4303418F78FE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3CB3B8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noFill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8283-47FD-835F-4303418F78FE}"/>
              </c:ext>
            </c:extLst>
          </c:dPt>
          <c:dPt>
            <c:idx val="5"/>
            <c:marker>
              <c:symbol val="circle"/>
              <c:size val="10"/>
              <c:spPr>
                <a:solidFill>
                  <a:srgbClr val="39B0B7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noFill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8283-47FD-835F-4303418F78FE}"/>
              </c:ext>
            </c:extLst>
          </c:dPt>
          <c:dPt>
            <c:idx val="6"/>
            <c:marker>
              <c:symbol val="circle"/>
              <c:size val="10"/>
              <c:spPr>
                <a:solidFill>
                  <a:srgbClr val="3EB6BA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noFill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8283-47FD-835F-4303418F78FE}"/>
              </c:ext>
            </c:extLst>
          </c:dPt>
          <c:dPt>
            <c:idx val="7"/>
            <c:marker>
              <c:symbol val="circle"/>
              <c:size val="10"/>
              <c:spPr>
                <a:solidFill>
                  <a:srgbClr val="3EB6BA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noFill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8283-47FD-835F-4303418F78FE}"/>
              </c:ext>
            </c:extLst>
          </c:dPt>
          <c:dPt>
            <c:idx val="8"/>
            <c:marker>
              <c:symbol val="circle"/>
              <c:size val="10"/>
              <c:spPr>
                <a:solidFill>
                  <a:srgbClr val="2798AA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noFill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8283-47FD-835F-4303418F78FE}"/>
              </c:ext>
            </c:extLst>
          </c:dPt>
          <c:dPt>
            <c:idx val="9"/>
            <c:marker>
              <c:symbol val="circle"/>
              <c:size val="10"/>
              <c:spPr>
                <a:solidFill>
                  <a:srgbClr val="208AA1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noFill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8283-47FD-835F-4303418F78FE}"/>
              </c:ext>
            </c:extLst>
          </c:dPt>
          <c:dPt>
            <c:idx val="10"/>
            <c:marker>
              <c:symbol val="circle"/>
              <c:size val="10"/>
              <c:spPr>
                <a:solidFill>
                  <a:srgbClr val="03688F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noFill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8283-47FD-835F-4303418F78FE}"/>
              </c:ext>
            </c:extLst>
          </c:dPt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rebuchet MS" charset="0"/>
                    <a:ea typeface="Trebuchet MS" charset="0"/>
                    <a:cs typeface="Trebuchet MS" charset="0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strRef>
              <c:f>Sheet2!$A$3:$A$13</c:f>
              <c:strCache>
                <c:ptCount val="11"/>
                <c:pt idx="0">
                  <c:v>UK</c:v>
                </c:pt>
                <c:pt idx="1">
                  <c:v>AUS</c:v>
                </c:pt>
                <c:pt idx="2">
                  <c:v>NETH</c:v>
                </c:pt>
                <c:pt idx="3">
                  <c:v>NZ</c:v>
                </c:pt>
                <c:pt idx="4">
                  <c:v>NOR</c:v>
                </c:pt>
                <c:pt idx="5">
                  <c:v>SWIZ</c:v>
                </c:pt>
                <c:pt idx="6">
                  <c:v>SWE</c:v>
                </c:pt>
                <c:pt idx="7">
                  <c:v>GER</c:v>
                </c:pt>
                <c:pt idx="8">
                  <c:v>CAN</c:v>
                </c:pt>
                <c:pt idx="9">
                  <c:v>FRA</c:v>
                </c:pt>
                <c:pt idx="10">
                  <c:v>US</c:v>
                </c:pt>
              </c:strCache>
              <c:extLst xmlns:c16r2="http://schemas.microsoft.com/office/drawing/2015/06/chart" xmlns:c15="http://schemas.microsoft.com/office/drawing/2012/chart"/>
            </c:strRef>
          </c:xVal>
          <c:yVal>
            <c:numRef>
              <c:f>Sheet2!$B$3:$B$13</c:f>
              <c:numCache>
                <c:formatCode>0.00</c:formatCode>
                <c:ptCount val="11"/>
                <c:pt idx="0">
                  <c:v>0.367418713525976</c:v>
                </c:pt>
                <c:pt idx="1">
                  <c:v>0.357430028143254</c:v>
                </c:pt>
                <c:pt idx="2">
                  <c:v>0.272365608999781</c:v>
                </c:pt>
                <c:pt idx="3">
                  <c:v>0.132375052466037</c:v>
                </c:pt>
                <c:pt idx="4">
                  <c:v>0.13</c:v>
                </c:pt>
                <c:pt idx="5">
                  <c:v>0.0801972684432023</c:v>
                </c:pt>
                <c:pt idx="6">
                  <c:v>0.0836445458412802</c:v>
                </c:pt>
                <c:pt idx="7">
                  <c:v>0.0735158050805369</c:v>
                </c:pt>
                <c:pt idx="8">
                  <c:v>-0.26412763142448</c:v>
                </c:pt>
                <c:pt idx="9">
                  <c:v>-0.454004393313688</c:v>
                </c:pt>
                <c:pt idx="10">
                  <c:v>-0.748764556327701</c:v>
                </c:pt>
              </c:numCache>
              <c:extLst xmlns:c16r2="http://schemas.microsoft.com/office/drawing/2015/06/chart" xmlns:c15="http://schemas.microsoft.com/office/drawing/2012/chart"/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F9B-4DB5-A886-B89901D31F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9083376"/>
        <c:axId val="319084736"/>
        <c:extLst xmlns:c16r2="http://schemas.microsoft.com/office/drawing/2015/06/chart">
          <c:ext xmlns:c15="http://schemas.microsoft.com/office/drawing/2012/chart" uri="{02D57815-91ED-43cb-92C2-25804820EDAC}">
            <c15:filteredScatterSeries>
              <c15:ser>
                <c:idx val="2"/>
                <c:order val="1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Sheet2!#REF!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xVal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Sheet2!$A$3:$A$13</c15:sqref>
                        </c15:formulaRef>
                      </c:ext>
                    </c:extLst>
                    <c:strCache>
                      <c:ptCount val="11"/>
                      <c:pt idx="0">
                        <c:v>UK</c:v>
                      </c:pt>
                      <c:pt idx="1">
                        <c:v>AUS</c:v>
                      </c:pt>
                      <c:pt idx="2">
                        <c:v>NETH</c:v>
                      </c:pt>
                      <c:pt idx="3">
                        <c:v>NZ</c:v>
                      </c:pt>
                      <c:pt idx="4">
                        <c:v>NOR</c:v>
                      </c:pt>
                      <c:pt idx="5">
                        <c:v>SWIZ</c:v>
                      </c:pt>
                      <c:pt idx="6">
                        <c:v>SWE</c:v>
                      </c:pt>
                      <c:pt idx="7">
                        <c:v>GER</c:v>
                      </c:pt>
                      <c:pt idx="8">
                        <c:v>CAN</c:v>
                      </c:pt>
                      <c:pt idx="9">
                        <c:v>FRA</c:v>
                      </c:pt>
                      <c:pt idx="10">
                        <c:v>US</c:v>
                      </c:pt>
                    </c:strCache>
                  </c:strRef>
                </c:xVal>
                <c:y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Sheet2!#REF!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1.0</c:v>
                      </c:pt>
                    </c:numCache>
                  </c:numRef>
                </c:y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1-5F9B-4DB5-A886-B89901D31FB6}"/>
                  </c:ext>
                </c:extLst>
              </c15:ser>
            </c15:filteredScatterSeries>
            <c15:filteredScatterSeries>
              <c15:ser>
                <c:idx val="3"/>
                <c:order val="2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xVal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Sheet2!$A$3:$A$13</c15:sqref>
                        </c15:formulaRef>
                      </c:ext>
                    </c:extLst>
                    <c:strCache>
                      <c:ptCount val="11"/>
                      <c:pt idx="0">
                        <c:v>UK</c:v>
                      </c:pt>
                      <c:pt idx="1">
                        <c:v>AUS</c:v>
                      </c:pt>
                      <c:pt idx="2">
                        <c:v>NETH</c:v>
                      </c:pt>
                      <c:pt idx="3">
                        <c:v>NZ</c:v>
                      </c:pt>
                      <c:pt idx="4">
                        <c:v>NOR</c:v>
                      </c:pt>
                      <c:pt idx="5">
                        <c:v>SWIZ</c:v>
                      </c:pt>
                      <c:pt idx="6">
                        <c:v>SWE</c:v>
                      </c:pt>
                      <c:pt idx="7">
                        <c:v>GER</c:v>
                      </c:pt>
                      <c:pt idx="8">
                        <c:v>CAN</c:v>
                      </c:pt>
                      <c:pt idx="9">
                        <c:v>FRA</c:v>
                      </c:pt>
                      <c:pt idx="10">
                        <c:v>US</c:v>
                      </c:pt>
                    </c:strCache>
                  </c:strRef>
                </c:xVal>
                <c:y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1.0</c:v>
                      </c:pt>
                    </c:numCache>
                  </c:numRef>
                </c:yVal>
                <c:smooth val="0"/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2-5F9B-4DB5-A886-B89901D31FB6}"/>
                  </c:ext>
                </c:extLst>
              </c15:ser>
            </c15:filteredScatterSeries>
            <c15:filteredScatterSeries>
              <c15:ser>
                <c:idx val="4"/>
                <c:order val="3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xVal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Sheet2!$A$3:$A$13</c15:sqref>
                        </c15:formulaRef>
                      </c:ext>
                    </c:extLst>
                    <c:strCache>
                      <c:ptCount val="11"/>
                      <c:pt idx="0">
                        <c:v>UK</c:v>
                      </c:pt>
                      <c:pt idx="1">
                        <c:v>AUS</c:v>
                      </c:pt>
                      <c:pt idx="2">
                        <c:v>NETH</c:v>
                      </c:pt>
                      <c:pt idx="3">
                        <c:v>NZ</c:v>
                      </c:pt>
                      <c:pt idx="4">
                        <c:v>NOR</c:v>
                      </c:pt>
                      <c:pt idx="5">
                        <c:v>SWIZ</c:v>
                      </c:pt>
                      <c:pt idx="6">
                        <c:v>SWE</c:v>
                      </c:pt>
                      <c:pt idx="7">
                        <c:v>GER</c:v>
                      </c:pt>
                      <c:pt idx="8">
                        <c:v>CAN</c:v>
                      </c:pt>
                      <c:pt idx="9">
                        <c:v>FRA</c:v>
                      </c:pt>
                      <c:pt idx="10">
                        <c:v>US</c:v>
                      </c:pt>
                    </c:strCache>
                  </c:strRef>
                </c:xVal>
                <c:y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1.0</c:v>
                      </c:pt>
                    </c:numCache>
                  </c:numRef>
                </c:yVal>
                <c:smooth val="0"/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3-5F9B-4DB5-A886-B89901D31FB6}"/>
                  </c:ext>
                </c:extLst>
              </c15:ser>
            </c15:filteredScatterSeries>
            <c15:filteredScatterSeries>
              <c15:ser>
                <c:idx val="5"/>
                <c:order val="4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6"/>
                    </a:solidFill>
                    <a:ln w="9525">
                      <a:solidFill>
                        <a:schemeClr val="accent6"/>
                      </a:solidFill>
                    </a:ln>
                    <a:effectLst/>
                  </c:spPr>
                </c:marker>
                <c:xVal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Sheet2!$A$3:$A$13</c15:sqref>
                        </c15:formulaRef>
                      </c:ext>
                    </c:extLst>
                    <c:strCache>
                      <c:ptCount val="11"/>
                      <c:pt idx="0">
                        <c:v>UK</c:v>
                      </c:pt>
                      <c:pt idx="1">
                        <c:v>AUS</c:v>
                      </c:pt>
                      <c:pt idx="2">
                        <c:v>NETH</c:v>
                      </c:pt>
                      <c:pt idx="3">
                        <c:v>NZ</c:v>
                      </c:pt>
                      <c:pt idx="4">
                        <c:v>NOR</c:v>
                      </c:pt>
                      <c:pt idx="5">
                        <c:v>SWIZ</c:v>
                      </c:pt>
                      <c:pt idx="6">
                        <c:v>SWE</c:v>
                      </c:pt>
                      <c:pt idx="7">
                        <c:v>GER</c:v>
                      </c:pt>
                      <c:pt idx="8">
                        <c:v>CAN</c:v>
                      </c:pt>
                      <c:pt idx="9">
                        <c:v>FRA</c:v>
                      </c:pt>
                      <c:pt idx="10">
                        <c:v>US</c:v>
                      </c:pt>
                    </c:strCache>
                  </c:strRef>
                </c:xVal>
                <c:y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1.0</c:v>
                      </c:pt>
                    </c:numCache>
                  </c:numRef>
                </c:yVal>
                <c:smooth val="0"/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4-5F9B-4DB5-A886-B89901D31FB6}"/>
                  </c:ext>
                </c:extLst>
              </c15:ser>
            </c15:filteredScatterSeries>
            <c15:filteredScatterSeries>
              <c15:ser>
                <c:idx val="0"/>
                <c:order val="5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ln w="25400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xVal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Sheet2!$A$3:$A$13</c15:sqref>
                        </c15:formulaRef>
                      </c:ext>
                    </c:extLst>
                    <c:strCache>
                      <c:ptCount val="11"/>
                      <c:pt idx="0">
                        <c:v>UK</c:v>
                      </c:pt>
                      <c:pt idx="1">
                        <c:v>AUS</c:v>
                      </c:pt>
                      <c:pt idx="2">
                        <c:v>NETH</c:v>
                      </c:pt>
                      <c:pt idx="3">
                        <c:v>NZ</c:v>
                      </c:pt>
                      <c:pt idx="4">
                        <c:v>NOR</c:v>
                      </c:pt>
                      <c:pt idx="5">
                        <c:v>SWIZ</c:v>
                      </c:pt>
                      <c:pt idx="6">
                        <c:v>SWE</c:v>
                      </c:pt>
                      <c:pt idx="7">
                        <c:v>GER</c:v>
                      </c:pt>
                      <c:pt idx="8">
                        <c:v>CAN</c:v>
                      </c:pt>
                      <c:pt idx="9">
                        <c:v>FRA</c:v>
                      </c:pt>
                      <c:pt idx="10">
                        <c:v>US</c:v>
                      </c:pt>
                    </c:strCache>
                  </c:strRef>
                </c:xVal>
                <c:y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Sheet2!#REF!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1.0</c:v>
                      </c:pt>
                    </c:numCache>
                  </c:numRef>
                </c:yVal>
                <c:smooth val="0"/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5-5F9B-4DB5-A886-B89901D31FB6}"/>
                  </c:ext>
                </c:extLst>
              </c15:ser>
            </c15:filteredScatterSeries>
          </c:ext>
        </c:extLst>
      </c:scatterChart>
      <c:valAx>
        <c:axId val="319083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60000"/>
                <a:lumOff val="4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pPr>
            <a:endParaRPr lang="en-US"/>
          </a:p>
        </c:txPr>
        <c:crossAx val="319084736"/>
        <c:crosses val="autoZero"/>
        <c:crossBetween val="midCat"/>
      </c:valAx>
      <c:valAx>
        <c:axId val="319084736"/>
        <c:scaling>
          <c:orientation val="minMax"/>
          <c:max val="0.5"/>
          <c:min val="-1.0"/>
        </c:scaling>
        <c:delete val="1"/>
        <c:axPos val="l"/>
        <c:numFmt formatCode="0.00" sourceLinked="1"/>
        <c:majorTickMark val="none"/>
        <c:minorTickMark val="none"/>
        <c:tickLblPos val="nextTo"/>
        <c:crossAx val="31908337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rebuchet MS" charset="0"/>
          <a:ea typeface="Trebuchet MS" charset="0"/>
          <a:cs typeface="Trebuchet MS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10501658300896"/>
          <c:y val="0.0446735395189003"/>
          <c:w val="0.945136658227981"/>
          <c:h val="0.81143566996996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2004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2"/>
            <c:spPr>
              <a:solidFill>
                <a:schemeClr val="accent2">
                  <a:lumMod val="40000"/>
                  <a:lumOff val="60000"/>
                </a:schemeClr>
              </a:solidFill>
              <a:ln w="9525">
                <a:noFill/>
              </a:ln>
              <a:effectLst/>
            </c:spPr>
          </c:marker>
          <c:cat>
            <c:strRef>
              <c:f>Sheet1!$A$2:$A$12</c:f>
              <c:strCache>
                <c:ptCount val="11"/>
                <c:pt idx="0">
                  <c:v>SWIZ</c:v>
                </c:pt>
                <c:pt idx="1">
                  <c:v>FRA</c:v>
                </c:pt>
                <c:pt idx="2">
                  <c:v>AUS</c:v>
                </c:pt>
                <c:pt idx="3">
                  <c:v>NOR</c:v>
                </c:pt>
                <c:pt idx="4">
                  <c:v>SWE</c:v>
                </c:pt>
                <c:pt idx="5">
                  <c:v>NETH</c:v>
                </c:pt>
                <c:pt idx="6">
                  <c:v>CAN</c:v>
                </c:pt>
                <c:pt idx="7">
                  <c:v>GER</c:v>
                </c:pt>
                <c:pt idx="8">
                  <c:v>UK</c:v>
                </c:pt>
                <c:pt idx="9">
                  <c:v>NZ</c:v>
                </c:pt>
                <c:pt idx="10">
                  <c:v>US</c:v>
                </c:pt>
              </c:strCache>
            </c:strRef>
          </c:cat>
          <c:val>
            <c:numRef>
              <c:f>Sheet1!$B$2:$B$12</c:f>
              <c:numCache>
                <c:formatCode>0.00</c:formatCode>
                <c:ptCount val="11"/>
                <c:pt idx="0">
                  <c:v>77.9092947435976</c:v>
                </c:pt>
                <c:pt idx="1">
                  <c:v>84.17561162852256</c:v>
                </c:pt>
                <c:pt idx="2">
                  <c:v>87.50488360221132</c:v>
                </c:pt>
                <c:pt idx="3">
                  <c:v>94.47050385050578</c:v>
                </c:pt>
                <c:pt idx="4">
                  <c:v>93.407369679216</c:v>
                </c:pt>
                <c:pt idx="5">
                  <c:v>107.8465940011016</c:v>
                </c:pt>
                <c:pt idx="6">
                  <c:v>104.2024552929291</c:v>
                </c:pt>
                <c:pt idx="7">
                  <c:v>114.7526578454377</c:v>
                </c:pt>
                <c:pt idx="8">
                  <c:v>134.9633643065238</c:v>
                </c:pt>
                <c:pt idx="9">
                  <c:v>127.4164860862885</c:v>
                </c:pt>
                <c:pt idx="10">
                  <c:v>132.996402106568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3AA-41B1-A7B9-6B136016935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2"/>
            <c:spPr>
              <a:solidFill>
                <a:schemeClr val="accent2"/>
              </a:solidFill>
              <a:ln w="9525">
                <a:noFill/>
              </a:ln>
              <a:effectLst/>
            </c:spPr>
          </c:marker>
          <c:cat>
            <c:strRef>
              <c:f>Sheet1!$A$2:$A$12</c:f>
              <c:strCache>
                <c:ptCount val="11"/>
                <c:pt idx="0">
                  <c:v>SWIZ</c:v>
                </c:pt>
                <c:pt idx="1">
                  <c:v>FRA</c:v>
                </c:pt>
                <c:pt idx="2">
                  <c:v>AUS</c:v>
                </c:pt>
                <c:pt idx="3">
                  <c:v>NOR</c:v>
                </c:pt>
                <c:pt idx="4">
                  <c:v>SWE</c:v>
                </c:pt>
                <c:pt idx="5">
                  <c:v>NETH</c:v>
                </c:pt>
                <c:pt idx="6">
                  <c:v>CAN</c:v>
                </c:pt>
                <c:pt idx="7">
                  <c:v>GER</c:v>
                </c:pt>
                <c:pt idx="8">
                  <c:v>UK</c:v>
                </c:pt>
                <c:pt idx="9">
                  <c:v>NZ</c:v>
                </c:pt>
                <c:pt idx="10">
                  <c:v>US</c:v>
                </c:pt>
              </c:strCache>
            </c:strRef>
          </c:cat>
          <c:val>
            <c:numRef>
              <c:f>Sheet1!$C$2:$C$12</c:f>
              <c:numCache>
                <c:formatCode>0.00</c:formatCode>
                <c:ptCount val="11"/>
                <c:pt idx="0">
                  <c:v>55.49009153736259</c:v>
                </c:pt>
                <c:pt idx="1">
                  <c:v>60.570977176236</c:v>
                </c:pt>
                <c:pt idx="2">
                  <c:v>62.23009278028906</c:v>
                </c:pt>
                <c:pt idx="3">
                  <c:v>63.98952964473239</c:v>
                </c:pt>
                <c:pt idx="4">
                  <c:v>68.78879777523785</c:v>
                </c:pt>
                <c:pt idx="5">
                  <c:v>71.51205324130692</c:v>
                </c:pt>
                <c:pt idx="6">
                  <c:v>77.60882907662824</c:v>
                </c:pt>
                <c:pt idx="7">
                  <c:v>82.92403067763791</c:v>
                </c:pt>
                <c:pt idx="8">
                  <c:v>85.04477760256573</c:v>
                </c:pt>
                <c:pt idx="9">
                  <c:v>87.26674726146368</c:v>
                </c:pt>
                <c:pt idx="10">
                  <c:v>111.7029721089984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3AA-41B1-A7B9-6B13601693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25400" cap="flat" cmpd="sng" algn="ctr">
              <a:solidFill>
                <a:schemeClr val="tx1">
                  <a:lumMod val="20000"/>
                  <a:lumOff val="80000"/>
                </a:schemeClr>
              </a:solidFill>
              <a:round/>
            </a:ln>
            <a:effectLst/>
          </c:spPr>
        </c:dropLines>
        <c:marker val="1"/>
        <c:smooth val="0"/>
        <c:axId val="318772320"/>
        <c:axId val="318775760"/>
      </c:lineChart>
      <c:catAx>
        <c:axId val="318772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8775760"/>
        <c:crosses val="autoZero"/>
        <c:auto val="1"/>
        <c:lblAlgn val="ctr"/>
        <c:lblOffset val="100"/>
        <c:tickMarkSkip val="1"/>
        <c:noMultiLvlLbl val="0"/>
      </c:catAx>
      <c:valAx>
        <c:axId val="318775760"/>
        <c:scaling>
          <c:orientation val="minMax"/>
          <c:max val="160.0"/>
          <c:min val="0.0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8772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250576737118386"/>
          <c:y val="0.0185894586568714"/>
          <c:w val="0.943385849927037"/>
          <c:h val="0.895177668468602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 Index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11"/>
            <c:spPr>
              <a:solidFill>
                <a:srgbClr val="0E7195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1"/>
              <c:spPr>
                <a:solidFill>
                  <a:schemeClr val="bg2"/>
                </a:solidFill>
                <a:ln w="9525">
                  <a:noFill/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9F03-4075-80F4-11266DB1ECFE}"/>
              </c:ext>
            </c:extLst>
          </c:dPt>
          <c:dPt>
            <c:idx val="1"/>
            <c:marker>
              <c:symbol val="circle"/>
              <c:size val="11"/>
              <c:spPr>
                <a:solidFill>
                  <a:srgbClr val="40BCBD"/>
                </a:solidFill>
                <a:ln w="9525">
                  <a:noFill/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9F03-4075-80F4-11266DB1ECFE}"/>
              </c:ext>
            </c:extLst>
          </c:dPt>
          <c:dPt>
            <c:idx val="2"/>
            <c:marker>
              <c:symbol val="circle"/>
              <c:size val="11"/>
              <c:spPr>
                <a:solidFill>
                  <a:srgbClr val="40BABC"/>
                </a:solidFill>
                <a:ln w="9525">
                  <a:noFill/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9F03-4075-80F4-11266DB1ECFE}"/>
              </c:ext>
            </c:extLst>
          </c:dPt>
          <c:dPt>
            <c:idx val="3"/>
            <c:marker>
              <c:symbol val="circle"/>
              <c:size val="11"/>
              <c:spPr>
                <a:solidFill>
                  <a:srgbClr val="3EB6BA"/>
                </a:solidFill>
                <a:ln w="9525">
                  <a:noFill/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9F03-4075-80F4-11266DB1ECFE}"/>
              </c:ext>
            </c:extLst>
          </c:dPt>
          <c:dPt>
            <c:idx val="4"/>
            <c:marker>
              <c:symbol val="circle"/>
              <c:size val="11"/>
              <c:spPr>
                <a:solidFill>
                  <a:srgbClr val="3EB6BA"/>
                </a:solidFill>
                <a:ln w="9525">
                  <a:noFill/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9F03-4075-80F4-11266DB1ECFE}"/>
              </c:ext>
            </c:extLst>
          </c:dPt>
          <c:dPt>
            <c:idx val="5"/>
            <c:marker>
              <c:symbol val="circle"/>
              <c:size val="11"/>
              <c:spPr>
                <a:solidFill>
                  <a:srgbClr val="3CB3B8"/>
                </a:solidFill>
                <a:ln w="9525">
                  <a:noFill/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9F03-4075-80F4-11266DB1ECFE}"/>
              </c:ext>
            </c:extLst>
          </c:dPt>
          <c:dPt>
            <c:idx val="6"/>
            <c:marker>
              <c:symbol val="circle"/>
              <c:size val="11"/>
              <c:spPr>
                <a:solidFill>
                  <a:srgbClr val="3CB3B8"/>
                </a:solidFill>
                <a:ln w="9525">
                  <a:noFill/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9F03-4075-80F4-11266DB1ECFE}"/>
              </c:ext>
            </c:extLst>
          </c:dPt>
          <c:dPt>
            <c:idx val="7"/>
            <c:marker>
              <c:symbol val="circle"/>
              <c:size val="11"/>
              <c:spPr>
                <a:solidFill>
                  <a:srgbClr val="3CB3B8"/>
                </a:solidFill>
                <a:ln w="9525">
                  <a:noFill/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9F03-4075-80F4-11266DB1ECFE}"/>
              </c:ext>
            </c:extLst>
          </c:dPt>
          <c:dPt>
            <c:idx val="8"/>
            <c:marker>
              <c:symbol val="circle"/>
              <c:size val="11"/>
              <c:spPr>
                <a:solidFill>
                  <a:srgbClr val="2E9FAD"/>
                </a:solidFill>
                <a:ln w="9525">
                  <a:noFill/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9F03-4075-80F4-11266DB1ECFE}"/>
              </c:ext>
            </c:extLst>
          </c:dPt>
          <c:dPt>
            <c:idx val="9"/>
            <c:marker>
              <c:symbol val="circle"/>
              <c:size val="11"/>
              <c:spPr>
                <a:solidFill>
                  <a:srgbClr val="248FA4"/>
                </a:solidFill>
                <a:ln w="9525">
                  <a:noFill/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9F03-4075-80F4-11266DB1ECFE}"/>
              </c:ext>
            </c:extLst>
          </c:dPt>
          <c:dPt>
            <c:idx val="10"/>
            <c:marker>
              <c:symbol val="circle"/>
              <c:size val="11"/>
              <c:spPr>
                <a:solidFill>
                  <a:srgbClr val="0E7195"/>
                </a:solidFill>
                <a:ln w="9525">
                  <a:noFill/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9F03-4075-80F4-11266DB1ECFE}"/>
              </c:ext>
            </c:extLst>
          </c:dPt>
          <c:dLbls>
            <c:dLbl>
              <c:idx val="0"/>
              <c:layout>
                <c:manualLayout>
                  <c:x val="-0.0654470828830457"/>
                  <c:y val="-3.52179053510058E-18"/>
                </c:manualLayout>
              </c:layout>
              <c:tx>
                <c:rich>
                  <a:bodyPr/>
                  <a:lstStyle/>
                  <a:p>
                    <a:fld id="{E98081E0-1998-0C49-A03A-4E844B292B1D}" type="CELLRANGE">
                      <a:rPr lang="en-US" b="0" i="0" dirty="0">
                        <a:latin typeface="Trebuchet MS Regular" charset="0"/>
                      </a:rPr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F03-4075-80F4-11266DB1ECFE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1"/>
              <c:layout>
                <c:manualLayout>
                  <c:x val="-0.013297106699826"/>
                  <c:y val="-0.0332589942073565"/>
                </c:manualLayout>
              </c:layout>
              <c:tx>
                <c:rich>
                  <a:bodyPr/>
                  <a:lstStyle/>
                  <a:p>
                    <a:fld id="{9B5D9BBD-1C43-3D49-AE73-14089AE74DCA}" type="CELLRANGE">
                      <a:rPr lang="en-US" b="0" i="0" dirty="0">
                        <a:latin typeface="Trebuchet MS Regular" charset="0"/>
                      </a:rPr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F03-4075-80F4-11266DB1ECFE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2"/>
              <c:layout>
                <c:manualLayout>
                  <c:x val="-0.00897603440533762"/>
                  <c:y val="0.0"/>
                </c:manualLayout>
              </c:layout>
              <c:tx>
                <c:rich>
                  <a:bodyPr/>
                  <a:lstStyle/>
                  <a:p>
                    <a:fld id="{7B84D4CD-076B-4C4D-8317-EBCBAE40AB5C}" type="CELLRANGE">
                      <a:rPr lang="en-US" b="0" i="0" dirty="0">
                        <a:latin typeface="Trebuchet MS Regular" charset="0"/>
                      </a:rPr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F03-4075-80F4-11266DB1ECFE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3"/>
              <c:layout>
                <c:manualLayout>
                  <c:x val="-0.054451723418621"/>
                  <c:y val="0.00120039738961971"/>
                </c:manualLayout>
              </c:layout>
              <c:tx>
                <c:rich>
                  <a:bodyPr/>
                  <a:lstStyle/>
                  <a:p>
                    <a:fld id="{FB98690E-3058-A841-906A-37475F5A4F57}" type="CELLRANGE">
                      <a:rPr lang="en-US" b="0" i="0" dirty="0">
                        <a:latin typeface="Trebuchet MS Regular" charset="0"/>
                      </a:rPr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F03-4075-80F4-11266DB1ECFE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4"/>
              <c:layout>
                <c:manualLayout>
                  <c:x val="-0.00877187226596686"/>
                  <c:y val="-0.00183879155198351"/>
                </c:manualLayout>
              </c:layout>
              <c:tx>
                <c:rich>
                  <a:bodyPr/>
                  <a:lstStyle/>
                  <a:p>
                    <a:fld id="{C322B5BD-EC2D-C446-A6A7-BBA8FBEB7771}" type="CELLRANGE">
                      <a:rPr lang="en-US" dirty="0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9F03-4075-80F4-11266DB1ECFE}"/>
                </c:ext>
                <c:ext xmlns:c15="http://schemas.microsoft.com/office/drawing/2012/chart" uri="{CE6537A1-D6FC-4f65-9D91-7224C49458BB}">
                  <c15:layout>
                    <c:manualLayout>
                      <c:w val="0.0475438596491228"/>
                      <c:h val="0.0671344243496542"/>
                    </c:manualLayout>
                  </c15:layout>
                  <c15:dlblFieldTable/>
                  <c15:showDataLabelsRange val="1"/>
                </c:ext>
              </c:extLst>
            </c:dLbl>
            <c:dLbl>
              <c:idx val="5"/>
              <c:layout>
                <c:manualLayout>
                  <c:x val="-0.0376315789473685"/>
                  <c:y val="0.0984179153316123"/>
                </c:manualLayout>
              </c:layout>
              <c:tx>
                <c:rich>
                  <a:bodyPr/>
                  <a:lstStyle/>
                  <a:p>
                    <a:fld id="{714013B1-B1A4-864B-ABCB-3C17DE62A585}" type="CELLRANGE">
                      <a:rPr lang="en-US" b="0" i="0" dirty="0">
                        <a:latin typeface="Trebuchet MS Regular" charset="0"/>
                      </a:rPr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F03-4075-80F4-11266DB1ECFE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6"/>
              <c:layout>
                <c:manualLayout>
                  <c:x val="-0.00896056811956608"/>
                  <c:y val="-0.000604070944453817"/>
                </c:manualLayout>
              </c:layout>
              <c:tx>
                <c:rich>
                  <a:bodyPr/>
                  <a:lstStyle/>
                  <a:p>
                    <a:fld id="{79AAB5E2-7B83-7049-B59D-779BB69A012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9F03-4075-80F4-11266DB1ECFE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7"/>
              <c:layout>
                <c:manualLayout>
                  <c:x val="-0.0721929824561405"/>
                  <c:y val="0.00923247103179372"/>
                </c:manualLayout>
              </c:layout>
              <c:tx>
                <c:rich>
                  <a:bodyPr/>
                  <a:lstStyle/>
                  <a:p>
                    <a:fld id="{D144B38A-A1AA-674E-8847-F4D86BCC057D}" type="CELLRANGE">
                      <a:rPr lang="en-US" b="0" i="0" dirty="0">
                        <a:latin typeface="Trebuchet MS Regular" charset="0"/>
                      </a:rPr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9F03-4075-80F4-11266DB1ECFE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8"/>
              <c:layout>
                <c:manualLayout>
                  <c:x val="-0.00896056811956615"/>
                  <c:y val="-5.63486485616092E-17"/>
                </c:manualLayout>
              </c:layout>
              <c:tx>
                <c:rich>
                  <a:bodyPr/>
                  <a:lstStyle/>
                  <a:p>
                    <a:fld id="{511E0C52-87E0-BD45-A1D1-69BAE6964647}" type="CELLRANGE">
                      <a:rPr lang="en-US" dirty="0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9F03-4075-80F4-11266DB1ECFE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9"/>
              <c:layout>
                <c:manualLayout>
                  <c:x val="-0.00896056811956608"/>
                  <c:y val="0.0"/>
                </c:manualLayout>
              </c:layout>
              <c:tx>
                <c:rich>
                  <a:bodyPr/>
                  <a:lstStyle/>
                  <a:p>
                    <a:fld id="{E5DAE0C3-89F5-2E41-81A4-A1ABA65F5A6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9F03-4075-80F4-11266DB1ECFE}"/>
                </c:ext>
                <c:ext xmlns:c15="http://schemas.microsoft.com/office/drawing/2012/chart" uri="{CE6537A1-D6FC-4f65-9D91-7224C49458BB}">
                  <c15:dlblFieldTable/>
                  <c15:showDataLabelsRange val="1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E9871E0F-48A0-5E43-923E-67468A1695A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rebuchet MS" charset="0"/>
                    <a:ea typeface="Trebuchet MS" charset="0"/>
                    <a:cs typeface="Trebuchet MS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Sheet1!$A$2:$A$12</c:f>
              <c:numCache>
                <c:formatCode>0.0%</c:formatCode>
                <c:ptCount val="11"/>
                <c:pt idx="0">
                  <c:v>0.092559</c:v>
                </c:pt>
                <c:pt idx="1">
                  <c:v>0.097533</c:v>
                </c:pt>
                <c:pt idx="2">
                  <c:v>0.107637</c:v>
                </c:pt>
                <c:pt idx="3">
                  <c:v>0.094083</c:v>
                </c:pt>
                <c:pt idx="4">
                  <c:v>0.099346</c:v>
                </c:pt>
                <c:pt idx="5">
                  <c:v>0.110704</c:v>
                </c:pt>
                <c:pt idx="6">
                  <c:v>0.115361</c:v>
                </c:pt>
                <c:pt idx="7">
                  <c:v>0.110839</c:v>
                </c:pt>
                <c:pt idx="8">
                  <c:v>0.101473</c:v>
                </c:pt>
                <c:pt idx="9">
                  <c:v>0.109881</c:v>
                </c:pt>
                <c:pt idx="10">
                  <c:v>0.169148</c:v>
                </c:pt>
              </c:numCache>
            </c:numRef>
          </c:xVal>
          <c:yVal>
            <c:numRef>
              <c:f>Sheet1!$B$2:$B$12</c:f>
              <c:numCache>
                <c:formatCode>0.00</c:formatCode>
                <c:ptCount val="11"/>
                <c:pt idx="0">
                  <c:v>0.357430028143254</c:v>
                </c:pt>
                <c:pt idx="1">
                  <c:v>0.367418713525976</c:v>
                </c:pt>
                <c:pt idx="2">
                  <c:v>0.272365608999781</c:v>
                </c:pt>
                <c:pt idx="3">
                  <c:v>0.132375052466037</c:v>
                </c:pt>
                <c:pt idx="4">
                  <c:v>0.13</c:v>
                </c:pt>
                <c:pt idx="5">
                  <c:v>0.0836445458412802</c:v>
                </c:pt>
                <c:pt idx="6">
                  <c:v>0.0801972684432023</c:v>
                </c:pt>
                <c:pt idx="7">
                  <c:v>0.0735158050805369</c:v>
                </c:pt>
                <c:pt idx="8">
                  <c:v>-0.26412763142448</c:v>
                </c:pt>
                <c:pt idx="9">
                  <c:v>-0.454004393313688</c:v>
                </c:pt>
                <c:pt idx="10">
                  <c:v>-0.748764556327701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9F03-4075-80F4-11266DB1ECFE}"/>
            </c:ext>
            <c:ext xmlns:c15="http://schemas.microsoft.com/office/drawing/2012/chart" uri="{02D57815-91ED-43cb-92C2-25804820EDAC}">
              <c15:datalabelsRange>
                <c15:f>Sheet1!$C$2:$C$12</c15:f>
                <c15:dlblRangeCache>
                  <c:ptCount val="11"/>
                  <c:pt idx="0">
                    <c:v>AUS</c:v>
                  </c:pt>
                  <c:pt idx="1">
                    <c:v>UK</c:v>
                  </c:pt>
                  <c:pt idx="2">
                    <c:v>NETH</c:v>
                  </c:pt>
                  <c:pt idx="3">
                    <c:v>NZ</c:v>
                  </c:pt>
                  <c:pt idx="4">
                    <c:v>NOR</c:v>
                  </c:pt>
                  <c:pt idx="5">
                    <c:v>SWE</c:v>
                  </c:pt>
                  <c:pt idx="6">
                    <c:v>SWIZ</c:v>
                  </c:pt>
                  <c:pt idx="7">
                    <c:v>GER</c:v>
                  </c:pt>
                  <c:pt idx="8">
                    <c:v>CAN</c:v>
                  </c:pt>
                  <c:pt idx="9">
                    <c:v>FRA</c:v>
                  </c:pt>
                  <c:pt idx="10">
                    <c:v>US</c:v>
                  </c:pt>
                </c15:dlblRangeCache>
              </c15:datalabelsRang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3690592"/>
        <c:axId val="353694208"/>
      </c:scatterChart>
      <c:valAx>
        <c:axId val="353690592"/>
        <c:scaling>
          <c:orientation val="minMax"/>
          <c:max val="0.2"/>
          <c:min val="0.0"/>
        </c:scaling>
        <c:delete val="0"/>
        <c:axPos val="b"/>
        <c:numFmt formatCode="0%" sourceLinked="0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60000"/>
                <a:lumOff val="4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pPr>
            <a:endParaRPr lang="en-US"/>
          </a:p>
        </c:txPr>
        <c:crossAx val="353694208"/>
        <c:crosses val="autoZero"/>
        <c:crossBetween val="midCat"/>
      </c:valAx>
      <c:valAx>
        <c:axId val="353694208"/>
        <c:scaling>
          <c:orientation val="minMax"/>
          <c:max val="0.4"/>
        </c:scaling>
        <c:delete val="1"/>
        <c:axPos val="l"/>
        <c:numFmt formatCode="0.00" sourceLinked="1"/>
        <c:majorTickMark val="none"/>
        <c:minorTickMark val="none"/>
        <c:tickLblPos val="nextTo"/>
        <c:crossAx val="35369059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Trebuchet MS" charset="0"/>
          <a:ea typeface="Trebuchet MS" charset="0"/>
          <a:cs typeface="Trebuchet MS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>
              <a:latin typeface="Trebuchet MS Regular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smtClean="0">
                <a:latin typeface="Trebuchet MS Regular" charset="0"/>
              </a:rPr>
              <a:t>7/13/17</a:t>
            </a:fld>
            <a:endParaRPr lang="en-US" dirty="0">
              <a:latin typeface="Trebuchet MS Regular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>
              <a:latin typeface="Trebuchet MS Regular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>
                <a:latin typeface="Trebuchet MS Regular" charset="0"/>
              </a:rPr>
              <a:t>‹#›</a:t>
            </a:fld>
            <a:endParaRPr lang="en-US" dirty="0">
              <a:latin typeface="Trebuchet M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 b="0" i="0">
                <a:latin typeface="Trebuchet MS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 b="0" i="0">
                <a:latin typeface="Trebuchet MS Regular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7/13/17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 b="0" i="0">
                <a:latin typeface="Trebuchet MS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 b="0" i="0">
                <a:latin typeface="Trebuchet MS Regular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1pPr>
    <a:lvl2pPr marL="609585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2pPr>
    <a:lvl3pPr marL="1219170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3pPr>
    <a:lvl4pPr marL="1828754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4pPr>
    <a:lvl5pPr marL="2438339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C94DC43E-3AA4-400E-B6CD-F9BAC5AC1946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5400" y="715963"/>
            <a:ext cx="4778375" cy="3584575"/>
          </a:xfrm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7203" y="4537914"/>
            <a:ext cx="5890922" cy="4296493"/>
          </a:xfrm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539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55D93-A8F5-4314-B2D6-419A3F6A77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10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45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/>
          </p:nvPr>
        </p:nvSpPr>
        <p:spPr>
          <a:xfrm>
            <a:off x="157150" y="289173"/>
            <a:ext cx="8838200" cy="947956"/>
          </a:xfrm>
          <a:effectLst/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2600" spc="0" baseline="0">
                <a:solidFill>
                  <a:srgbClr val="4C515A"/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149948" y="1306135"/>
            <a:ext cx="8846134" cy="4103087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57150" y="78497"/>
            <a:ext cx="1713988" cy="141670"/>
          </a:xfrm>
        </p:spPr>
        <p:txBody>
          <a:bodyPr>
            <a:noAutofit/>
          </a:bodyPr>
          <a:lstStyle>
            <a:lvl1pPr marL="0" indent="0">
              <a:buNone/>
              <a:defRPr sz="1200" b="1">
                <a:solidFill>
                  <a:schemeClr val="tx1">
                    <a:lumMod val="60000"/>
                    <a:lumOff val="4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1655676" y="6368920"/>
            <a:ext cx="6768658" cy="408452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E. C.</a:t>
            </a:r>
            <a:r>
              <a:rPr lang="en-US" sz="900" baseline="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Schneider</a:t>
            </a:r>
            <a:r>
              <a:rPr lang="en-US" sz="9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, D. O. </a:t>
            </a:r>
            <a:r>
              <a:rPr lang="en-US" sz="900" dirty="0" err="1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Sarnak</a:t>
            </a:r>
            <a:r>
              <a:rPr lang="en-US" sz="9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, D.</a:t>
            </a:r>
            <a:r>
              <a:rPr lang="en-US" sz="900" baseline="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Squires, </a:t>
            </a:r>
            <a:r>
              <a:rPr lang="en-US" sz="9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A. Shah, and M. M. Doty, </a:t>
            </a:r>
            <a:r>
              <a:rPr lang="en-US" sz="900" i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Mirror,</a:t>
            </a:r>
            <a:r>
              <a:rPr lang="en-US" sz="900" i="1" baseline="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Mirror: How the U.S. Health Care System Compares Internationally at a Time of Radical Change,</a:t>
            </a:r>
            <a:r>
              <a:rPr lang="en-US" sz="900" i="1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9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The Commonwealth Fund, July 2017.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cxnSp>
        <p:nvCxnSpPr>
          <p:cNvPr id="9" name="Straight Connector 8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44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b="0" i="0" kern="800" spc="-40">
          <a:solidFill>
            <a:schemeClr val="tx1"/>
          </a:solidFill>
          <a:latin typeface="Georgia Regular" charset="0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b="0" i="0" kern="800" spc="-10">
          <a:solidFill>
            <a:schemeClr val="tx1"/>
          </a:solidFill>
          <a:latin typeface="Trebuchet MS Regular" charset="0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b="0" i="0" kern="800">
          <a:solidFill>
            <a:schemeClr val="tx1"/>
          </a:solidFill>
          <a:latin typeface="Trebuchet MS Regular" charset="0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b="0" i="0" kern="800">
          <a:solidFill>
            <a:schemeClr val="tx1"/>
          </a:solidFill>
          <a:latin typeface="Trebuchet MS Regular" charset="0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b="0" i="0" kern="800">
          <a:solidFill>
            <a:schemeClr val="tx1"/>
          </a:solidFill>
          <a:latin typeface="Trebuchet MS Regular" charset="0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b="0" i="0" kern="800">
          <a:solidFill>
            <a:schemeClr val="tx1"/>
          </a:solidFill>
          <a:latin typeface="Trebuchet MS Regular" charset="0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5"/>
          <p:cNvGraphicFramePr>
            <a:graphicFrameLocks noGrp="1" noChangeAspect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467279208"/>
              </p:ext>
            </p:extLst>
          </p:nvPr>
        </p:nvGraphicFramePr>
        <p:xfrm>
          <a:off x="82296" y="783679"/>
          <a:ext cx="9061703" cy="453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137159" y="5486400"/>
            <a:ext cx="8915400" cy="548640"/>
          </a:xfrm>
        </p:spPr>
        <p:txBody>
          <a:bodyPr anchor="b" anchorCtr="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GDP refers to gross domestic product</a:t>
            </a:r>
            <a:r>
              <a:rPr lang="en-US" sz="1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. Data in legend are for 2014.</a:t>
            </a:r>
            <a:endParaRPr lang="en-US" sz="10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Source: </a:t>
            </a:r>
            <a:r>
              <a:rPr lang="en-US" sz="1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OECD Health Data 2016. </a:t>
            </a:r>
            <a:r>
              <a:rPr lang="en-US" sz="1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Data are </a:t>
            </a:r>
            <a:r>
              <a:rPr lang="en-US" sz="1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for current spending only, and </a:t>
            </a:r>
            <a:r>
              <a:rPr lang="en-US" sz="1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exclude </a:t>
            </a:r>
            <a:r>
              <a:rPr lang="en-US" sz="1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spending on capital formation of health care providers.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Exhibit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7149" y="887252"/>
            <a:ext cx="1084837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0000"/>
                    <a:lumOff val="40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Percent</a:t>
            </a:r>
            <a:endParaRPr lang="en-US" sz="1600" dirty="0">
              <a:solidFill>
                <a:schemeClr val="tx1">
                  <a:lumMod val="60000"/>
                  <a:lumOff val="40000"/>
                </a:schemeClr>
              </a:solidFill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600" dirty="0"/>
              <a:t>Health Care Spending as a Percentage of GDP, 1980–2014</a:t>
            </a:r>
          </a:p>
        </p:txBody>
      </p:sp>
    </p:spTree>
    <p:extLst>
      <p:ext uri="{BB962C8B-B14F-4D97-AF65-F5344CB8AC3E}">
        <p14:creationId xmlns:p14="http://schemas.microsoft.com/office/powerpoint/2010/main" val="63484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686617290"/>
              </p:ext>
            </p:extLst>
          </p:nvPr>
        </p:nvGraphicFramePr>
        <p:xfrm>
          <a:off x="149226" y="1306512"/>
          <a:ext cx="8869679" cy="3513183"/>
        </p:xfrm>
        <a:graphic>
          <a:graphicData uri="http://schemas.openxmlformats.org/drawingml/2006/table">
            <a:tbl>
              <a:tblPr firstRow="1" firstCol="1">
                <a:tableStyleId>{69012ECD-51FC-41F1-AA8D-1B2483CD663E}</a:tableStyleId>
              </a:tblPr>
              <a:tblGrid>
                <a:gridCol w="2157506">
                  <a:extLst>
                    <a:ext uri="{9D8B030D-6E8A-4147-A177-3AD203B41FA5}">
                      <a16:colId xmlns:a16="http://schemas.microsoft.com/office/drawing/2014/main" xmlns="" val="1626252261"/>
                    </a:ext>
                  </a:extLst>
                </a:gridCol>
                <a:gridCol w="612583">
                  <a:extLst>
                    <a:ext uri="{9D8B030D-6E8A-4147-A177-3AD203B41FA5}">
                      <a16:colId xmlns:a16="http://schemas.microsoft.com/office/drawing/2014/main" xmlns="" val="4120015338"/>
                    </a:ext>
                  </a:extLst>
                </a:gridCol>
                <a:gridCol w="630088">
                  <a:extLst>
                    <a:ext uri="{9D8B030D-6E8A-4147-A177-3AD203B41FA5}">
                      <a16:colId xmlns:a16="http://schemas.microsoft.com/office/drawing/2014/main" xmlns="" val="2656214046"/>
                    </a:ext>
                  </a:extLst>
                </a:gridCol>
                <a:gridCol w="586761">
                  <a:extLst>
                    <a:ext uri="{9D8B030D-6E8A-4147-A177-3AD203B41FA5}">
                      <a16:colId xmlns:a16="http://schemas.microsoft.com/office/drawing/2014/main" xmlns="" val="604693354"/>
                    </a:ext>
                  </a:extLst>
                </a:gridCol>
                <a:gridCol w="606752">
                  <a:extLst>
                    <a:ext uri="{9D8B030D-6E8A-4147-A177-3AD203B41FA5}">
                      <a16:colId xmlns:a16="http://schemas.microsoft.com/office/drawing/2014/main" xmlns="" val="626750640"/>
                    </a:ext>
                  </a:extLst>
                </a:gridCol>
                <a:gridCol w="599839">
                  <a:extLst>
                    <a:ext uri="{9D8B030D-6E8A-4147-A177-3AD203B41FA5}">
                      <a16:colId xmlns:a16="http://schemas.microsoft.com/office/drawing/2014/main" xmlns="" val="1600687968"/>
                    </a:ext>
                  </a:extLst>
                </a:gridCol>
                <a:gridCol w="543220">
                  <a:extLst>
                    <a:ext uri="{9D8B030D-6E8A-4147-A177-3AD203B41FA5}">
                      <a16:colId xmlns:a16="http://schemas.microsoft.com/office/drawing/2014/main" xmlns="" val="2633577310"/>
                    </a:ext>
                  </a:extLst>
                </a:gridCol>
                <a:gridCol w="647588">
                  <a:extLst>
                    <a:ext uri="{9D8B030D-6E8A-4147-A177-3AD203B41FA5}">
                      <a16:colId xmlns:a16="http://schemas.microsoft.com/office/drawing/2014/main" xmlns="" val="3953600031"/>
                    </a:ext>
                  </a:extLst>
                </a:gridCol>
                <a:gridCol w="647589">
                  <a:extLst>
                    <a:ext uri="{9D8B030D-6E8A-4147-A177-3AD203B41FA5}">
                      <a16:colId xmlns:a16="http://schemas.microsoft.com/office/drawing/2014/main" xmlns="" val="2935095184"/>
                    </a:ext>
                  </a:extLst>
                </a:gridCol>
                <a:gridCol w="603833">
                  <a:extLst>
                    <a:ext uri="{9D8B030D-6E8A-4147-A177-3AD203B41FA5}">
                      <a16:colId xmlns:a16="http://schemas.microsoft.com/office/drawing/2014/main" xmlns="" val="2022440944"/>
                    </a:ext>
                  </a:extLst>
                </a:gridCol>
                <a:gridCol w="586331">
                  <a:extLst>
                    <a:ext uri="{9D8B030D-6E8A-4147-A177-3AD203B41FA5}">
                      <a16:colId xmlns:a16="http://schemas.microsoft.com/office/drawing/2014/main" xmlns="" val="3961549997"/>
                    </a:ext>
                  </a:extLst>
                </a:gridCol>
                <a:gridCol w="647589">
                  <a:extLst>
                    <a:ext uri="{9D8B030D-6E8A-4147-A177-3AD203B41FA5}">
                      <a16:colId xmlns:a16="http://schemas.microsoft.com/office/drawing/2014/main" xmlns="" val="4147944760"/>
                    </a:ext>
                  </a:extLst>
                </a:gridCol>
              </a:tblGrid>
              <a:tr h="413344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AUS</a:t>
                      </a:r>
                      <a:endParaRPr lang="en-US" sz="14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CAN</a:t>
                      </a:r>
                      <a:endParaRPr lang="en-US" sz="14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FRA</a:t>
                      </a:r>
                      <a:endParaRPr lang="en-US" sz="14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GER</a:t>
                      </a:r>
                      <a:endParaRPr lang="en-US" sz="14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NETH</a:t>
                      </a:r>
                      <a:endParaRPr lang="en-US" sz="14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NZ</a:t>
                      </a:r>
                      <a:endParaRPr lang="en-US" sz="14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NOR</a:t>
                      </a:r>
                      <a:endParaRPr lang="en-US" sz="14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SWE</a:t>
                      </a:r>
                      <a:endParaRPr lang="en-US" sz="14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SWIZ</a:t>
                      </a:r>
                      <a:endParaRPr lang="en-US" sz="14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UK</a:t>
                      </a:r>
                      <a:endParaRPr lang="en-US" sz="14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US</a:t>
                      </a:r>
                      <a:endParaRPr lang="en-US" sz="14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7959054"/>
                  </a:ext>
                </a:extLst>
              </a:tr>
              <a:tr h="774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OVERALL</a:t>
                      </a:r>
                      <a:r>
                        <a:rPr lang="en-US" sz="1400" u="none" strike="noStrike" baseline="0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RANKING</a:t>
                      </a:r>
                      <a:endParaRPr lang="en-US" sz="14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322819"/>
                  </a:ext>
                </a:extLst>
              </a:tr>
              <a:tr h="465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Care Process</a:t>
                      </a:r>
                      <a:endParaRPr lang="en-US" sz="14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9056384"/>
                  </a:ext>
                </a:extLst>
              </a:tr>
              <a:tr h="465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Access</a:t>
                      </a:r>
                      <a:endParaRPr lang="en-US" sz="14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83917453"/>
                  </a:ext>
                </a:extLst>
              </a:tr>
              <a:tr h="465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Administrative Efficiency</a:t>
                      </a:r>
                      <a:endParaRPr lang="en-US" sz="14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23966565"/>
                  </a:ext>
                </a:extLst>
              </a:tr>
              <a:tr h="465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Equity</a:t>
                      </a:r>
                      <a:endParaRPr lang="en-US" sz="14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9364997"/>
                  </a:ext>
                </a:extLst>
              </a:tr>
              <a:tr h="4650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Health Care Outcomes</a:t>
                      </a:r>
                      <a:endParaRPr lang="en-US" sz="1400" b="0" i="0" u="none" strike="noStrike" dirty="0"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5314766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Exhibit 2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Health Care System Performance </a:t>
            </a:r>
            <a:r>
              <a:rPr lang="en-US" dirty="0" smtClean="0"/>
              <a:t>Rankings</a:t>
            </a:r>
            <a:endParaRPr lang="en-US" sz="2600" dirty="0"/>
          </a:p>
        </p:txBody>
      </p:sp>
      <p:sp>
        <p:nvSpPr>
          <p:cNvPr id="6" name="Text Placeholder 12"/>
          <p:cNvSpPr txBox="1">
            <a:spLocks/>
          </p:cNvSpPr>
          <p:nvPr/>
        </p:nvSpPr>
        <p:spPr>
          <a:xfrm>
            <a:off x="137160" y="5486400"/>
            <a:ext cx="8915400" cy="54864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171446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500" b="0" i="0" kern="800" spc="-10">
                <a:solidFill>
                  <a:schemeClr val="tx1"/>
                </a:solidFill>
                <a:latin typeface="Trebuchet MS Regular" charset="0"/>
                <a:ea typeface="+mn-ea"/>
                <a:cs typeface="+mn-cs"/>
              </a:defRPr>
            </a:lvl1pPr>
            <a:lvl2pPr marL="344480" indent="-173034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200" b="0" i="0" kern="800">
                <a:solidFill>
                  <a:schemeClr val="tx1"/>
                </a:solidFill>
                <a:latin typeface="Trebuchet MS Regular" charset="0"/>
                <a:ea typeface="+mn-ea"/>
                <a:cs typeface="+mn-cs"/>
              </a:defRPr>
            </a:lvl2pPr>
            <a:lvl3pPr marL="515925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b="0" i="0" kern="800">
                <a:solidFill>
                  <a:schemeClr val="tx1"/>
                </a:solidFill>
                <a:latin typeface="Trebuchet MS Regular" charset="0"/>
                <a:ea typeface="+mn-ea"/>
                <a:cs typeface="+mn-cs"/>
              </a:defRPr>
            </a:lvl3pPr>
            <a:lvl4pPr marL="687371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200" b="0" i="0" kern="800">
                <a:solidFill>
                  <a:schemeClr val="tx1"/>
                </a:solidFill>
                <a:latin typeface="Trebuchet MS Regular" charset="0"/>
                <a:ea typeface="+mn-ea"/>
                <a:cs typeface="+mn-cs"/>
              </a:defRPr>
            </a:lvl4pPr>
            <a:lvl5pPr marL="858817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1200" b="0" i="0" kern="800">
                <a:solidFill>
                  <a:schemeClr val="tx1"/>
                </a:solidFill>
                <a:latin typeface="Trebuchet MS Regular" charset="0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Source: Commonwealth Fund analysis.</a:t>
            </a:r>
            <a:endParaRPr lang="en-US" sz="10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55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hart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466839"/>
              </p:ext>
            </p:extLst>
          </p:nvPr>
        </p:nvGraphicFramePr>
        <p:xfrm>
          <a:off x="328613" y="1384419"/>
          <a:ext cx="8647280" cy="3788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Health Care System Performance Scores</a:t>
            </a:r>
            <a:endParaRPr lang="en-US" sz="26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Exhibit 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14485" y="2616139"/>
            <a:ext cx="1955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0000"/>
                    <a:lumOff val="40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Eleven-country average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90513" y="1353010"/>
            <a:ext cx="0" cy="3840480"/>
          </a:xfrm>
          <a:prstGeom prst="straightConnector1">
            <a:avLst/>
          </a:prstGeom>
          <a:ln w="76200">
            <a:gradFill>
              <a:gsLst>
                <a:gs pos="0">
                  <a:schemeClr val="bg2"/>
                </a:gs>
                <a:gs pos="100000">
                  <a:schemeClr val="tx2"/>
                </a:gs>
              </a:gsLst>
              <a:lin ang="5400000" scaled="0"/>
            </a:gra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4294967295"/>
          </p:nvPr>
        </p:nvSpPr>
        <p:spPr>
          <a:xfrm>
            <a:off x="137160" y="5486400"/>
            <a:ext cx="8915400" cy="548640"/>
          </a:xfrm>
        </p:spPr>
        <p:txBody>
          <a:bodyPr anchor="b" anchorCtr="0">
            <a:noAutofit/>
          </a:bodyPr>
          <a:lstStyle/>
          <a:p>
            <a:pPr marL="0" indent="0">
              <a:buNone/>
            </a:pPr>
            <a:r>
              <a:rPr lang="en-US" sz="1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Note: See </a:t>
            </a:r>
            <a:r>
              <a:rPr lang="en-US" sz="1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How This Study Was Conducted </a:t>
            </a:r>
            <a:r>
              <a:rPr lang="en-US" sz="1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for a description of how the performance </a:t>
            </a:r>
            <a:r>
              <a:rPr lang="en-US" sz="1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scores are calculated.</a:t>
            </a:r>
          </a:p>
          <a:p>
            <a:pPr marL="0" indent="0">
              <a:buNone/>
            </a:pPr>
            <a:r>
              <a:rPr lang="en-US" sz="1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Source: Commonwealth Fund analysis.</a:t>
            </a:r>
            <a:endParaRPr lang="en-US" sz="10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0521" y="992493"/>
            <a:ext cx="154797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  <a:latin typeface="Trebuchet MS Regular" charset="0"/>
                <a:ea typeface="Trebuchet MS Regular" charset="0"/>
                <a:cs typeface="Trebuchet MS Regular" charset="0"/>
              </a:rPr>
              <a:t>Higher performing</a:t>
            </a:r>
            <a:endParaRPr lang="en-US" sz="1800" dirty="0">
              <a:solidFill>
                <a:schemeClr val="bg2"/>
              </a:solidFill>
              <a:latin typeface="Trebuchet MS Regular" charset="0"/>
              <a:ea typeface="Trebuchet MS Regular" charset="0"/>
              <a:cs typeface="Trebuchet MS Regular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521" y="5282780"/>
            <a:ext cx="154797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Trebuchet MS Regular" charset="0"/>
                <a:ea typeface="Trebuchet MS Regular" charset="0"/>
                <a:cs typeface="Trebuchet MS Regular" charset="0"/>
              </a:rPr>
              <a:t>Lower performing</a:t>
            </a:r>
            <a:endParaRPr lang="en-US" sz="1800" dirty="0">
              <a:solidFill>
                <a:schemeClr val="tx2"/>
              </a:solidFill>
              <a:latin typeface="Trebuchet MS Regular" charset="0"/>
              <a:ea typeface="Trebuchet MS Regular" charset="0"/>
              <a:cs typeface="Trebuchet M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342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137160" y="5486400"/>
            <a:ext cx="8915400" cy="548640"/>
          </a:xfrm>
        </p:spPr>
        <p:txBody>
          <a:bodyPr anchor="b" anchorCtr="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Source: European Observatory on Health Systems and Policies (2017). Trends in amenable mortality for selected countries, </a:t>
            </a:r>
            <a:r>
              <a:rPr lang="en-US" sz="1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2004 and 2014</a:t>
            </a:r>
            <a:r>
              <a:rPr lang="en-US" sz="1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. Data for 2014 in all countries except Canada (2011), France (2013), </a:t>
            </a:r>
            <a:r>
              <a:rPr lang="en-US" sz="1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the Netherlands </a:t>
            </a:r>
            <a:r>
              <a:rPr lang="en-US" sz="1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(2013), New Zealand (2012), Switzerland (2013), </a:t>
            </a:r>
            <a:r>
              <a:rPr lang="en-US" sz="1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and the U.K. </a:t>
            </a:r>
            <a:r>
              <a:rPr lang="en-US" sz="1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(2013). Amenable mortality causes based on Nolte </a:t>
            </a:r>
            <a:r>
              <a:rPr lang="en-US" sz="1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and </a:t>
            </a:r>
            <a:r>
              <a:rPr lang="en-US" sz="1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McKee (2004). Mortality and population data derived from WHO mortality </a:t>
            </a:r>
            <a:r>
              <a:rPr lang="en-US" sz="1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files (Sept. 2016); </a:t>
            </a:r>
            <a:r>
              <a:rPr lang="en-US" sz="1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population data for Canada and </a:t>
            </a:r>
            <a:r>
              <a:rPr lang="en-US" sz="1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the U.S. </a:t>
            </a:r>
            <a:r>
              <a:rPr lang="en-US" sz="1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derived from the Human Mortality Database. Age-specific rates </a:t>
            </a:r>
            <a:r>
              <a:rPr lang="en-US" sz="1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standardized </a:t>
            </a:r>
            <a:r>
              <a:rPr lang="en-US" sz="1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to the European Standard Population </a:t>
            </a:r>
            <a:r>
              <a:rPr lang="en-US" sz="1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(2013).</a:t>
            </a:r>
            <a:endParaRPr lang="en-US" sz="10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Exhibit 4</a:t>
            </a:r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6236166"/>
              </p:ext>
            </p:extLst>
          </p:nvPr>
        </p:nvGraphicFramePr>
        <p:xfrm>
          <a:off x="102842" y="1126030"/>
          <a:ext cx="8821432" cy="4468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600" dirty="0"/>
              <a:t>Mortality Amenable to Health Care, 2004 and 2014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928053" y="829774"/>
            <a:ext cx="825422" cy="606769"/>
            <a:chOff x="4596140" y="955721"/>
            <a:chExt cx="825422" cy="606769"/>
          </a:xfrm>
        </p:grpSpPr>
        <p:sp>
          <p:nvSpPr>
            <p:cNvPr id="3" name="Oval 2"/>
            <p:cNvSpPr>
              <a:spLocks noChangeAspect="1"/>
            </p:cNvSpPr>
            <p:nvPr/>
          </p:nvSpPr>
          <p:spPr>
            <a:xfrm>
              <a:off x="4596140" y="1071716"/>
              <a:ext cx="146304" cy="14630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 Regular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815698" y="955721"/>
              <a:ext cx="605864" cy="60676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dirty="0">
                  <a:latin typeface="Trebuchet MS Regular" charset="0"/>
                  <a:ea typeface="Trebuchet MS Regular" charset="0"/>
                  <a:cs typeface="Trebuchet MS Regular" charset="0"/>
                </a:rPr>
                <a:t>2004</a:t>
              </a:r>
            </a:p>
            <a:p>
              <a:pPr>
                <a:lnSpc>
                  <a:spcPct val="150000"/>
                </a:lnSpc>
              </a:pPr>
              <a:r>
                <a:rPr lang="en-US" sz="1400" dirty="0">
                  <a:latin typeface="Trebuchet MS Regular" charset="0"/>
                  <a:ea typeface="Trebuchet MS Regular" charset="0"/>
                  <a:cs typeface="Trebuchet MS Regular" charset="0"/>
                </a:rPr>
                <a:t>2014</a:t>
              </a:r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4596140" y="1373895"/>
              <a:ext cx="146304" cy="1463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rebuchet MS Regular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57149" y="904344"/>
            <a:ext cx="220200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0000"/>
                    <a:lumOff val="40000"/>
                  </a:schemeClr>
                </a:solidFill>
                <a:latin typeface="Trebuchet MS Regular" charset="0"/>
                <a:ea typeface="Trebuchet MS Regular" charset="0"/>
                <a:cs typeface="Trebuchet MS Regular" charset="0"/>
              </a:rPr>
              <a:t>Deaths per 100,000 population</a:t>
            </a:r>
          </a:p>
        </p:txBody>
      </p:sp>
    </p:spTree>
    <p:extLst>
      <p:ext uri="{BB962C8B-B14F-4D97-AF65-F5344CB8AC3E}">
        <p14:creationId xmlns:p14="http://schemas.microsoft.com/office/powerpoint/2010/main" val="888640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786527023"/>
              </p:ext>
            </p:extLst>
          </p:nvPr>
        </p:nvGraphicFramePr>
        <p:xfrm>
          <a:off x="1301194" y="1153685"/>
          <a:ext cx="7694155" cy="3693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137160" y="5486400"/>
            <a:ext cx="8915400" cy="548640"/>
          </a:xfrm>
        </p:spPr>
        <p:txBody>
          <a:bodyPr anchor="b" anchorCtr="0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Note: Health care spending as a percent of GDP</a:t>
            </a:r>
            <a:r>
              <a:rPr lang="en-US" sz="1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Source: </a:t>
            </a:r>
            <a:r>
              <a:rPr lang="en-US" sz="1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Spending data are from </a:t>
            </a:r>
            <a:r>
              <a:rPr lang="en-US" sz="1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OECD for </a:t>
            </a:r>
            <a:r>
              <a:rPr lang="en-US" sz="1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the year </a:t>
            </a:r>
            <a:r>
              <a:rPr lang="en-US" sz="10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2014, and exclude </a:t>
            </a:r>
            <a:r>
              <a:rPr lang="en-US" sz="1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spending on capital formation of health care providers.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Exhibit 5</a:t>
            </a:r>
          </a:p>
        </p:txBody>
      </p:sp>
      <p:sp>
        <p:nvSpPr>
          <p:cNvPr id="13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Health Care System Performance Compared to Spending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301194" y="1102262"/>
            <a:ext cx="0" cy="3749040"/>
          </a:xfrm>
          <a:prstGeom prst="straightConnector1">
            <a:avLst/>
          </a:prstGeom>
          <a:ln w="76200">
            <a:gradFill>
              <a:gsLst>
                <a:gs pos="0">
                  <a:schemeClr val="bg2"/>
                </a:gs>
                <a:gs pos="100000">
                  <a:schemeClr val="tx2"/>
                </a:gs>
              </a:gsLst>
              <a:lin ang="5400000" scaled="0"/>
            </a:gra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42" y="1110808"/>
            <a:ext cx="1086434" cy="4985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200" dirty="0">
                <a:solidFill>
                  <a:schemeClr val="bg2"/>
                </a:solidFill>
                <a:latin typeface="Trebuchet MS Regular" charset="0"/>
                <a:ea typeface="Trebuchet MS Regular" charset="0"/>
                <a:cs typeface="Trebuchet MS Regular" charset="0"/>
              </a:rPr>
              <a:t>Higher </a:t>
            </a:r>
            <a:br>
              <a:rPr lang="en-US" sz="1200" dirty="0">
                <a:solidFill>
                  <a:schemeClr val="bg2"/>
                </a:solidFill>
                <a:latin typeface="Trebuchet MS Regular" charset="0"/>
                <a:ea typeface="Trebuchet MS Regular" charset="0"/>
                <a:cs typeface="Trebuchet MS Regular" charset="0"/>
              </a:rPr>
            </a:br>
            <a:r>
              <a:rPr lang="en-US" sz="1200" dirty="0">
                <a:solidFill>
                  <a:schemeClr val="bg2"/>
                </a:solidFill>
                <a:latin typeface="Trebuchet MS Regular" charset="0"/>
                <a:ea typeface="Trebuchet MS Regular" charset="0"/>
                <a:cs typeface="Trebuchet MS Regular" charset="0"/>
              </a:rPr>
              <a:t>health system performance</a:t>
            </a:r>
            <a:endParaRPr lang="en-US" sz="1600" dirty="0">
              <a:solidFill>
                <a:schemeClr val="bg2"/>
              </a:solidFill>
              <a:latin typeface="Trebuchet MS Regular" charset="0"/>
              <a:ea typeface="Trebuchet MS Regular" charset="0"/>
              <a:cs typeface="Trebuchet MS Regular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4356343"/>
            <a:ext cx="1086676" cy="4985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200" dirty="0">
                <a:solidFill>
                  <a:schemeClr val="tx2"/>
                </a:solidFill>
                <a:latin typeface="Trebuchet MS Regular" charset="0"/>
                <a:ea typeface="Trebuchet MS Regular" charset="0"/>
                <a:cs typeface="Trebuchet MS Regular" charset="0"/>
              </a:rPr>
              <a:t>Lower </a:t>
            </a:r>
            <a:br>
              <a:rPr lang="en-US" sz="1200" dirty="0">
                <a:solidFill>
                  <a:schemeClr val="tx2"/>
                </a:solidFill>
                <a:latin typeface="Trebuchet MS Regular" charset="0"/>
                <a:ea typeface="Trebuchet MS Regular" charset="0"/>
                <a:cs typeface="Trebuchet MS Regular" charset="0"/>
              </a:rPr>
            </a:br>
            <a:r>
              <a:rPr lang="en-US" sz="1200" dirty="0">
                <a:solidFill>
                  <a:schemeClr val="tx2"/>
                </a:solidFill>
                <a:latin typeface="Trebuchet MS Regular" charset="0"/>
                <a:ea typeface="Trebuchet MS Regular" charset="0"/>
                <a:cs typeface="Trebuchet MS Regular" charset="0"/>
              </a:rPr>
              <a:t>health system performance</a:t>
            </a:r>
            <a:endParaRPr lang="en-US" sz="1600" dirty="0">
              <a:solidFill>
                <a:schemeClr val="tx2"/>
              </a:solidFill>
              <a:latin typeface="Trebuchet MS Regular" charset="0"/>
              <a:ea typeface="Trebuchet MS Regular" charset="0"/>
              <a:cs typeface="Trebuchet MS Regular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01545" y="2171561"/>
            <a:ext cx="1955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>
                    <a:lumMod val="60000"/>
                    <a:lumOff val="40000"/>
                  </a:schemeClr>
                </a:solidFill>
                <a:latin typeface="Trebuchet MS" charset="0"/>
                <a:ea typeface="Trebuchet MS" charset="0"/>
                <a:cs typeface="Trebuchet MS" charset="0"/>
              </a:rPr>
              <a:t>Eleven-country average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1301196" y="4932010"/>
            <a:ext cx="7477044" cy="0"/>
          </a:xfrm>
          <a:prstGeom prst="straightConnector1">
            <a:avLst/>
          </a:prstGeom>
          <a:ln w="76200">
            <a:gradFill>
              <a:gsLst>
                <a:gs pos="0">
                  <a:schemeClr val="bg2"/>
                </a:gs>
                <a:gs pos="100000">
                  <a:schemeClr val="tx2"/>
                </a:gs>
              </a:gsLst>
              <a:lin ang="10800000" scaled="0"/>
            </a:gra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639142" y="5133875"/>
            <a:ext cx="2130552" cy="1661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200" dirty="0">
                <a:solidFill>
                  <a:schemeClr val="tx2"/>
                </a:solidFill>
                <a:latin typeface="Trebuchet MS Regular" charset="0"/>
                <a:ea typeface="Trebuchet MS Regular" charset="0"/>
                <a:cs typeface="Trebuchet MS Regular" charset="0"/>
              </a:rPr>
              <a:t>Higher health care spending</a:t>
            </a:r>
            <a:endParaRPr lang="en-US" sz="1600" dirty="0">
              <a:solidFill>
                <a:schemeClr val="tx2"/>
              </a:solidFill>
              <a:latin typeface="Trebuchet MS Regular" charset="0"/>
              <a:ea typeface="Trebuchet MS Regular" charset="0"/>
              <a:cs typeface="Trebuchet MS Regular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18286" y="5133875"/>
            <a:ext cx="2055940" cy="1661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bg2"/>
                </a:solidFill>
                <a:latin typeface="Trebuchet MS Regular" charset="0"/>
                <a:ea typeface="Trebuchet MS Regular" charset="0"/>
                <a:cs typeface="Trebuchet MS Regular" charset="0"/>
              </a:rPr>
              <a:t>Lower health care spending</a:t>
            </a:r>
            <a:endParaRPr lang="en-US" sz="1600" dirty="0">
              <a:solidFill>
                <a:schemeClr val="bg2"/>
              </a:solidFill>
              <a:latin typeface="Trebuchet MS Regular" charset="0"/>
              <a:ea typeface="Trebuchet MS Regular" charset="0"/>
              <a:cs typeface="Trebuchet M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42977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MW V1.0">
      <a:dk1>
        <a:srgbClr val="4C515A"/>
      </a:dk1>
      <a:lt1>
        <a:sysClr val="window" lastClr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044C7F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167176</TotalTime>
  <Words>386</Words>
  <Application>Microsoft Macintosh PowerPoint</Application>
  <PresentationFormat>On-screen Show (4:3)</PresentationFormat>
  <Paragraphs>125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Georgia Regular</vt:lpstr>
      <vt:lpstr>InterFace</vt:lpstr>
      <vt:lpstr>Trebuchet MS</vt:lpstr>
      <vt:lpstr>Trebuchet MS Regular</vt:lpstr>
      <vt:lpstr>Arial</vt:lpstr>
      <vt:lpstr>1_Office Theme</vt:lpstr>
      <vt:lpstr>Health Care Spending as a Percentage of GDP, 1980–2014</vt:lpstr>
      <vt:lpstr>Health Care System Performance Rankings</vt:lpstr>
      <vt:lpstr>Health Care System Performance Scores</vt:lpstr>
      <vt:lpstr>Mortality Amenable to Health Care, 2004 and 2014</vt:lpstr>
      <vt:lpstr>Health Care System Performance Compared to Spending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Paul Frame</cp:lastModifiedBy>
  <cp:revision>1996</cp:revision>
  <cp:lastPrinted>2017-06-06T22:15:21Z</cp:lastPrinted>
  <dcterms:created xsi:type="dcterms:W3CDTF">2014-10-08T23:03:32Z</dcterms:created>
  <dcterms:modified xsi:type="dcterms:W3CDTF">2017-07-13T14:54:36Z</dcterms:modified>
</cp:coreProperties>
</file>