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1.xml" ContentType="application/vnd.openxmlformats-officedocument.drawingml.chart+xml"/>
  <Override PartName="/ppt/notesSlides/notesSlide20.xml" ContentType="application/vnd.openxmlformats-officedocument.presentationml.notesSlide+xml"/>
  <Override PartName="/ppt/charts/chart12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3.xml" ContentType="application/vnd.openxmlformats-officedocument.drawingml.chart+xml"/>
  <Override PartName="/ppt/notesSlides/notesSlide23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charts/chart16.xml" ContentType="application/vnd.openxmlformats-officedocument.drawingml.chart+xml"/>
  <Override PartName="/ppt/notesSlides/notesSlide26.xml" ContentType="application/vnd.openxmlformats-officedocument.presentationml.notesSlide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715" r:id="rId3"/>
    <p:sldMasterId id="2147483755" r:id="rId4"/>
    <p:sldMasterId id="2147483766" r:id="rId5"/>
  </p:sldMasterIdLst>
  <p:notesMasterIdLst>
    <p:notesMasterId r:id="rId35"/>
  </p:notesMasterIdLst>
  <p:handoutMasterIdLst>
    <p:handoutMasterId r:id="rId36"/>
  </p:handoutMasterIdLst>
  <p:sldIdLst>
    <p:sldId id="421" r:id="rId6"/>
    <p:sldId id="257" r:id="rId7"/>
    <p:sldId id="412" r:id="rId8"/>
    <p:sldId id="460" r:id="rId9"/>
    <p:sldId id="413" r:id="rId10"/>
    <p:sldId id="270" r:id="rId11"/>
    <p:sldId id="370" r:id="rId12"/>
    <p:sldId id="371" r:id="rId13"/>
    <p:sldId id="436" r:id="rId14"/>
    <p:sldId id="414" r:id="rId15"/>
    <p:sldId id="454" r:id="rId16"/>
    <p:sldId id="452" r:id="rId17"/>
    <p:sldId id="383" r:id="rId18"/>
    <p:sldId id="415" r:id="rId19"/>
    <p:sldId id="455" r:id="rId20"/>
    <p:sldId id="437" r:id="rId21"/>
    <p:sldId id="438" r:id="rId22"/>
    <p:sldId id="391" r:id="rId23"/>
    <p:sldId id="420" r:id="rId24"/>
    <p:sldId id="356" r:id="rId25"/>
    <p:sldId id="357" r:id="rId26"/>
    <p:sldId id="358" r:id="rId27"/>
    <p:sldId id="361" r:id="rId28"/>
    <p:sldId id="449" r:id="rId29"/>
    <p:sldId id="366" r:id="rId30"/>
    <p:sldId id="364" r:id="rId31"/>
    <p:sldId id="368" r:id="rId32"/>
    <p:sldId id="451" r:id="rId33"/>
    <p:sldId id="260" r:id="rId3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Schneider" initials="ES" lastIdx="18" clrIdx="0">
    <p:extLst/>
  </p:cmAuthor>
  <p:cmAuthor id="2" name="Robin Osborn" initials="RO" lastIdx="8" clrIdx="1">
    <p:extLst/>
  </p:cmAuthor>
  <p:cmAuthor id="3" name="Dana Sarnak" initials="DS" lastIdx="7" clrIdx="2">
    <p:extLst/>
  </p:cmAuthor>
  <p:cmAuthor id="4" name="Loaner" initials="L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F2AE"/>
    <a:srgbClr val="B8F7A9"/>
    <a:srgbClr val="3333FF"/>
    <a:srgbClr val="008080"/>
    <a:srgbClr val="9933FF"/>
    <a:srgbClr val="8EB4E3"/>
    <a:srgbClr val="FF6699"/>
    <a:srgbClr val="DA6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9" autoAdjust="0"/>
    <p:restoredTop sz="94660"/>
  </p:normalViewPr>
  <p:slideViewPr>
    <p:cSldViewPr>
      <p:cViewPr varScale="1">
        <p:scale>
          <a:sx n="108" d="100"/>
          <a:sy n="108" d="100"/>
        </p:scale>
        <p:origin x="49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er-2011\departments\HCCA\surveys\International%20Surveys\International%202015%20Physicians\Health%20Affairs%20article\old\Alternative%20Exhibit%204s%208-03-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397E-2"/>
          <c:y val="4.9893456114595898E-2"/>
          <c:w val="0.94736842105262997"/>
          <c:h val="0.83899550691756797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Pt>
            <c:idx val="1"/>
            <c:invertIfNegative val="0"/>
            <c:bubble3D val="0"/>
          </c:dPt>
          <c:dPt>
            <c:idx val="6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UK</c:v>
                </c:pt>
                <c:pt idx="1">
                  <c:v>NETH</c:v>
                </c:pt>
                <c:pt idx="2">
                  <c:v>NZ</c:v>
                </c:pt>
                <c:pt idx="3">
                  <c:v>SWE</c:v>
                </c:pt>
                <c:pt idx="4">
                  <c:v>AUS</c:v>
                </c:pt>
                <c:pt idx="5">
                  <c:v>US</c:v>
                </c:pt>
                <c:pt idx="6">
                  <c:v>NOR</c:v>
                </c:pt>
                <c:pt idx="7">
                  <c:v>CAN</c:v>
                </c:pt>
                <c:pt idx="8">
                  <c:v>SWIZ</c:v>
                </c:pt>
                <c:pt idx="9">
                  <c:v>GER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96</c:v>
                </c:pt>
                <c:pt idx="1">
                  <c:v>92</c:v>
                </c:pt>
                <c:pt idx="2">
                  <c:v>90</c:v>
                </c:pt>
                <c:pt idx="3">
                  <c:v>85</c:v>
                </c:pt>
                <c:pt idx="4">
                  <c:v>81</c:v>
                </c:pt>
                <c:pt idx="5">
                  <c:v>66</c:v>
                </c:pt>
                <c:pt idx="6">
                  <c:v>65</c:v>
                </c:pt>
                <c:pt idx="7">
                  <c:v>64</c:v>
                </c:pt>
                <c:pt idx="8">
                  <c:v>60</c:v>
                </c:pt>
                <c:pt idx="9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84309496"/>
        <c:axId val="184302592"/>
      </c:barChart>
      <c:catAx>
        <c:axId val="184309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4302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302592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4309496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UK</c:v>
                </c:pt>
                <c:pt idx="1">
                  <c:v>AUS</c:v>
                </c:pt>
                <c:pt idx="2">
                  <c:v>GER</c:v>
                </c:pt>
                <c:pt idx="3">
                  <c:v>NETH</c:v>
                </c:pt>
                <c:pt idx="4">
                  <c:v>SWIZ</c:v>
                </c:pt>
                <c:pt idx="5">
                  <c:v>NZ</c:v>
                </c:pt>
                <c:pt idx="6">
                  <c:v>CAN</c:v>
                </c:pt>
                <c:pt idx="7">
                  <c:v>NOR</c:v>
                </c:pt>
                <c:pt idx="8">
                  <c:v>US</c:v>
                </c:pt>
                <c:pt idx="9">
                  <c:v>SWE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86</c:v>
                </c:pt>
                <c:pt idx="1">
                  <c:v>80</c:v>
                </c:pt>
                <c:pt idx="2">
                  <c:v>77</c:v>
                </c:pt>
                <c:pt idx="3">
                  <c:v>76</c:v>
                </c:pt>
                <c:pt idx="4">
                  <c:v>70</c:v>
                </c:pt>
                <c:pt idx="5">
                  <c:v>69</c:v>
                </c:pt>
                <c:pt idx="6">
                  <c:v>68</c:v>
                </c:pt>
                <c:pt idx="7">
                  <c:v>64</c:v>
                </c:pt>
                <c:pt idx="8">
                  <c:v>52</c:v>
                </c:pt>
                <c:pt idx="9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03163672"/>
        <c:axId val="203164064"/>
      </c:barChart>
      <c:catAx>
        <c:axId val="203163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3164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316406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316367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131187141430303E-2"/>
          <c:y val="0.14516129032258099"/>
          <c:w val="0.84638432511206996"/>
          <c:h val="0.781845737024807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Works well, only minor changes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US</c:v>
                </c:pt>
                <c:pt idx="1">
                  <c:v>SWE</c:v>
                </c:pt>
                <c:pt idx="2">
                  <c:v>UK</c:v>
                </c:pt>
                <c:pt idx="3">
                  <c:v>GER</c:v>
                </c:pt>
                <c:pt idx="4">
                  <c:v>CAN</c:v>
                </c:pt>
                <c:pt idx="5">
                  <c:v>AUS</c:v>
                </c:pt>
                <c:pt idx="6">
                  <c:v>NETH</c:v>
                </c:pt>
                <c:pt idx="7">
                  <c:v>SWIZ</c:v>
                </c:pt>
                <c:pt idx="8">
                  <c:v>NZ</c:v>
                </c:pt>
                <c:pt idx="9">
                  <c:v>NOR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16</c:v>
                </c:pt>
                <c:pt idx="1">
                  <c:v>19</c:v>
                </c:pt>
                <c:pt idx="2">
                  <c:v>22</c:v>
                </c:pt>
                <c:pt idx="3">
                  <c:v>27</c:v>
                </c:pt>
                <c:pt idx="4">
                  <c:v>36</c:v>
                </c:pt>
                <c:pt idx="5">
                  <c:v>48</c:v>
                </c:pt>
                <c:pt idx="6">
                  <c:v>50</c:v>
                </c:pt>
                <c:pt idx="7">
                  <c:v>54</c:v>
                </c:pt>
                <c:pt idx="8">
                  <c:v>57</c:v>
                </c:pt>
                <c:pt idx="9">
                  <c:v>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Fundamental changes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US</c:v>
                </c:pt>
                <c:pt idx="1">
                  <c:v>SWE</c:v>
                </c:pt>
                <c:pt idx="2">
                  <c:v>UK</c:v>
                </c:pt>
                <c:pt idx="3">
                  <c:v>GER</c:v>
                </c:pt>
                <c:pt idx="4">
                  <c:v>CAN</c:v>
                </c:pt>
                <c:pt idx="5">
                  <c:v>AUS</c:v>
                </c:pt>
                <c:pt idx="6">
                  <c:v>NETH</c:v>
                </c:pt>
                <c:pt idx="7">
                  <c:v>SWIZ</c:v>
                </c:pt>
                <c:pt idx="8">
                  <c:v>NZ</c:v>
                </c:pt>
                <c:pt idx="9">
                  <c:v>NOR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69</c:v>
                </c:pt>
                <c:pt idx="1">
                  <c:v>70</c:v>
                </c:pt>
                <c:pt idx="2">
                  <c:v>72</c:v>
                </c:pt>
                <c:pt idx="3">
                  <c:v>61</c:v>
                </c:pt>
                <c:pt idx="4">
                  <c:v>61</c:v>
                </c:pt>
                <c:pt idx="5">
                  <c:v>49</c:v>
                </c:pt>
                <c:pt idx="6">
                  <c:v>46</c:v>
                </c:pt>
                <c:pt idx="7">
                  <c:v>44</c:v>
                </c:pt>
                <c:pt idx="8">
                  <c:v>42</c:v>
                </c:pt>
                <c:pt idx="9">
                  <c:v>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Completely rebuild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US</c:v>
                </c:pt>
                <c:pt idx="1">
                  <c:v>SWE</c:v>
                </c:pt>
                <c:pt idx="2">
                  <c:v>UK</c:v>
                </c:pt>
                <c:pt idx="3">
                  <c:v>GER</c:v>
                </c:pt>
                <c:pt idx="4">
                  <c:v>CAN</c:v>
                </c:pt>
                <c:pt idx="5">
                  <c:v>AUS</c:v>
                </c:pt>
                <c:pt idx="6">
                  <c:v>NETH</c:v>
                </c:pt>
                <c:pt idx="7">
                  <c:v>SWIZ</c:v>
                </c:pt>
                <c:pt idx="8">
                  <c:v>NZ</c:v>
                </c:pt>
                <c:pt idx="9">
                  <c:v>NOR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14</c:v>
                </c:pt>
                <c:pt idx="1">
                  <c:v>11</c:v>
                </c:pt>
                <c:pt idx="2">
                  <c:v>6</c:v>
                </c:pt>
                <c:pt idx="3">
                  <c:v>12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100"/>
        <c:axId val="203164456"/>
        <c:axId val="203164848"/>
      </c:barChart>
      <c:catAx>
        <c:axId val="2031644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03164848"/>
        <c:crosses val="autoZero"/>
        <c:auto val="1"/>
        <c:lblAlgn val="ctr"/>
        <c:lblOffset val="100"/>
        <c:noMultiLvlLbl val="0"/>
      </c:catAx>
      <c:valAx>
        <c:axId val="203164848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03164456"/>
        <c:crosses val="autoZero"/>
        <c:crossBetween val="between"/>
        <c:majorUnit val="0.2"/>
        <c:minorUnit val="0.02"/>
      </c:valAx>
    </c:plotArea>
    <c:legend>
      <c:legendPos val="r"/>
      <c:layout>
        <c:manualLayout>
          <c:xMode val="edge"/>
          <c:yMode val="edge"/>
          <c:x val="0"/>
          <c:y val="1.2387221128608899E-3"/>
          <c:w val="0.99847407005158795"/>
          <c:h val="9.2952550853018304E-2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9.1274907109793302E-2"/>
          <c:w val="0.94736842105262997"/>
          <c:h val="0.79761391524836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noFill/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5.9116944138095304E-3"/>
                  <c:y val="7.69230769230769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38961801726191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AUS</c:v>
                </c:pt>
                <c:pt idx="1">
                  <c:v>CAN</c:v>
                </c:pt>
                <c:pt idx="2">
                  <c:v>GER</c:v>
                </c:pt>
                <c:pt idx="3">
                  <c:v>NETH</c:v>
                </c:pt>
                <c:pt idx="4">
                  <c:v>NZ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UK</c:v>
                </c:pt>
                <c:pt idx="9">
                  <c:v>US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45</c:v>
                </c:pt>
                <c:pt idx="1">
                  <c:v>40</c:v>
                </c:pt>
                <c:pt idx="2">
                  <c:v>22</c:v>
                </c:pt>
                <c:pt idx="3">
                  <c:v>54</c:v>
                </c:pt>
                <c:pt idx="4">
                  <c:v>53</c:v>
                </c:pt>
                <c:pt idx="5">
                  <c:v>61</c:v>
                </c:pt>
                <c:pt idx="6">
                  <c:v>39</c:v>
                </c:pt>
                <c:pt idx="7">
                  <c:v>46</c:v>
                </c:pt>
                <c:pt idx="8">
                  <c:v>46</c:v>
                </c:pt>
                <c:pt idx="9">
                  <c:v>15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2.95584720690477E-3"/>
                  <c:y val="-5.8550373511003397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8675416207143008E-3"/>
                  <c:y val="-2.564102564102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3896180172619104E-3"/>
                  <c:y val="-7.5752069452856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4.89400363416120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AUS</c:v>
                </c:pt>
                <c:pt idx="1">
                  <c:v>CAN</c:v>
                </c:pt>
                <c:pt idx="2">
                  <c:v>GER</c:v>
                </c:pt>
                <c:pt idx="3">
                  <c:v>NETH</c:v>
                </c:pt>
                <c:pt idx="4">
                  <c:v>NZ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UK</c:v>
                </c:pt>
                <c:pt idx="9">
                  <c:v>US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48</c:v>
                </c:pt>
                <c:pt idx="1">
                  <c:v>36</c:v>
                </c:pt>
                <c:pt idx="2">
                  <c:v>27</c:v>
                </c:pt>
                <c:pt idx="3">
                  <c:v>50</c:v>
                </c:pt>
                <c:pt idx="4">
                  <c:v>57</c:v>
                </c:pt>
                <c:pt idx="5">
                  <c:v>67</c:v>
                </c:pt>
                <c:pt idx="6">
                  <c:v>19</c:v>
                </c:pt>
                <c:pt idx="7">
                  <c:v>54</c:v>
                </c:pt>
                <c:pt idx="8">
                  <c:v>22</c:v>
                </c:pt>
                <c:pt idx="9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03165632"/>
        <c:axId val="203166024"/>
      </c:barChart>
      <c:catAx>
        <c:axId val="20316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3166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316602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316563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>
        <c:manualLayout>
          <c:xMode val="edge"/>
          <c:yMode val="edge"/>
          <c:x val="0.29986022566613302"/>
          <c:y val="8.6878053704825403E-2"/>
          <c:w val="0.328543231651026"/>
          <c:h val="7.5930749040985304E-2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5267047412371E-2"/>
          <c:y val="0.13305335426319298"/>
          <c:w val="0.94736842105262997"/>
          <c:h val="0.75583546429686699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Very satisfied/satisfied</c:v>
                </c:pt>
              </c:strCache>
            </c:strRef>
          </c:tx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NOR</c:v>
                </c:pt>
                <c:pt idx="1">
                  <c:v>AUS</c:v>
                </c:pt>
                <c:pt idx="2">
                  <c:v>NZ</c:v>
                </c:pt>
                <c:pt idx="3">
                  <c:v>SWIZ</c:v>
                </c:pt>
                <c:pt idx="4">
                  <c:v>CAN</c:v>
                </c:pt>
                <c:pt idx="5">
                  <c:v>NETH</c:v>
                </c:pt>
                <c:pt idx="6">
                  <c:v>SWE</c:v>
                </c:pt>
                <c:pt idx="7">
                  <c:v>UK</c:v>
                </c:pt>
                <c:pt idx="8">
                  <c:v>US</c:v>
                </c:pt>
                <c:pt idx="9">
                  <c:v>GER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91</c:v>
                </c:pt>
                <c:pt idx="1">
                  <c:v>88</c:v>
                </c:pt>
                <c:pt idx="2">
                  <c:v>87</c:v>
                </c:pt>
                <c:pt idx="3">
                  <c:v>87</c:v>
                </c:pt>
                <c:pt idx="4">
                  <c:v>84</c:v>
                </c:pt>
                <c:pt idx="5">
                  <c:v>83</c:v>
                </c:pt>
                <c:pt idx="6">
                  <c:v>75</c:v>
                </c:pt>
                <c:pt idx="7">
                  <c:v>67</c:v>
                </c:pt>
                <c:pt idx="8">
                  <c:v>65</c:v>
                </c:pt>
                <c:pt idx="9">
                  <c:v>63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Somewhat/very dissatisfied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NOR</c:v>
                </c:pt>
                <c:pt idx="1">
                  <c:v>AUS</c:v>
                </c:pt>
                <c:pt idx="2">
                  <c:v>NZ</c:v>
                </c:pt>
                <c:pt idx="3">
                  <c:v>SWIZ</c:v>
                </c:pt>
                <c:pt idx="4">
                  <c:v>CAN</c:v>
                </c:pt>
                <c:pt idx="5">
                  <c:v>NETH</c:v>
                </c:pt>
                <c:pt idx="6">
                  <c:v>SWE</c:v>
                </c:pt>
                <c:pt idx="7">
                  <c:v>UK</c:v>
                </c:pt>
                <c:pt idx="8">
                  <c:v>US</c:v>
                </c:pt>
                <c:pt idx="9">
                  <c:v>GER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8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16</c:v>
                </c:pt>
                <c:pt idx="5">
                  <c:v>15</c:v>
                </c:pt>
                <c:pt idx="6">
                  <c:v>24</c:v>
                </c:pt>
                <c:pt idx="7">
                  <c:v>33</c:v>
                </c:pt>
                <c:pt idx="8">
                  <c:v>34</c:v>
                </c:pt>
                <c:pt idx="9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03875824"/>
        <c:axId val="203876216"/>
      </c:barChart>
      <c:catAx>
        <c:axId val="20387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3876216"/>
        <c:crosses val="autoZero"/>
        <c:auto val="1"/>
        <c:lblAlgn val="ctr"/>
        <c:lblOffset val="100"/>
        <c:noMultiLvlLbl val="0"/>
      </c:catAx>
      <c:valAx>
        <c:axId val="203876216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3875824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>
        <c:manualLayout>
          <c:xMode val="edge"/>
          <c:yMode val="edge"/>
          <c:x val="0.10559589588761401"/>
          <c:y val="8.0385852090032305E-3"/>
          <c:w val="0.85302224321571996"/>
          <c:h val="8.0141740722924099E-2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0.177438971589612"/>
          <c:w val="0.94736842105262997"/>
          <c:h val="0.73386986028782097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Income from medical practice</c:v>
                </c:pt>
              </c:strCache>
            </c:strRef>
          </c:tx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SWE</c:v>
                </c:pt>
                <c:pt idx="1">
                  <c:v>NETH</c:v>
                </c:pt>
                <c:pt idx="2">
                  <c:v>NOR</c:v>
                </c:pt>
                <c:pt idx="3">
                  <c:v>CAN</c:v>
                </c:pt>
                <c:pt idx="4">
                  <c:v>NZ</c:v>
                </c:pt>
                <c:pt idx="5">
                  <c:v>GER</c:v>
                </c:pt>
                <c:pt idx="6">
                  <c:v>SWIZ</c:v>
                </c:pt>
                <c:pt idx="7">
                  <c:v>UK</c:v>
                </c:pt>
                <c:pt idx="8">
                  <c:v>US</c:v>
                </c:pt>
                <c:pt idx="9">
                  <c:v>AUS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82</c:v>
                </c:pt>
                <c:pt idx="1">
                  <c:v>81</c:v>
                </c:pt>
                <c:pt idx="2">
                  <c:v>81</c:v>
                </c:pt>
                <c:pt idx="3">
                  <c:v>78</c:v>
                </c:pt>
                <c:pt idx="4">
                  <c:v>74</c:v>
                </c:pt>
                <c:pt idx="5">
                  <c:v>72</c:v>
                </c:pt>
                <c:pt idx="6">
                  <c:v>72</c:v>
                </c:pt>
                <c:pt idx="7">
                  <c:v>67</c:v>
                </c:pt>
                <c:pt idx="8">
                  <c:v>66</c:v>
                </c:pt>
                <c:pt idx="9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overlap val="9"/>
        <c:axId val="203877000"/>
        <c:axId val="203877392"/>
      </c:barChart>
      <c:catAx>
        <c:axId val="203877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3877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3877392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3877000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9.1274907109793302E-2"/>
          <c:w val="0.94736842105262997"/>
          <c:h val="0.79761391524836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8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NOR</c:v>
                </c:pt>
                <c:pt idx="1">
                  <c:v>CAN</c:v>
                </c:pt>
                <c:pt idx="2">
                  <c:v>NZ</c:v>
                </c:pt>
                <c:pt idx="3">
                  <c:v>AUS</c:v>
                </c:pt>
                <c:pt idx="4">
                  <c:v>UK</c:v>
                </c:pt>
                <c:pt idx="5">
                  <c:v>SWE</c:v>
                </c:pt>
                <c:pt idx="6">
                  <c:v>SWIZ</c:v>
                </c:pt>
                <c:pt idx="7">
                  <c:v>GER</c:v>
                </c:pt>
                <c:pt idx="8">
                  <c:v>US</c:v>
                </c:pt>
                <c:pt idx="9">
                  <c:v>NETH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</c:v>
                </c:pt>
                <c:pt idx="1">
                  <c:v>20</c:v>
                </c:pt>
                <c:pt idx="2">
                  <c:v>20</c:v>
                </c:pt>
                <c:pt idx="3">
                  <c:v>21</c:v>
                </c:pt>
                <c:pt idx="4">
                  <c:v>21</c:v>
                </c:pt>
                <c:pt idx="5">
                  <c:v>27</c:v>
                </c:pt>
                <c:pt idx="6">
                  <c:v>50</c:v>
                </c:pt>
                <c:pt idx="7">
                  <c:v>52</c:v>
                </c:pt>
                <c:pt idx="8">
                  <c:v>54</c:v>
                </c:pt>
                <c:pt idx="9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03878176"/>
        <c:axId val="203878568"/>
      </c:barChart>
      <c:catAx>
        <c:axId val="20387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3878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3878568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3878176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0.177438971589612"/>
          <c:w val="0.94736842105262997"/>
          <c:h val="0.73386986028782097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Percent who report they are somewhat/very dissatisfied with time spent per patient
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AUS</c:v>
                </c:pt>
                <c:pt idx="1">
                  <c:v>SWIZ</c:v>
                </c:pt>
                <c:pt idx="2">
                  <c:v>CAN</c:v>
                </c:pt>
                <c:pt idx="3">
                  <c:v>NOR</c:v>
                </c:pt>
                <c:pt idx="4">
                  <c:v>NZ</c:v>
                </c:pt>
                <c:pt idx="5">
                  <c:v>US</c:v>
                </c:pt>
                <c:pt idx="6">
                  <c:v>GER</c:v>
                </c:pt>
                <c:pt idx="7">
                  <c:v>NETH</c:v>
                </c:pt>
                <c:pt idx="8">
                  <c:v>SWE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25</c:v>
                </c:pt>
                <c:pt idx="1">
                  <c:v>32</c:v>
                </c:pt>
                <c:pt idx="2">
                  <c:v>33</c:v>
                </c:pt>
                <c:pt idx="3">
                  <c:v>33</c:v>
                </c:pt>
                <c:pt idx="4">
                  <c:v>41</c:v>
                </c:pt>
                <c:pt idx="5">
                  <c:v>44</c:v>
                </c:pt>
                <c:pt idx="6">
                  <c:v>45</c:v>
                </c:pt>
                <c:pt idx="7">
                  <c:v>55</c:v>
                </c:pt>
                <c:pt idx="8">
                  <c:v>58</c:v>
                </c:pt>
                <c:pt idx="9">
                  <c:v>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Average time spent per patient during routine visit (minutes)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AUS</c:v>
                </c:pt>
                <c:pt idx="1">
                  <c:v>SWIZ</c:v>
                </c:pt>
                <c:pt idx="2">
                  <c:v>CAN</c:v>
                </c:pt>
                <c:pt idx="3">
                  <c:v>NOR</c:v>
                </c:pt>
                <c:pt idx="4">
                  <c:v>NZ</c:v>
                </c:pt>
                <c:pt idx="5">
                  <c:v>US</c:v>
                </c:pt>
                <c:pt idx="6">
                  <c:v>GER</c:v>
                </c:pt>
                <c:pt idx="7">
                  <c:v>NETH</c:v>
                </c:pt>
                <c:pt idx="8">
                  <c:v>SWE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15</c:v>
                </c:pt>
                <c:pt idx="1">
                  <c:v>20</c:v>
                </c:pt>
                <c:pt idx="2">
                  <c:v>17</c:v>
                </c:pt>
                <c:pt idx="3">
                  <c:v>19</c:v>
                </c:pt>
                <c:pt idx="4">
                  <c:v>15</c:v>
                </c:pt>
                <c:pt idx="5">
                  <c:v>19</c:v>
                </c:pt>
                <c:pt idx="6">
                  <c:v>10</c:v>
                </c:pt>
                <c:pt idx="7">
                  <c:v>11</c:v>
                </c:pt>
                <c:pt idx="8">
                  <c:v>24</c:v>
                </c:pt>
                <c:pt idx="9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30"/>
        <c:axId val="204163568"/>
        <c:axId val="204163960"/>
      </c:barChart>
      <c:catAx>
        <c:axId val="20416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4163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416396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4163568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>
        <c:manualLayout>
          <c:xMode val="edge"/>
          <c:yMode val="edge"/>
          <c:x val="6.372901601358596E-3"/>
          <c:y val="1.5712914844612442E-3"/>
          <c:w val="0.99362709839864138"/>
          <c:h val="0.16156472084073212"/>
        </c:manualLayout>
      </c:layout>
      <c:overlay val="0"/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279302325820331E-2"/>
          <c:y val="0.21400581177352831"/>
          <c:w val="0.92972069767417975"/>
          <c:h val="0.67488301462317202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Not too/Not at all Stressful</c:v>
                </c:pt>
              </c:strCache>
            </c:strRef>
          </c:tx>
          <c:spPr>
            <a:solidFill>
              <a:schemeClr val="accent3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NETH</c:v>
                </c:pt>
                <c:pt idx="1">
                  <c:v>AUS</c:v>
                </c:pt>
                <c:pt idx="2">
                  <c:v>NZ</c:v>
                </c:pt>
                <c:pt idx="3">
                  <c:v>NOR</c:v>
                </c:pt>
                <c:pt idx="4">
                  <c:v>CAN</c:v>
                </c:pt>
                <c:pt idx="5">
                  <c:v>SWIZ</c:v>
                </c:pt>
                <c:pt idx="6">
                  <c:v>US</c:v>
                </c:pt>
                <c:pt idx="7">
                  <c:v>GER</c:v>
                </c:pt>
                <c:pt idx="8">
                  <c:v>SWE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17</c:v>
                </c:pt>
                <c:pt idx="1">
                  <c:v>24</c:v>
                </c:pt>
                <c:pt idx="2">
                  <c:v>18</c:v>
                </c:pt>
                <c:pt idx="3">
                  <c:v>18</c:v>
                </c:pt>
                <c:pt idx="4">
                  <c:v>19</c:v>
                </c:pt>
                <c:pt idx="5">
                  <c:v>17</c:v>
                </c:pt>
                <c:pt idx="6">
                  <c:v>12</c:v>
                </c:pt>
                <c:pt idx="7">
                  <c:v>12</c:v>
                </c:pt>
                <c:pt idx="8">
                  <c:v>6</c:v>
                </c:pt>
                <c:pt idx="9">
                  <c:v>5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Somewhat Stressful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5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NETH</c:v>
                </c:pt>
                <c:pt idx="1">
                  <c:v>AUS</c:v>
                </c:pt>
                <c:pt idx="2">
                  <c:v>NZ</c:v>
                </c:pt>
                <c:pt idx="3">
                  <c:v>NOR</c:v>
                </c:pt>
                <c:pt idx="4">
                  <c:v>CAN</c:v>
                </c:pt>
                <c:pt idx="5">
                  <c:v>SWIZ</c:v>
                </c:pt>
                <c:pt idx="6">
                  <c:v>US</c:v>
                </c:pt>
                <c:pt idx="7">
                  <c:v>GER</c:v>
                </c:pt>
                <c:pt idx="8">
                  <c:v>SWE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64</c:v>
                </c:pt>
                <c:pt idx="1">
                  <c:v>55</c:v>
                </c:pt>
                <c:pt idx="2">
                  <c:v>58</c:v>
                </c:pt>
                <c:pt idx="3">
                  <c:v>56</c:v>
                </c:pt>
                <c:pt idx="4">
                  <c:v>53</c:v>
                </c:pt>
                <c:pt idx="5">
                  <c:v>52</c:v>
                </c:pt>
                <c:pt idx="6">
                  <c:v>44</c:v>
                </c:pt>
                <c:pt idx="7">
                  <c:v>42</c:v>
                </c:pt>
                <c:pt idx="8">
                  <c:v>37</c:v>
                </c:pt>
                <c:pt idx="9">
                  <c:v>36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Extremely/Very Stressful</c:v>
                </c:pt>
              </c:strCache>
            </c:strRef>
          </c:tx>
          <c:spPr>
            <a:solidFill>
              <a:srgbClr val="860000"/>
            </a:solidFill>
            <a:ln w="12700"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NETH</c:v>
                </c:pt>
                <c:pt idx="1">
                  <c:v>AUS</c:v>
                </c:pt>
                <c:pt idx="2">
                  <c:v>NZ</c:v>
                </c:pt>
                <c:pt idx="3">
                  <c:v>NOR</c:v>
                </c:pt>
                <c:pt idx="4">
                  <c:v>CAN</c:v>
                </c:pt>
                <c:pt idx="5">
                  <c:v>SWIZ</c:v>
                </c:pt>
                <c:pt idx="6">
                  <c:v>US</c:v>
                </c:pt>
                <c:pt idx="7">
                  <c:v>GER</c:v>
                </c:pt>
                <c:pt idx="8">
                  <c:v>SWE</c:v>
                </c:pt>
                <c:pt idx="9">
                  <c:v>UK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18</c:v>
                </c:pt>
                <c:pt idx="1">
                  <c:v>21</c:v>
                </c:pt>
                <c:pt idx="2">
                  <c:v>24</c:v>
                </c:pt>
                <c:pt idx="3">
                  <c:v>24</c:v>
                </c:pt>
                <c:pt idx="4">
                  <c:v>27</c:v>
                </c:pt>
                <c:pt idx="5">
                  <c:v>31</c:v>
                </c:pt>
                <c:pt idx="6">
                  <c:v>43</c:v>
                </c:pt>
                <c:pt idx="7">
                  <c:v>45</c:v>
                </c:pt>
                <c:pt idx="8">
                  <c:v>56</c:v>
                </c:pt>
                <c:pt idx="9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04164744"/>
        <c:axId val="204165136"/>
      </c:barChart>
      <c:catAx>
        <c:axId val="204164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4165136"/>
        <c:crosses val="autoZero"/>
        <c:auto val="1"/>
        <c:lblAlgn val="ctr"/>
        <c:lblOffset val="100"/>
        <c:noMultiLvlLbl val="0"/>
      </c:catAx>
      <c:valAx>
        <c:axId val="204165136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4164744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>
        <c:manualLayout>
          <c:xMode val="edge"/>
          <c:yMode val="edge"/>
          <c:x val="4.3254228325767134E-2"/>
          <c:y val="8.0385852090032305E-3"/>
          <c:w val="0.93969091271698146"/>
          <c:h val="0.13408998875140607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36221330176865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Pt>
            <c:idx val="1"/>
            <c:invertIfNegative val="0"/>
            <c:bubble3D val="0"/>
          </c:dPt>
          <c:dPt>
            <c:idx val="10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NETH</c:v>
                </c:pt>
                <c:pt idx="1">
                  <c:v>UK</c:v>
                </c:pt>
                <c:pt idx="2">
                  <c:v>GER</c:v>
                </c:pt>
                <c:pt idx="3">
                  <c:v>SWIZ</c:v>
                </c:pt>
                <c:pt idx="4">
                  <c:v>AUS</c:v>
                </c:pt>
                <c:pt idx="5">
                  <c:v>SWE</c:v>
                </c:pt>
                <c:pt idx="6">
                  <c:v>NZ</c:v>
                </c:pt>
                <c:pt idx="7">
                  <c:v>NOR</c:v>
                </c:pt>
                <c:pt idx="8">
                  <c:v>CAN</c:v>
                </c:pt>
                <c:pt idx="9">
                  <c:v>US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88</c:v>
                </c:pt>
                <c:pt idx="1">
                  <c:v>84</c:v>
                </c:pt>
                <c:pt idx="2">
                  <c:v>57</c:v>
                </c:pt>
                <c:pt idx="3">
                  <c:v>43</c:v>
                </c:pt>
                <c:pt idx="4">
                  <c:v>25</c:v>
                </c:pt>
                <c:pt idx="5">
                  <c:v>24</c:v>
                </c:pt>
                <c:pt idx="6">
                  <c:v>20</c:v>
                </c:pt>
                <c:pt idx="7">
                  <c:v>20</c:v>
                </c:pt>
                <c:pt idx="8">
                  <c:v>19</c:v>
                </c:pt>
                <c:pt idx="9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84497232"/>
        <c:axId val="202097280"/>
      </c:barChart>
      <c:catAx>
        <c:axId val="18449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2097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209728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449723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NETH</c:v>
                </c:pt>
                <c:pt idx="1">
                  <c:v>NZ</c:v>
                </c:pt>
                <c:pt idx="2">
                  <c:v>UK</c:v>
                </c:pt>
                <c:pt idx="3">
                  <c:v>GER</c:v>
                </c:pt>
                <c:pt idx="4">
                  <c:v>NOR</c:v>
                </c:pt>
                <c:pt idx="5">
                  <c:v>AUS</c:v>
                </c:pt>
                <c:pt idx="6">
                  <c:v>SWE</c:v>
                </c:pt>
                <c:pt idx="7">
                  <c:v>SWIZ</c:v>
                </c:pt>
                <c:pt idx="8">
                  <c:v>CAN</c:v>
                </c:pt>
                <c:pt idx="9">
                  <c:v>US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94</c:v>
                </c:pt>
                <c:pt idx="1">
                  <c:v>92</c:v>
                </c:pt>
                <c:pt idx="2">
                  <c:v>89</c:v>
                </c:pt>
                <c:pt idx="3">
                  <c:v>85</c:v>
                </c:pt>
                <c:pt idx="4">
                  <c:v>80</c:v>
                </c:pt>
                <c:pt idx="5">
                  <c:v>78</c:v>
                </c:pt>
                <c:pt idx="6">
                  <c:v>75</c:v>
                </c:pt>
                <c:pt idx="7">
                  <c:v>69</c:v>
                </c:pt>
                <c:pt idx="8">
                  <c:v>48</c:v>
                </c:pt>
                <c:pt idx="9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02291920"/>
        <c:axId val="202292304"/>
      </c:barChart>
      <c:catAx>
        <c:axId val="20229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2292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229230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2291920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5267047412371E-2"/>
          <c:y val="6.3978967966094369E-2"/>
          <c:w val="0.94736842105262997"/>
          <c:h val="0.836221330176865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is seen in the ED</c:v>
                </c:pt>
              </c:strCache>
            </c:strRef>
          </c:tx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NETH</c:v>
                </c:pt>
                <c:pt idx="1">
                  <c:v>NZ</c:v>
                </c:pt>
                <c:pt idx="2">
                  <c:v>UK</c:v>
                </c:pt>
                <c:pt idx="3">
                  <c:v>US</c:v>
                </c:pt>
                <c:pt idx="4">
                  <c:v>NOR</c:v>
                </c:pt>
                <c:pt idx="5">
                  <c:v>CAN</c:v>
                </c:pt>
                <c:pt idx="6">
                  <c:v>SWIZ</c:v>
                </c:pt>
                <c:pt idx="7">
                  <c:v>GER</c:v>
                </c:pt>
                <c:pt idx="8">
                  <c:v>AUS</c:v>
                </c:pt>
                <c:pt idx="9">
                  <c:v>SWE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58.77</c:v>
                </c:pt>
                <c:pt idx="1">
                  <c:v>42.66</c:v>
                </c:pt>
                <c:pt idx="2">
                  <c:v>32.35</c:v>
                </c:pt>
                <c:pt idx="3">
                  <c:v>25.57</c:v>
                </c:pt>
                <c:pt idx="4">
                  <c:v>24.94</c:v>
                </c:pt>
                <c:pt idx="5">
                  <c:v>22.56</c:v>
                </c:pt>
                <c:pt idx="6">
                  <c:v>20.6</c:v>
                </c:pt>
                <c:pt idx="7">
                  <c:v>16.489999999999998</c:v>
                </c:pt>
                <c:pt idx="8">
                  <c:v>13.97</c:v>
                </c:pt>
                <c:pt idx="9">
                  <c:v>3.97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-1"/>
        <c:axId val="184941264"/>
        <c:axId val="202516192"/>
      </c:barChart>
      <c:catAx>
        <c:axId val="18494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251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2516192"/>
        <c:scaling>
          <c:orientation val="minMax"/>
          <c:max val="8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4941264"/>
        <c:crosses val="autoZero"/>
        <c:crossBetween val="between"/>
        <c:majorUnit val="20"/>
        <c:min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36221330176865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NOR</c:v>
                </c:pt>
                <c:pt idx="1">
                  <c:v>NETH</c:v>
                </c:pt>
                <c:pt idx="2">
                  <c:v>SWIZ</c:v>
                </c:pt>
                <c:pt idx="3">
                  <c:v>SWE</c:v>
                </c:pt>
                <c:pt idx="4">
                  <c:v>US</c:v>
                </c:pt>
                <c:pt idx="5">
                  <c:v>GER</c:v>
                </c:pt>
                <c:pt idx="6">
                  <c:v>UK</c:v>
                </c:pt>
                <c:pt idx="7">
                  <c:v>CAN</c:v>
                </c:pt>
                <c:pt idx="8">
                  <c:v>AUS</c:v>
                </c:pt>
                <c:pt idx="9">
                  <c:v>NZ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62.82</c:v>
                </c:pt>
                <c:pt idx="1">
                  <c:v>56.16</c:v>
                </c:pt>
                <c:pt idx="2">
                  <c:v>55</c:v>
                </c:pt>
                <c:pt idx="3">
                  <c:v>53.39</c:v>
                </c:pt>
                <c:pt idx="4">
                  <c:v>52</c:v>
                </c:pt>
                <c:pt idx="5">
                  <c:v>51</c:v>
                </c:pt>
                <c:pt idx="6">
                  <c:v>34.04</c:v>
                </c:pt>
                <c:pt idx="7">
                  <c:v>32.43</c:v>
                </c:pt>
                <c:pt idx="8">
                  <c:v>29</c:v>
                </c:pt>
                <c:pt idx="9">
                  <c:v>28.05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02667720"/>
        <c:axId val="137055272"/>
      </c:barChart>
      <c:catAx>
        <c:axId val="202667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055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055272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2667720"/>
        <c:crosses val="autoZero"/>
        <c:crossBetween val="between"/>
        <c:majorUnit val="20"/>
        <c:min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397E-2"/>
          <c:y val="4.9893456114595898E-2"/>
          <c:w val="0.94736842105262997"/>
          <c:h val="0.83899550691756797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UK</c:v>
                </c:pt>
                <c:pt idx="1">
                  <c:v>GER</c:v>
                </c:pt>
                <c:pt idx="2">
                  <c:v>SWIZ</c:v>
                </c:pt>
                <c:pt idx="3">
                  <c:v>NZ</c:v>
                </c:pt>
                <c:pt idx="4">
                  <c:v>NOR</c:v>
                </c:pt>
                <c:pt idx="5">
                  <c:v>CAN</c:v>
                </c:pt>
                <c:pt idx="6">
                  <c:v>AUS</c:v>
                </c:pt>
                <c:pt idx="7">
                  <c:v>US</c:v>
                </c:pt>
                <c:pt idx="8">
                  <c:v>NETH</c:v>
                </c:pt>
                <c:pt idx="9">
                  <c:v>SWE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65</c:v>
                </c:pt>
                <c:pt idx="1">
                  <c:v>63</c:v>
                </c:pt>
                <c:pt idx="2">
                  <c:v>60</c:v>
                </c:pt>
                <c:pt idx="3">
                  <c:v>58</c:v>
                </c:pt>
                <c:pt idx="4">
                  <c:v>51</c:v>
                </c:pt>
                <c:pt idx="5">
                  <c:v>50</c:v>
                </c:pt>
                <c:pt idx="6">
                  <c:v>45</c:v>
                </c:pt>
                <c:pt idx="7">
                  <c:v>43</c:v>
                </c:pt>
                <c:pt idx="8">
                  <c:v>42</c:v>
                </c:pt>
                <c:pt idx="9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37056056"/>
        <c:axId val="137056448"/>
      </c:barChart>
      <c:catAx>
        <c:axId val="137056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056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056448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056056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458435342640998E-2"/>
          <c:y val="3.2932950631404466E-2"/>
          <c:w val="0.74452422858907341"/>
          <c:h val="0.89275735276085155"/>
        </c:manualLayout>
      </c:layout>
      <c:lineChart>
        <c:grouping val="standard"/>
        <c:varyColors val="0"/>
        <c:ser>
          <c:idx val="0"/>
          <c:order val="0"/>
          <c:tx>
            <c:strRef>
              <c:f>'var2'!$A$4</c:f>
              <c:strCache>
                <c:ptCount val="1"/>
                <c:pt idx="0">
                  <c:v>NZ (100%)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'var2'!$B$4:$E$4</c:f>
              <c:numCache>
                <c:formatCode>0%</c:formatCode>
                <c:ptCount val="4"/>
                <c:pt idx="0">
                  <c:v>0.92</c:v>
                </c:pt>
                <c:pt idx="1">
                  <c:v>0.97</c:v>
                </c:pt>
                <c:pt idx="2">
                  <c:v>0.97</c:v>
                </c:pt>
                <c:pt idx="3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'var2'!$A$5</c:f>
              <c:strCache>
                <c:ptCount val="1"/>
                <c:pt idx="0">
                  <c:v>NOR (99%)</c:v>
                </c:pt>
              </c:strCache>
            </c:strRef>
          </c:tx>
          <c:spPr>
            <a:ln w="53975">
              <a:solidFill>
                <a:srgbClr val="DA6B26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'var2'!$B$5:$E$5</c:f>
              <c:numCache>
                <c:formatCode>0%</c:formatCode>
                <c:ptCount val="4"/>
                <c:pt idx="1">
                  <c:v>0.97</c:v>
                </c:pt>
                <c:pt idx="2">
                  <c:v>0.98</c:v>
                </c:pt>
                <c:pt idx="3">
                  <c:v>0.99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'var2'!$A$6</c:f>
              <c:strCache>
                <c:ptCount val="1"/>
                <c:pt idx="0">
                  <c:v>SWE (99%)</c:v>
                </c:pt>
              </c:strCache>
            </c:strRef>
          </c:tx>
          <c:spPr>
            <a:ln w="571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'var2'!$B$6:$E$6</c:f>
              <c:numCache>
                <c:formatCode>0%</c:formatCode>
                <c:ptCount val="4"/>
                <c:pt idx="1">
                  <c:v>0.94</c:v>
                </c:pt>
                <c:pt idx="2">
                  <c:v>0.88</c:v>
                </c:pt>
                <c:pt idx="3">
                  <c:v>0.99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'var2'!$A$7</c:f>
              <c:strCache>
                <c:ptCount val="1"/>
                <c:pt idx="0">
                  <c:v>NETH (98%)</c:v>
                </c:pt>
              </c:strCache>
            </c:strRef>
          </c:tx>
          <c:spPr>
            <a:ln w="57150">
              <a:solidFill>
                <a:srgbClr val="92D050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'var2'!$B$7:$E$7</c:f>
              <c:numCache>
                <c:formatCode>0%</c:formatCode>
                <c:ptCount val="4"/>
                <c:pt idx="0">
                  <c:v>0.98</c:v>
                </c:pt>
                <c:pt idx="1">
                  <c:v>0.99</c:v>
                </c:pt>
                <c:pt idx="2">
                  <c:v>0.98</c:v>
                </c:pt>
                <c:pt idx="3">
                  <c:v>0.98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'var2'!$A$8</c:f>
              <c:strCache>
                <c:ptCount val="1"/>
                <c:pt idx="0">
                  <c:v>UK (98%)</c:v>
                </c:pt>
              </c:strCache>
            </c:strRef>
          </c:tx>
          <c:spPr>
            <a:ln w="5715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'var2'!$B$8:$E$8</c:f>
              <c:numCache>
                <c:formatCode>0%</c:formatCode>
                <c:ptCount val="4"/>
                <c:pt idx="0">
                  <c:v>0.89</c:v>
                </c:pt>
                <c:pt idx="1">
                  <c:v>0.96</c:v>
                </c:pt>
                <c:pt idx="2">
                  <c:v>0.97</c:v>
                </c:pt>
                <c:pt idx="3">
                  <c:v>0.98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'var2'!$A$9</c:f>
              <c:strCache>
                <c:ptCount val="1"/>
                <c:pt idx="0">
                  <c:v>AUS (92%)</c:v>
                </c:pt>
              </c:strCache>
            </c:strRef>
          </c:tx>
          <c:spPr>
            <a:ln w="5715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'var2'!$B$9:$E$9</c:f>
              <c:numCache>
                <c:formatCode>0%</c:formatCode>
                <c:ptCount val="4"/>
                <c:pt idx="0">
                  <c:v>0.79</c:v>
                </c:pt>
                <c:pt idx="1">
                  <c:v>0.95</c:v>
                </c:pt>
                <c:pt idx="2">
                  <c:v>0.92</c:v>
                </c:pt>
                <c:pt idx="3">
                  <c:v>0.92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'var2'!$A$10</c:f>
              <c:strCache>
                <c:ptCount val="1"/>
                <c:pt idx="0">
                  <c:v>GER (84%)</c:v>
                </c:pt>
              </c:strCache>
            </c:strRef>
          </c:tx>
          <c:spPr>
            <a:ln w="5715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'var2'!$B$10:$E$10</c:f>
              <c:numCache>
                <c:formatCode>0%</c:formatCode>
                <c:ptCount val="4"/>
                <c:pt idx="0">
                  <c:v>0.42</c:v>
                </c:pt>
                <c:pt idx="1">
                  <c:v>0.72</c:v>
                </c:pt>
                <c:pt idx="2">
                  <c:v>0.82</c:v>
                </c:pt>
                <c:pt idx="3">
                  <c:v>0.84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'var2'!$A$11</c:f>
              <c:strCache>
                <c:ptCount val="1"/>
                <c:pt idx="0">
                  <c:v>US (84%)</c:v>
                </c:pt>
              </c:strCache>
            </c:strRef>
          </c:tx>
          <c:spPr>
            <a:ln w="571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'var2'!$B$11:$E$11</c:f>
              <c:numCache>
                <c:formatCode>0%</c:formatCode>
                <c:ptCount val="4"/>
                <c:pt idx="0">
                  <c:v>0.28000000000000003</c:v>
                </c:pt>
                <c:pt idx="1">
                  <c:v>0.46</c:v>
                </c:pt>
                <c:pt idx="2">
                  <c:v>0.69</c:v>
                </c:pt>
                <c:pt idx="3">
                  <c:v>0.84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'var2'!#REF!</c:f>
              <c:strCache>
                <c:ptCount val="1"/>
                <c:pt idx="0">
                  <c:v>#REF!</c:v>
                </c:pt>
              </c:strCache>
            </c:strRef>
          </c:tx>
          <c:spPr>
            <a:ln w="57150">
              <a:solidFill>
                <a:srgbClr val="008080"/>
              </a:solidFill>
              <a:prstDash val="solid"/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'var2'!$A$12</c:f>
              <c:strCache>
                <c:ptCount val="1"/>
                <c:pt idx="0">
                  <c:v>CAN (73%)</c:v>
                </c:pt>
              </c:strCache>
            </c:strRef>
          </c:tx>
          <c:spPr>
            <a:ln w="57150">
              <a:solidFill>
                <a:srgbClr val="3333FF"/>
              </a:solidFill>
              <a:prstDash val="solid"/>
            </a:ln>
          </c:spPr>
          <c:marker>
            <c:symbol val="none"/>
          </c:marker>
          <c:dPt>
            <c:idx val="2"/>
            <c:bubble3D val="0"/>
          </c:dPt>
          <c:dPt>
            <c:idx val="3"/>
            <c:bubble3D val="0"/>
          </c:dPt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'var2'!$B$12:$E$12</c:f>
              <c:numCache>
                <c:formatCode>0%</c:formatCode>
                <c:ptCount val="4"/>
                <c:pt idx="0">
                  <c:v>0.23</c:v>
                </c:pt>
                <c:pt idx="1">
                  <c:v>0.37</c:v>
                </c:pt>
                <c:pt idx="2">
                  <c:v>0.56000000000000005</c:v>
                </c:pt>
                <c:pt idx="3">
                  <c:v>0.73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'var2'!$A$13</c:f>
              <c:strCache>
                <c:ptCount val="1"/>
                <c:pt idx="0">
                  <c:v>SWIZ (54%)</c:v>
                </c:pt>
              </c:strCache>
            </c:strRef>
          </c:tx>
          <c:spPr>
            <a:ln w="57150">
              <a:solidFill>
                <a:schemeClr val="accent5"/>
              </a:solidFill>
              <a:prstDash val="solid"/>
            </a:ln>
          </c:spPr>
          <c:marker>
            <c:symbol val="none"/>
          </c:marker>
          <c:dPt>
            <c:idx val="3"/>
            <c:bubble3D val="0"/>
            <c:spPr>
              <a:ln w="57150" cmpd="sng">
                <a:solidFill>
                  <a:schemeClr val="accent5"/>
                </a:solidFill>
                <a:prstDash val="solid"/>
              </a:ln>
            </c:spPr>
          </c:dPt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'var2'!$B$13:$E$13</c:f>
              <c:numCache>
                <c:formatCode>0%</c:formatCode>
                <c:ptCount val="4"/>
                <c:pt idx="2">
                  <c:v>0.41</c:v>
                </c:pt>
                <c:pt idx="3">
                  <c:v>0.54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7057232"/>
        <c:axId val="137057624"/>
      </c:lineChart>
      <c:catAx>
        <c:axId val="13705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7057624"/>
        <c:crosses val="autoZero"/>
        <c:auto val="1"/>
        <c:lblAlgn val="ctr"/>
        <c:lblOffset val="100"/>
        <c:noMultiLvlLbl val="0"/>
      </c:catAx>
      <c:valAx>
        <c:axId val="137057624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en-US"/>
          </a:p>
        </c:txPr>
        <c:crossAx val="137057232"/>
        <c:crosses val="autoZero"/>
        <c:crossBetween val="between"/>
      </c:valAx>
      <c:spPr>
        <a:ln w="57150"/>
      </c:spPr>
    </c:plotArea>
    <c:legend>
      <c:legendPos val="r"/>
      <c:legendEntry>
        <c:idx val="8"/>
        <c:delete val="1"/>
      </c:legendEntry>
      <c:layout>
        <c:manualLayout>
          <c:xMode val="edge"/>
          <c:yMode val="edge"/>
          <c:x val="0.77136504995699062"/>
          <c:y val="1.8041161867360572E-2"/>
          <c:w val="0.1662647925588249"/>
          <c:h val="0.61451605505714235"/>
        </c:manualLayout>
      </c:layout>
      <c:overlay val="0"/>
      <c:spPr>
        <a:ln w="38100">
          <a:prstDash val="solid"/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ln w="76200"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noFill/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UK</c:v>
                </c:pt>
                <c:pt idx="1">
                  <c:v>NZ</c:v>
                </c:pt>
                <c:pt idx="2">
                  <c:v>AUS</c:v>
                </c:pt>
                <c:pt idx="3">
                  <c:v>US</c:v>
                </c:pt>
                <c:pt idx="4">
                  <c:v>CAN</c:v>
                </c:pt>
                <c:pt idx="5">
                  <c:v>NETH</c:v>
                </c:pt>
                <c:pt idx="6">
                  <c:v>GER</c:v>
                </c:pt>
                <c:pt idx="7">
                  <c:v>NOR</c:v>
                </c:pt>
                <c:pt idx="8">
                  <c:v>SWIZ</c:v>
                </c:pt>
                <c:pt idx="9">
                  <c:v>SWE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68</c:v>
                </c:pt>
                <c:pt idx="1">
                  <c:v>46</c:v>
                </c:pt>
                <c:pt idx="2">
                  <c:v>51</c:v>
                </c:pt>
                <c:pt idx="3">
                  <c:v>33</c:v>
                </c:pt>
                <c:pt idx="4">
                  <c:v>19</c:v>
                </c:pt>
                <c:pt idx="5">
                  <c:v>12</c:v>
                </c:pt>
                <c:pt idx="6">
                  <c:v>8</c:v>
                </c:pt>
                <c:pt idx="7">
                  <c:v>6</c:v>
                </c:pt>
                <c:pt idx="8">
                  <c:v>9</c:v>
                </c:pt>
                <c:pt idx="9">
                  <c:v>6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UK</c:v>
                </c:pt>
                <c:pt idx="1">
                  <c:v>NZ</c:v>
                </c:pt>
                <c:pt idx="2">
                  <c:v>AUS</c:v>
                </c:pt>
                <c:pt idx="3">
                  <c:v>US</c:v>
                </c:pt>
                <c:pt idx="4">
                  <c:v>CAN</c:v>
                </c:pt>
                <c:pt idx="5">
                  <c:v>NETH</c:v>
                </c:pt>
                <c:pt idx="6">
                  <c:v>GER</c:v>
                </c:pt>
                <c:pt idx="7">
                  <c:v>NOR</c:v>
                </c:pt>
                <c:pt idx="8">
                  <c:v>SWIZ</c:v>
                </c:pt>
                <c:pt idx="9">
                  <c:v>SWE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77</c:v>
                </c:pt>
                <c:pt idx="1">
                  <c:v>61</c:v>
                </c:pt>
                <c:pt idx="2">
                  <c:v>56</c:v>
                </c:pt>
                <c:pt idx="3">
                  <c:v>47</c:v>
                </c:pt>
                <c:pt idx="4">
                  <c:v>26</c:v>
                </c:pt>
                <c:pt idx="5">
                  <c:v>20</c:v>
                </c:pt>
                <c:pt idx="6">
                  <c:v>15</c:v>
                </c:pt>
                <c:pt idx="7">
                  <c:v>10</c:v>
                </c:pt>
                <c:pt idx="8">
                  <c:v>9</c:v>
                </c:pt>
                <c:pt idx="9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37058408"/>
        <c:axId val="137058800"/>
      </c:barChart>
      <c:catAx>
        <c:axId val="137058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058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05880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058408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/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noFill/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NOR</c:v>
                </c:pt>
                <c:pt idx="1">
                  <c:v>NZ</c:v>
                </c:pt>
                <c:pt idx="2">
                  <c:v>NETH</c:v>
                </c:pt>
                <c:pt idx="3">
                  <c:v>SWE</c:v>
                </c:pt>
                <c:pt idx="4">
                  <c:v>UK</c:v>
                </c:pt>
                <c:pt idx="5">
                  <c:v>SWIZ</c:v>
                </c:pt>
                <c:pt idx="6">
                  <c:v>US</c:v>
                </c:pt>
                <c:pt idx="7">
                  <c:v>AUS</c:v>
                </c:pt>
                <c:pt idx="8">
                  <c:v>GER</c:v>
                </c:pt>
                <c:pt idx="9">
                  <c:v>CAN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58</c:v>
                </c:pt>
                <c:pt idx="1">
                  <c:v>67</c:v>
                </c:pt>
                <c:pt idx="2">
                  <c:v>58</c:v>
                </c:pt>
                <c:pt idx="3">
                  <c:v>54</c:v>
                </c:pt>
                <c:pt idx="4">
                  <c:v>46</c:v>
                </c:pt>
                <c:pt idx="5">
                  <c:v>59</c:v>
                </c:pt>
                <c:pt idx="6">
                  <c:v>33</c:v>
                </c:pt>
                <c:pt idx="7">
                  <c:v>30</c:v>
                </c:pt>
                <c:pt idx="8">
                  <c:v>23</c:v>
                </c:pt>
                <c:pt idx="9">
                  <c:v>14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NOR</c:v>
                </c:pt>
                <c:pt idx="1">
                  <c:v>NZ</c:v>
                </c:pt>
                <c:pt idx="2">
                  <c:v>NETH</c:v>
                </c:pt>
                <c:pt idx="3">
                  <c:v>SWE</c:v>
                </c:pt>
                <c:pt idx="4">
                  <c:v>UK</c:v>
                </c:pt>
                <c:pt idx="5">
                  <c:v>SWIZ</c:v>
                </c:pt>
                <c:pt idx="6">
                  <c:v>US</c:v>
                </c:pt>
                <c:pt idx="7">
                  <c:v>AUS</c:v>
                </c:pt>
                <c:pt idx="8">
                  <c:v>GER</c:v>
                </c:pt>
                <c:pt idx="9">
                  <c:v>CAN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82</c:v>
                </c:pt>
                <c:pt idx="1">
                  <c:v>75</c:v>
                </c:pt>
                <c:pt idx="2">
                  <c:v>70</c:v>
                </c:pt>
                <c:pt idx="3">
                  <c:v>67</c:v>
                </c:pt>
                <c:pt idx="4">
                  <c:v>60</c:v>
                </c:pt>
                <c:pt idx="5">
                  <c:v>57</c:v>
                </c:pt>
                <c:pt idx="6">
                  <c:v>42</c:v>
                </c:pt>
                <c:pt idx="7">
                  <c:v>34</c:v>
                </c:pt>
                <c:pt idx="8">
                  <c:v>22</c:v>
                </c:pt>
                <c:pt idx="9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03162496"/>
        <c:axId val="203162888"/>
      </c:barChart>
      <c:catAx>
        <c:axId val="20316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3162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3162888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3162496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/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2391" tIns="46195" rIns="92391" bIns="461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7" y="0"/>
            <a:ext cx="3043343" cy="465455"/>
          </a:xfrm>
          <a:prstGeom prst="rect">
            <a:avLst/>
          </a:prstGeom>
        </p:spPr>
        <p:txBody>
          <a:bodyPr vert="horz" lIns="92391" tIns="46195" rIns="92391" bIns="46195" rtlCol="0"/>
          <a:lstStyle>
            <a:lvl1pPr algn="r">
              <a:defRPr sz="1200"/>
            </a:lvl1pPr>
          </a:lstStyle>
          <a:p>
            <a:fld id="{594679E1-5171-4507-B098-4E7912916A44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2391" tIns="46195" rIns="92391" bIns="461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7" y="8842031"/>
            <a:ext cx="3043343" cy="465455"/>
          </a:xfrm>
          <a:prstGeom prst="rect">
            <a:avLst/>
          </a:prstGeom>
        </p:spPr>
        <p:txBody>
          <a:bodyPr vert="horz" lIns="92391" tIns="46195" rIns="92391" bIns="46195" rtlCol="0" anchor="b"/>
          <a:lstStyle>
            <a:lvl1pPr algn="r">
              <a:defRPr sz="1200"/>
            </a:lvl1pPr>
          </a:lstStyle>
          <a:p>
            <a:fld id="{48D74AE7-AF1D-48AA-8627-061CA0F19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2391" tIns="46195" rIns="92391" bIns="461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7" y="0"/>
            <a:ext cx="3043343" cy="465455"/>
          </a:xfrm>
          <a:prstGeom prst="rect">
            <a:avLst/>
          </a:prstGeom>
        </p:spPr>
        <p:txBody>
          <a:bodyPr vert="horz" lIns="92391" tIns="46195" rIns="92391" bIns="46195" rtlCol="0"/>
          <a:lstStyle>
            <a:lvl1pPr algn="r">
              <a:defRPr sz="1200"/>
            </a:lvl1pPr>
          </a:lstStyle>
          <a:p>
            <a:fld id="{8D2C800F-D098-42B2-BAB0-F99FFB3938F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1" tIns="46195" rIns="92391" bIns="461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6"/>
            <a:ext cx="5618480" cy="4189095"/>
          </a:xfrm>
          <a:prstGeom prst="rect">
            <a:avLst/>
          </a:prstGeom>
        </p:spPr>
        <p:txBody>
          <a:bodyPr vert="horz" lIns="92391" tIns="46195" rIns="92391" bIns="4619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2391" tIns="46195" rIns="92391" bIns="461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7" y="8842031"/>
            <a:ext cx="3043343" cy="465455"/>
          </a:xfrm>
          <a:prstGeom prst="rect">
            <a:avLst/>
          </a:prstGeom>
        </p:spPr>
        <p:txBody>
          <a:bodyPr vert="horz" lIns="92391" tIns="46195" rIns="92391" bIns="46195" rtlCol="0" anchor="b"/>
          <a:lstStyle>
            <a:lvl1pPr algn="r">
              <a:defRPr sz="1200"/>
            </a:lvl1pPr>
          </a:lstStyle>
          <a:p>
            <a:fld id="{D3A7ACB9-4AB9-43FE-A3BD-1336906F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9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CBB35-7A48-4DFE-9894-12A130CD07F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357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ACB9-4AB9-43FE-A3BD-1336906F30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15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13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26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309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0391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42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0311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91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ACB9-4AB9-43FE-A3BD-1336906F30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549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ACB9-4AB9-43FE-A3BD-1336906F30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13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0126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58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152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8182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189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6554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6783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4177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ACB9-4AB9-43FE-A3BD-1336906F30B3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665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ACB9-4AB9-43FE-A3BD-1336906F30B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66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858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0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9969" indent="-284604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8414" indent="-227682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3780" indent="-227682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9145" indent="-227682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04511" indent="-22768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59878" indent="-22768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15243" indent="-22768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70608" indent="-22768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9296AAF-C4E7-4BA8-8B31-FAA5D2CD8C43}" type="slidenum">
              <a:rPr lang="en-US" altLang="en-US">
                <a:solidFill>
                  <a:srgbClr val="000000"/>
                </a:solidFill>
                <a:latin typeface="Calibri" pitchFamily="34" charset="0"/>
              </a:rPr>
              <a:pPr/>
              <a:t>4</a:t>
            </a:fld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65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ACB9-4AB9-43FE-A3BD-1336906F30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44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10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593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12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6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>
                  <a:solidFill>
                    <a:srgbClr val="000000"/>
                  </a:solidFill>
                  <a:ea typeface="ＭＳ Ｐゴシック" charset="-128"/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>
                  <a:solidFill>
                    <a:srgbClr val="000000"/>
                  </a:solidFill>
                  <a:ea typeface="ＭＳ Ｐゴシック" charset="-128"/>
                </a:rPr>
                <a:t> FUND</a:t>
              </a:r>
            </a:p>
          </p:txBody>
        </p:sp>
      </p:grp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96D70-158A-41BF-AF3B-58FA766CE399}" type="datetime1">
              <a:rPr lang="en-US" smtClean="0">
                <a:solidFill>
                  <a:srgbClr val="000000"/>
                </a:solidFill>
              </a:rPr>
              <a:t>6/8/2016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1D6E62-55CB-4709-9026-0AAE20EA03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79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45254C-9AA4-4AD2-B617-012A2CE3972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9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AB913E-6BFE-47AE-91B5-8E0ED02EAF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13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4285D4-55C6-4BD6-8F03-074CBDBCE5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9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78720F-CA7B-4A48-87D2-E90EE3D4E9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75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1483F5-2D85-4F88-8BE9-AA2545F53B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229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E7F8E0-F755-4B63-88C7-B5A2411764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37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6F0BA-137D-41E8-8E29-DF2A6466D5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722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658EF6-9307-45BC-AFB7-67AC347CF3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57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B2529-A416-433B-AF12-DDEEA65CF3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83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43572-FCFE-4894-AE90-44BCC2072F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36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D68A9-15B7-4D8C-819C-9C9A8FB342CB}" type="datetime1">
              <a:rPr lang="en-US" smtClean="0">
                <a:solidFill>
                  <a:srgbClr val="000000"/>
                </a:solidFill>
              </a:rPr>
              <a:t>6/8/2016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7550E-EC65-4BB1-B2A0-CAD4DA8391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21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3"/>
            <a:ext cx="9144000" cy="290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3275F-4D10-49A9-A3B8-662FB9ED9432}" type="datetime1">
              <a:rPr lang="en-US" smtClean="0">
                <a:solidFill>
                  <a:prstClr val="black"/>
                </a:solidFill>
                <a:ea typeface="ＭＳ Ｐゴシック" charset="0"/>
              </a:rPr>
              <a:t>6/8/2016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  <a:ea typeface="ＭＳ Ｐゴシック" charset="0"/>
              </a:rPr>
              <a:t>CONFIDENTIAL- NOT FOR CITATION OR DISSEMINATION</a:t>
            </a: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17F68-4372-44E2-A3B5-54294CFC0446}" type="slidenum">
              <a:rPr lang="en-US">
                <a:solidFill>
                  <a:prstClr val="black"/>
                </a:solidFill>
                <a:ea typeface="ＭＳ Ｐゴシック" charset="0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874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429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670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1811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55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5816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6798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22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1858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7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736A7-150D-45A3-8095-AE81A08FE316}" type="datetime1">
              <a:rPr lang="en-US" smtClean="0">
                <a:solidFill>
                  <a:srgbClr val="000000"/>
                </a:solidFill>
              </a:rPr>
              <a:t>6/8/2016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BAAF-02CC-4394-9DB7-8D0D49A6E6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927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97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96DFA5-6A4C-4D76-B7E0-9ACDEF972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1114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0E6451-F2DC-4F80-BF32-5EB78834AC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7082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0C41CE-A126-49B8-98EE-489524DF4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7284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17F7AA-D1FA-4FBB-A8D7-5E800D9373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0733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DC75F0-ACE0-4F3D-B8D3-A7AF1B6A9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2186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6C2EAF-4D94-4677-9FCD-9DA026CE9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6364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C26DA7-7F9E-4181-8CD0-0C7C4A01E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0643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95475D-F68A-49CD-80A9-A02D252835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0889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88215D-A00F-47CC-8672-7F2E963C98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31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722A-5FF0-4D66-AB93-12DA4481EACA}" type="datetime1">
              <a:rPr lang="en-US" smtClean="0">
                <a:solidFill>
                  <a:srgbClr val="000000"/>
                </a:solidFill>
              </a:rPr>
              <a:t>6/8/2016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2BA57-E1DA-4BBA-9C5A-7676A0507B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981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3561F0-D03E-453C-9D32-68E4828C9D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12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6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>
                  <a:solidFill>
                    <a:srgbClr val="000000"/>
                  </a:solidFill>
                  <a:ea typeface="ＭＳ Ｐゴシック" charset="-128"/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>
                  <a:solidFill>
                    <a:srgbClr val="000000"/>
                  </a:solidFill>
                  <a:ea typeface="ＭＳ Ｐゴシック" charset="-128"/>
                </a:rPr>
                <a:t> FUND</a:t>
              </a:r>
            </a:p>
          </p:txBody>
        </p:sp>
      </p:grp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7015A-A8BF-43BF-80B9-9FF9C995EE67}" type="datetime1">
              <a:rPr lang="en-US" smtClean="0">
                <a:solidFill>
                  <a:srgbClr val="000000"/>
                </a:solidFill>
              </a:rPr>
              <a:t>6/8/2016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1D6E62-55CB-4709-9026-0AAE20EA03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7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7550E-EC65-4BB1-B2A0-CAD4DA8391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03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DE947-EFC1-4069-97D1-A4F9031D5AA7}" type="datetime1">
              <a:rPr lang="en-US" smtClean="0">
                <a:solidFill>
                  <a:srgbClr val="000000"/>
                </a:solidFill>
              </a:rPr>
              <a:t>6/8/2016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BAAF-02CC-4394-9DB7-8D0D49A6E6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5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E49F9-2428-487C-961D-4A1CAD655C71}" type="datetime1">
              <a:rPr lang="en-US" smtClean="0">
                <a:solidFill>
                  <a:srgbClr val="000000"/>
                </a:solidFill>
              </a:rPr>
              <a:t>6/8/2016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2BA57-E1DA-4BBA-9C5A-7676A0507B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2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BCD06A-8BE9-451C-9789-88ED4D99E8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65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C4F995-FD0E-4E0C-B270-FBEA76F3B0E4}" type="slidenum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  <p:pic>
        <p:nvPicPr>
          <p:cNvPr id="5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18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6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C4F995-FD0E-4E0C-B270-FBEA76F3B0E4}" type="slidenum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  <p:pic>
        <p:nvPicPr>
          <p:cNvPr id="5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59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6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7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pic>
        <p:nvPicPr>
          <p:cNvPr id="5" name="Picture 5" descr="CFlogo_2014_4-color_PMS_K.eps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04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8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2335" y="7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pic>
        <p:nvPicPr>
          <p:cNvPr id="7" name="Picture 5" descr="CFlogo_2014_4-color_PMS_K.eps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18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3100" y="15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ACE93E-6930-4200-9D3A-16C71ABABA95}" type="slidenum">
              <a:rPr lang="en-US" altLang="en-US" smtClean="0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ea typeface="ＭＳ Ｐゴシック" pitchFamily="34" charset="-128"/>
            </a:endParaRPr>
          </a:p>
        </p:txBody>
      </p:sp>
      <p:pic>
        <p:nvPicPr>
          <p:cNvPr id="3077" name="Picture 5" descr="CFlogo_2014_4-color_PMS_K.eps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25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1500" y="441960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000" b="1" dirty="0" smtClean="0">
                <a:ea typeface="ＭＳ Ｐゴシック" charset="-128"/>
              </a:rPr>
              <a:t>EMBARGOED UNTIL TUESDAY DECEMBER 8, 2015</a:t>
            </a:r>
          </a:p>
          <a:p>
            <a:pPr algn="ctr" fontAlgn="base">
              <a:spcAft>
                <a:spcPct val="0"/>
              </a:spcAft>
            </a:pPr>
            <a:endParaRPr lang="en-US" sz="2000" b="1" dirty="0" smtClean="0">
              <a:ea typeface="ＭＳ Ｐゴシック" charset="-128"/>
            </a:endParaRPr>
          </a:p>
          <a:p>
            <a:pPr algn="ctr" fontAlgn="base">
              <a:spcAft>
                <a:spcPct val="0"/>
              </a:spcAft>
            </a:pPr>
            <a:r>
              <a:rPr lang="en-US" sz="2000" b="1" dirty="0" smtClean="0">
                <a:ea typeface="ＭＳ Ｐゴシック" charset="-128"/>
              </a:rPr>
              <a:t>Robin Osborn and Eric Schneider</a:t>
            </a:r>
            <a:endParaRPr lang="en-US" sz="2000" b="1" dirty="0">
              <a:ea typeface="ＭＳ Ｐゴシック" charset="-128"/>
            </a:endParaRPr>
          </a:p>
          <a:p>
            <a:pPr algn="ctr" fontAlgn="base">
              <a:spcAft>
                <a:spcPct val="0"/>
              </a:spcAft>
            </a:pPr>
            <a:r>
              <a:rPr lang="en-US" sz="2000" b="1" dirty="0">
                <a:ea typeface="ＭＳ Ｐゴシック" charset="-128"/>
              </a:rPr>
              <a:t>The Commonwealth </a:t>
            </a:r>
            <a:r>
              <a:rPr lang="en-US" sz="2000" b="1" dirty="0" smtClean="0">
                <a:ea typeface="ＭＳ Ｐゴシック" charset="-128"/>
              </a:rPr>
              <a:t>Fund</a:t>
            </a:r>
            <a:endParaRPr lang="en-US" sz="2000" b="1" dirty="0">
              <a:ea typeface="ＭＳ Ｐゴシック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804295"/>
            <a:ext cx="9144000" cy="2299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2015 Commonwealth Fund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International Health Policy Survey </a:t>
            </a:r>
            <a:b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of Primary Care Physicians</a:t>
            </a:r>
          </a:p>
          <a:p>
            <a:endParaRPr lang="en-US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E62-55CB-4709-9026-0AAE20EA035C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5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781800" y="1752600"/>
            <a:ext cx="2133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600"/>
              </a:spcAft>
            </a:pPr>
            <a:endParaRPr lang="en-US" sz="40000" dirty="0">
              <a:solidFill>
                <a:prstClr val="white">
                  <a:alpha val="20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226634" y="1905000"/>
            <a:ext cx="6629400" cy="1524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/>
              <a:t>Primary Care Doctors’ Experiences with Communication and Care Coordination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849510" y="63802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Arial"/>
              <a:ea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1694"/>
            <a:ext cx="9144000" cy="82465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Primary Care Doctors’ Communication with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Emergency Department and Hospital 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11</a:t>
            </a:fld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551830"/>
              </p:ext>
            </p:extLst>
          </p:nvPr>
        </p:nvGraphicFramePr>
        <p:xfrm>
          <a:off x="246063" y="1458626"/>
          <a:ext cx="8593137" cy="4647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0" y="6454716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2838" y="971516"/>
            <a:ext cx="89225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 </a:t>
            </a:r>
            <a:r>
              <a:rPr lang="en-US" sz="16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who report  they </a:t>
            </a:r>
            <a:r>
              <a:rPr lang="en-US" sz="1600" b="1" i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always</a:t>
            </a:r>
            <a:r>
              <a:rPr lang="en-US" sz="16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 receive notification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when a patient is seen in the ED </a:t>
            </a:r>
            <a:r>
              <a:rPr lang="en-US" sz="1600" b="1" u="sng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and</a:t>
            </a:r>
            <a:r>
              <a:rPr lang="en-US" sz="16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 when a patient is discharged from the hospital:</a:t>
            </a:r>
            <a:endParaRPr lang="en-US" sz="1600" b="1" dirty="0">
              <a:solidFill>
                <a:srgbClr val="000000"/>
              </a:solidFill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white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-15875" y="150525"/>
            <a:ext cx="9144000" cy="730250"/>
          </a:xfrm>
        </p:spPr>
        <p:txBody>
          <a:bodyPr anchor="t" anchorCtr="1"/>
          <a:lstStyle/>
          <a:p>
            <a:r>
              <a:rPr lang="en-US" altLang="en-US" sz="2000" b="1" dirty="0" smtClean="0">
                <a:solidFill>
                  <a:schemeClr val="bg1"/>
                </a:solidFill>
                <a:cs typeface="Arial" pitchFamily="34" charset="0"/>
              </a:rPr>
              <a:t>Practice </a:t>
            </a:r>
            <a:r>
              <a:rPr lang="en-US" altLang="en-US" sz="2000" b="1" i="1" dirty="0" smtClean="0">
                <a:solidFill>
                  <a:schemeClr val="bg1"/>
                </a:solidFill>
                <a:cs typeface="Arial" pitchFamily="34" charset="0"/>
              </a:rPr>
              <a:t>Routinely</a:t>
            </a:r>
            <a:r>
              <a:rPr lang="en-US" altLang="en-US" sz="2000" b="1" dirty="0" smtClean="0">
                <a:solidFill>
                  <a:schemeClr val="bg1"/>
                </a:solidFill>
                <a:cs typeface="Arial" pitchFamily="34" charset="0"/>
              </a:rPr>
              <a:t> Communicates with Home Care Providers </a:t>
            </a:r>
            <a:br>
              <a:rPr lang="en-US" altLang="en-US" sz="2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altLang="en-US" sz="2000" b="1" dirty="0" smtClean="0">
                <a:solidFill>
                  <a:schemeClr val="bg1"/>
                </a:solidFill>
                <a:cs typeface="Arial" pitchFamily="34" charset="0"/>
              </a:rPr>
              <a:t>About Patients’ Needs and Services </a:t>
            </a:r>
          </a:p>
        </p:txBody>
      </p:sp>
      <p:sp>
        <p:nvSpPr>
          <p:cNvPr id="3072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994525" y="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B52F3D7-5AA8-4A51-BDB2-8730DDDCF265}" type="slidenum">
              <a:rPr lang="en-US" altLang="en-US" sz="1400">
                <a:solidFill>
                  <a:schemeClr val="bg1"/>
                </a:solidFill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Rectangle 83"/>
          <p:cNvSpPr>
            <a:spLocks noChangeArrowheads="1"/>
          </p:cNvSpPr>
          <p:nvPr/>
        </p:nvSpPr>
        <p:spPr bwMode="auto">
          <a:xfrm>
            <a:off x="0" y="6420445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457633"/>
              </p:ext>
            </p:extLst>
          </p:nvPr>
        </p:nvGraphicFramePr>
        <p:xfrm>
          <a:off x="228600" y="1371600"/>
          <a:ext cx="8593137" cy="4491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23097" y="6143446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Base: Excludes those who responded “not applicable.”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46050" y="987425"/>
            <a:ext cx="11160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Percent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-1694"/>
            <a:ext cx="9144000" cy="78956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Practice </a:t>
            </a:r>
            <a:r>
              <a:rPr lang="en-US" sz="2000" b="1" i="1" dirty="0" smtClean="0">
                <a:solidFill>
                  <a:schemeClr val="bg1"/>
                </a:solidFill>
              </a:rPr>
              <a:t>Frequently</a:t>
            </a:r>
            <a:r>
              <a:rPr lang="en-US" sz="2000" b="1" dirty="0" smtClean="0">
                <a:solidFill>
                  <a:schemeClr val="bg1"/>
                </a:solidFill>
              </a:rPr>
              <a:t> Coordinates Care with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Social Services or Other Community Providers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45264" y="812280"/>
            <a:ext cx="59593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</a:rPr>
              <a:t>Percent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192828"/>
              </p:ext>
            </p:extLst>
          </p:nvPr>
        </p:nvGraphicFramePr>
        <p:xfrm>
          <a:off x="275431" y="1345680"/>
          <a:ext cx="8593137" cy="47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83"/>
          <p:cNvSpPr>
            <a:spLocks noChangeArrowheads="1"/>
          </p:cNvSpPr>
          <p:nvPr/>
        </p:nvSpPr>
        <p:spPr bwMode="auto">
          <a:xfrm>
            <a:off x="0" y="6477000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</p:spTree>
    <p:extLst>
      <p:ext uri="{BB962C8B-B14F-4D97-AF65-F5344CB8AC3E}">
        <p14:creationId xmlns:p14="http://schemas.microsoft.com/office/powerpoint/2010/main" val="38139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38300" y="2705100"/>
            <a:ext cx="5867400" cy="1447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Health Information Technology</a:t>
            </a:r>
            <a:endParaRPr lang="en-US" sz="4000" b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553200" y="2667000"/>
            <a:ext cx="2133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600"/>
              </a:spcAft>
            </a:pPr>
            <a:endParaRPr lang="en-US" sz="40000" dirty="0">
              <a:solidFill>
                <a:prstClr val="white">
                  <a:alpha val="20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76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4527" y="-12024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title"/>
          </p:nvPr>
        </p:nvSpPr>
        <p:spPr>
          <a:xfrm>
            <a:off x="-4527" y="158153"/>
            <a:ext cx="9144000" cy="553967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Doctors’ </a:t>
            </a:r>
            <a:r>
              <a:rPr lang="en-US" sz="2000" b="1" dirty="0">
                <a:solidFill>
                  <a:schemeClr val="bg1"/>
                </a:solidFill>
              </a:rPr>
              <a:t>Use of Electronic </a:t>
            </a:r>
            <a:r>
              <a:rPr lang="en-US" sz="2000" b="1" dirty="0" smtClean="0">
                <a:solidFill>
                  <a:schemeClr val="bg1"/>
                </a:solidFill>
              </a:rPr>
              <a:t>Medical Records, 2006-2015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15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0" y="6279003"/>
            <a:ext cx="678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: 2006-2015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93729" y="1042953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3420509"/>
              </p:ext>
            </p:extLst>
          </p:nvPr>
        </p:nvGraphicFramePr>
        <p:xfrm>
          <a:off x="228600" y="1288256"/>
          <a:ext cx="8686800" cy="4883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530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61686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Doctor Routinely Receives Computerized Reminder for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Guideline-Based Intervention or Screening Tests 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434737"/>
              </p:ext>
            </p:extLst>
          </p:nvPr>
        </p:nvGraphicFramePr>
        <p:xfrm>
          <a:off x="275431" y="1462464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12607" y="1054097"/>
            <a:ext cx="41305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</a:t>
            </a: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112607" y="6477000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2015 Commonwealth Fund International Health Policy Survey of Primary Care Physicians.</a:t>
            </a:r>
          </a:p>
        </p:txBody>
      </p:sp>
    </p:spTree>
    <p:extLst>
      <p:ext uri="{BB962C8B-B14F-4D97-AF65-F5344CB8AC3E}">
        <p14:creationId xmlns:p14="http://schemas.microsoft.com/office/powerpoint/2010/main" val="135327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61686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Doctor Can Electronically Exchange Patient Summaries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with Doctors Outside their Practice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248404"/>
              </p:ext>
            </p:extLst>
          </p:nvPr>
        </p:nvGraphicFramePr>
        <p:xfrm>
          <a:off x="159119" y="1566718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59119" y="1102419"/>
            <a:ext cx="41305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</a:t>
            </a: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0" y="6432103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2015 Commonwealth Fund International Health Policy Survey of Primary Care Physicians.</a:t>
            </a:r>
          </a:p>
        </p:txBody>
      </p:sp>
    </p:spTree>
    <p:extLst>
      <p:ext uri="{BB962C8B-B14F-4D97-AF65-F5344CB8AC3E}">
        <p14:creationId xmlns:p14="http://schemas.microsoft.com/office/powerpoint/2010/main" val="387526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61686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Satisfaction with Electronic Medical Record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019662"/>
              </p:ext>
            </p:extLst>
          </p:nvPr>
        </p:nvGraphicFramePr>
        <p:xfrm>
          <a:off x="217487" y="1371622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45263" y="893206"/>
            <a:ext cx="86653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 of primary care doctors reporting they are very satisfied or satisfied with their electronic medical record</a:t>
            </a:r>
            <a:endParaRPr lang="en-US" sz="1600" dirty="0">
              <a:solidFill>
                <a:srgbClr val="000000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1859" y="6423505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2015 Commonwealth Fund International Health Policy Survey of Primary Care Physicians.</a:t>
            </a: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0" y="6146506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Base: Doctors reporting they use an electronic record</a:t>
            </a:r>
            <a:endParaRPr lang="en-US" sz="1200" dirty="0">
              <a:solidFill>
                <a:srgbClr val="000000"/>
              </a:solidFill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9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8600" y="2743200"/>
            <a:ext cx="8686800" cy="2057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3600" b="1" dirty="0"/>
              <a:t>Primary Care Doctors’ Views of the </a:t>
            </a:r>
            <a:br>
              <a:rPr lang="en-US" sz="3600" b="1" dirty="0"/>
            </a:br>
            <a:r>
              <a:rPr lang="en-US" sz="3600" b="1" dirty="0"/>
              <a:t>Health Care System and </a:t>
            </a:r>
            <a:endParaRPr lang="en-US" sz="3600" b="1" dirty="0" smtClean="0"/>
          </a:p>
          <a:p>
            <a:pPr>
              <a:spcBef>
                <a:spcPts val="0"/>
              </a:spcBef>
            </a:pPr>
            <a:r>
              <a:rPr lang="en-US" sz="3600" b="1" dirty="0" smtClean="0"/>
              <a:t>Practice </a:t>
            </a:r>
            <a:r>
              <a:rPr lang="en-US" sz="3600" b="1" dirty="0"/>
              <a:t>Issues</a:t>
            </a:r>
            <a:endParaRPr lang="en-US" sz="3600" b="1" dirty="0"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429000" y="2590800"/>
            <a:ext cx="58674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600"/>
              </a:spcAft>
            </a:pPr>
            <a:endParaRPr lang="en-US" sz="40000" spc="-3000" dirty="0">
              <a:solidFill>
                <a:prstClr val="white">
                  <a:alpha val="20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44" y="-14353"/>
            <a:ext cx="9144000" cy="611294"/>
          </a:xfrm>
          <a:prstGeom prst="rect">
            <a:avLst/>
          </a:prstGeom>
          <a:solidFill>
            <a:srgbClr val="1F497D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/>
          <a:lstStyle/>
          <a:p>
            <a:r>
              <a:rPr lang="en-US" sz="2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2015 Commonwealth Fund International Health Policy Survey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8C75B5-02D8-4362-AA51-7E14FB55A3C2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8450" y="914400"/>
            <a:ext cx="90255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18</a:t>
            </a:r>
            <a:r>
              <a:rPr lang="en-US" sz="2000" b="1" baseline="30000" dirty="0" smtClean="0">
                <a:solidFill>
                  <a:srgbClr val="000000"/>
                </a:solidFill>
                <a:ea typeface="ＭＳ Ｐゴシック" charset="-128"/>
              </a:rPr>
              <a:t>th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 annual survey</a:t>
            </a:r>
          </a:p>
          <a:p>
            <a:pPr marL="231775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Views and experiences of primary care doctors in </a:t>
            </a:r>
            <a:r>
              <a:rPr lang="en-US" sz="2000" b="1" dirty="0" smtClean="0">
                <a:ea typeface="ＭＳ Ｐゴシック" charset="-128"/>
              </a:rPr>
              <a:t>10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countries</a:t>
            </a:r>
          </a:p>
          <a:p>
            <a:pPr marL="231775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Samples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: Australia (747), Canada (2,284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),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Germany 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(559), Netherlands (618), New Zealand (503), Norway (864), Sweden (2,905), Switzerland (1,065), United Kingdom (1001), and United States (1,001) </a:t>
            </a:r>
          </a:p>
          <a:p>
            <a:pPr marL="231775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Field period was March 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to June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2015 (France – September to November 2015)</a:t>
            </a:r>
            <a:endParaRPr lang="en-US" sz="2000" b="1" dirty="0">
              <a:solidFill>
                <a:srgbClr val="000000"/>
              </a:solidFill>
              <a:ea typeface="ＭＳ Ｐゴシック" charset="-128"/>
            </a:endParaRPr>
          </a:p>
          <a:p>
            <a:pPr marL="231775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Topics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: </a:t>
            </a:r>
            <a:endParaRPr lang="en-US" sz="2000" b="1" dirty="0" smtClean="0">
              <a:solidFill>
                <a:srgbClr val="000000"/>
              </a:solidFill>
              <a:ea typeface="ＭＳ Ｐゴシック" charset="-128"/>
            </a:endParaRPr>
          </a:p>
          <a:p>
            <a:pPr marL="1146175" lvl="2" indent="-231775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Practice preparedness to manage patients with complex needs</a:t>
            </a:r>
          </a:p>
          <a:p>
            <a:pPr marL="1146175" lvl="2" indent="-231775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Capacity to provide access and care management </a:t>
            </a:r>
          </a:p>
          <a:p>
            <a:pPr marL="1146175" lvl="2" indent="-231775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Communication and care coordination </a:t>
            </a:r>
          </a:p>
          <a:p>
            <a:pPr marL="1146175" lvl="2" indent="-231775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Health information technology </a:t>
            </a:r>
          </a:p>
          <a:p>
            <a:pPr marL="1146175" lvl="2" indent="-231775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System 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views and physician satisfaction</a:t>
            </a:r>
          </a:p>
        </p:txBody>
      </p:sp>
    </p:spTree>
    <p:extLst>
      <p:ext uri="{BB962C8B-B14F-4D97-AF65-F5344CB8AC3E}">
        <p14:creationId xmlns:p14="http://schemas.microsoft.com/office/powerpoint/2010/main" val="387663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34498" name="Slide Number Placeholder 5"/>
          <p:cNvSpPr txBox="1">
            <a:spLocks noGrp="1"/>
          </p:cNvSpPr>
          <p:nvPr/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AA83194-DAD7-46FA-9A7F-020114561B0A}" type="slidenum">
              <a:rPr lang="en-US" sz="1400">
                <a:solidFill>
                  <a:schemeClr val="bg1"/>
                </a:solidFill>
                <a:ea typeface="ＭＳ Ｐゴシック" charset="-128"/>
              </a:rPr>
              <a:pPr algn="r"/>
              <a:t>20</a:t>
            </a:fld>
            <a:endParaRPr lang="en-US" sz="1400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44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2075"/>
            <a:ext cx="9144000" cy="547688"/>
          </a:xfrm>
        </p:spPr>
        <p:txBody>
          <a:bodyPr anchor="t" anchorCtr="1">
            <a:normAutofit fontScale="90000"/>
          </a:bodyPr>
          <a:lstStyle/>
          <a:p>
            <a:pPr eaLnBrk="1" hangingPunct="1"/>
            <a:r>
              <a:rPr lang="en-US" sz="2400" b="1" dirty="0" smtClean="0">
                <a:solidFill>
                  <a:schemeClr val="bg1"/>
                </a:solidFill>
              </a:rPr>
              <a:t>Overall Views of Health Care System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Among Primary Care Physicians, 2015 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8011515"/>
              </p:ext>
            </p:extLst>
          </p:nvPr>
        </p:nvGraphicFramePr>
        <p:xfrm>
          <a:off x="0" y="1111836"/>
          <a:ext cx="902335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14800" y="598863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Percent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4450" y="6432550"/>
            <a:ext cx="84963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Source: </a:t>
            </a:r>
            <a:r>
              <a:rPr lang="en-US" alt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Commonwealth Fund International Health Policy Survey of </a:t>
            </a:r>
            <a:r>
              <a:rPr lang="en-US" alt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Primary Care Physicians. . </a:t>
            </a:r>
            <a:endParaRPr lang="en-US" altLang="en-US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56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Physician Views of the Health System, 2012 and 2015: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“System Works Well, Only Minor Changes Needed”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447064"/>
              </p:ext>
            </p:extLst>
          </p:nvPr>
        </p:nvGraphicFramePr>
        <p:xfrm>
          <a:off x="231180" y="1023600"/>
          <a:ext cx="8593137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2400" y="894252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</a:t>
            </a: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0" y="6452698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2012 &amp; 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pic>
        <p:nvPicPr>
          <p:cNvPr id="12" name="Picture 5" descr="CFlogo_2014_4-color_PMS_K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3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r>
              <a:rPr lang="en-US" sz="2000" b="1" dirty="0">
                <a:solidFill>
                  <a:schemeClr val="bg1"/>
                </a:solidFill>
              </a:rPr>
              <a:t>Physician Views of </a:t>
            </a:r>
            <a:r>
              <a:rPr lang="en-US" sz="2000" b="1" dirty="0" smtClean="0">
                <a:solidFill>
                  <a:schemeClr val="bg1"/>
                </a:solidFill>
              </a:rPr>
              <a:t>Whether the </a:t>
            </a:r>
            <a:r>
              <a:rPr lang="en-US" sz="2000" b="1" dirty="0">
                <a:solidFill>
                  <a:schemeClr val="bg1"/>
                </a:solidFill>
              </a:rPr>
              <a:t>Quality of </a:t>
            </a:r>
            <a:r>
              <a:rPr lang="en-US" sz="2000" b="1" dirty="0" smtClean="0">
                <a:solidFill>
                  <a:schemeClr val="bg1"/>
                </a:solidFill>
              </a:rPr>
              <a:t>Care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Has Improved in the Past Three Years, 2015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90065A-7A86-4F85-8064-1964723CCFD2}" type="slidenum">
              <a:rPr lang="en-US" sz="1400">
                <a:solidFill>
                  <a:schemeClr val="bg1"/>
                </a:solidFill>
              </a:rPr>
              <a:pPr/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778121"/>
              </p:ext>
            </p:extLst>
          </p:nvPr>
        </p:nvGraphicFramePr>
        <p:xfrm>
          <a:off x="-2" y="1371600"/>
          <a:ext cx="8991601" cy="3048000"/>
        </p:xfrm>
        <a:graphic>
          <a:graphicData uri="http://schemas.openxmlformats.org/drawingml/2006/table">
            <a:tbl>
              <a:tblPr/>
              <a:tblGrid>
                <a:gridCol w="2123765"/>
                <a:gridCol w="686112"/>
                <a:gridCol w="686112"/>
                <a:gridCol w="684436"/>
                <a:gridCol w="771666"/>
                <a:gridCol w="600558"/>
                <a:gridCol w="684436"/>
                <a:gridCol w="699533"/>
                <a:gridCol w="699533"/>
                <a:gridCol w="671014"/>
                <a:gridCol w="684436"/>
              </a:tblGrid>
              <a:tr h="5077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Percent responding quality of care has:</a:t>
                      </a: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SWIZ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2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Improved</a:t>
                      </a: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2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Stayed the same</a:t>
                      </a: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8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Become Worse</a:t>
                      </a: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0" y="646033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pic>
        <p:nvPicPr>
          <p:cNvPr id="12" name="Picture 5" descr="CFlogo_2014_4-color_PMS_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4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/>
          <a:lstStyle/>
          <a:p>
            <a:r>
              <a:rPr lang="en-US" sz="2000" b="1" dirty="0">
                <a:solidFill>
                  <a:schemeClr val="bg1"/>
                </a:solidFill>
              </a:rPr>
              <a:t>Physician Satisfaction with Practicing </a:t>
            </a:r>
            <a:r>
              <a:rPr lang="en-US" sz="2000" b="1" dirty="0" smtClean="0">
                <a:solidFill>
                  <a:schemeClr val="bg1"/>
                </a:solidFill>
              </a:rPr>
              <a:t>Medicine, 2015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759526"/>
              </p:ext>
            </p:extLst>
          </p:nvPr>
        </p:nvGraphicFramePr>
        <p:xfrm>
          <a:off x="173141" y="1431972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1999" y="1097284"/>
            <a:ext cx="36151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</a:t>
            </a: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44565" y="6472052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pic>
        <p:nvPicPr>
          <p:cNvPr id="11" name="Picture 5" descr="CFlogo_2014_4-color_PMS_K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6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91563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/>
          <a:lstStyle/>
          <a:p>
            <a:r>
              <a:rPr lang="en-US" sz="2000" b="1" dirty="0">
                <a:solidFill>
                  <a:schemeClr val="bg1"/>
                </a:solidFill>
              </a:rPr>
              <a:t>Physician </a:t>
            </a:r>
            <a:r>
              <a:rPr lang="en-US" sz="2000" b="1" dirty="0" smtClean="0">
                <a:solidFill>
                  <a:schemeClr val="bg1"/>
                </a:solidFill>
              </a:rPr>
              <a:t>Satisfaction with Income from Medical Practice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90065A-7A86-4F85-8064-1964723CCFD2}" type="slidenum">
              <a:rPr lang="en-US" sz="1400">
                <a:solidFill>
                  <a:schemeClr val="bg1"/>
                </a:solidFill>
              </a:rPr>
              <a:pPr/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83"/>
          <p:cNvSpPr>
            <a:spLocks noChangeArrowheads="1"/>
          </p:cNvSpPr>
          <p:nvPr/>
        </p:nvSpPr>
        <p:spPr bwMode="auto">
          <a:xfrm>
            <a:off x="-31595" y="6477000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017539"/>
              </p:ext>
            </p:extLst>
          </p:nvPr>
        </p:nvGraphicFramePr>
        <p:xfrm>
          <a:off x="168455" y="914400"/>
          <a:ext cx="8686624" cy="508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175695"/>
            <a:ext cx="815080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 who report they are very satisfied or satisfied with income from medical practice: </a:t>
            </a:r>
            <a:endParaRPr lang="en-US" sz="1600" dirty="0">
              <a:solidFill>
                <a:srgbClr val="000000"/>
              </a:solidFill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0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title"/>
          </p:nvPr>
        </p:nvSpPr>
        <p:spPr>
          <a:xfrm>
            <a:off x="4527" y="119667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Time Practice Spends on Insurance Issues or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Claiming Payments is a MAJOR problem 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463513"/>
              </p:ext>
            </p:extLst>
          </p:nvPr>
        </p:nvGraphicFramePr>
        <p:xfrm>
          <a:off x="231180" y="1378680"/>
          <a:ext cx="859313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22302" y="6477000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3749" y="1087910"/>
            <a:ext cx="81508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 reporting time spent on administrative issues/claiming payments is a MAJOR problem:</a:t>
            </a:r>
            <a:endParaRPr lang="en-US" sz="1600" b="1" dirty="0">
              <a:solidFill>
                <a:srgbClr val="000000"/>
              </a:solidFill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246706"/>
            <a:ext cx="9144000" cy="457200"/>
          </a:xfrm>
        </p:spPr>
        <p:txBody>
          <a:bodyPr anchor="t" anchorCtr="1"/>
          <a:lstStyle/>
          <a:p>
            <a:r>
              <a:rPr lang="en-US" sz="2000" b="1" dirty="0">
                <a:solidFill>
                  <a:schemeClr val="bg1"/>
                </a:solidFill>
              </a:rPr>
              <a:t>Physician </a:t>
            </a:r>
            <a:r>
              <a:rPr lang="en-US" sz="2000" b="1" dirty="0" smtClean="0">
                <a:solidFill>
                  <a:schemeClr val="bg1"/>
                </a:solidFill>
              </a:rPr>
              <a:t>Dissatisfaction with Time Spent per Patient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90065A-7A86-4F85-8064-1964723CCFD2}" type="slidenum">
              <a:rPr lang="en-US" sz="1400">
                <a:solidFill>
                  <a:schemeClr val="bg1"/>
                </a:solidFill>
              </a:rPr>
              <a:pPr/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83"/>
          <p:cNvSpPr>
            <a:spLocks noChangeArrowheads="1"/>
          </p:cNvSpPr>
          <p:nvPr/>
        </p:nvSpPr>
        <p:spPr bwMode="auto">
          <a:xfrm>
            <a:off x="0" y="6400800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584583"/>
              </p:ext>
            </p:extLst>
          </p:nvPr>
        </p:nvGraphicFramePr>
        <p:xfrm>
          <a:off x="168455" y="838200"/>
          <a:ext cx="8686624" cy="5156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694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How Stressful is Your Job as Primary Care Physician?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0" y="6365700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466535"/>
              </p:ext>
            </p:extLst>
          </p:nvPr>
        </p:nvGraphicFramePr>
        <p:xfrm>
          <a:off x="217488" y="685800"/>
          <a:ext cx="8759791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930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4286" y="1219200"/>
            <a:ext cx="8534400" cy="5210655"/>
          </a:xfrm>
          <a:noFill/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 smtClean="0"/>
              <a:t>Strengthening primary care could be key to sustainable quality and spending</a:t>
            </a:r>
            <a:endParaRPr lang="en-US" sz="1200" b="1" dirty="0" smtClean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 smtClean="0"/>
              <a:t>Managing the care of patients with complex needs will require primary care that is highly capable:</a:t>
            </a:r>
          </a:p>
          <a:p>
            <a:pPr lvl="1">
              <a:spcBef>
                <a:spcPts val="1200"/>
              </a:spcBef>
            </a:pPr>
            <a:r>
              <a:rPr lang="en-US" sz="1600" b="1" dirty="0" smtClean="0"/>
              <a:t>Multidisciplinary teams </a:t>
            </a:r>
          </a:p>
          <a:p>
            <a:pPr lvl="1">
              <a:spcBef>
                <a:spcPts val="1200"/>
              </a:spcBef>
            </a:pPr>
            <a:r>
              <a:rPr lang="en-US" sz="1600" b="1" dirty="0" smtClean="0"/>
              <a:t>Email access, after-hours care and home visits</a:t>
            </a:r>
          </a:p>
          <a:p>
            <a:pPr lvl="1">
              <a:spcBef>
                <a:spcPts val="1200"/>
              </a:spcBef>
            </a:pPr>
            <a:r>
              <a:rPr lang="en-US" sz="1600" b="1" dirty="0" smtClean="0"/>
              <a:t>Effective use of health information technology, and</a:t>
            </a:r>
          </a:p>
          <a:p>
            <a:pPr lvl="1">
              <a:spcBef>
                <a:spcPts val="1200"/>
              </a:spcBef>
            </a:pPr>
            <a:r>
              <a:rPr lang="en-US" sz="1600" b="1" dirty="0" smtClean="0"/>
              <a:t>Integrating care across and outside of the health care system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 smtClean="0"/>
              <a:t>Re-designing delivery systems to improve care for patients with complex conditions will require trial and evaluation to understand what works best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 smtClean="0"/>
              <a:t>As reforms disrupt current systems, managing the effects of reforms is critical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 smtClean="0"/>
              <a:t>It’s important for policymakers to hear from doctors on the frontlines </a:t>
            </a:r>
          </a:p>
          <a:p>
            <a:pPr>
              <a:spcBef>
                <a:spcPts val="1200"/>
              </a:spcBef>
            </a:pPr>
            <a:r>
              <a:rPr lang="en-US" sz="1600" b="1" dirty="0" smtClean="0"/>
              <a:t>Looking to other countries offers an opportunity for valuable cross-national lessons to be learned </a:t>
            </a:r>
            <a:endParaRPr lang="en-US" sz="1600" b="1" dirty="0"/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 b="1" dirty="0"/>
              <a:t/>
            </a:r>
            <a:br>
              <a:rPr lang="en-US" sz="1600" b="1" dirty="0"/>
            </a:br>
            <a:endParaRPr lang="en-US" sz="1600" b="1" dirty="0"/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431995" y="473623"/>
            <a:ext cx="818232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Take-Away Messages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07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81655"/>
            <a:ext cx="8534400" cy="4724400"/>
          </a:xfrm>
          <a:noFill/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+mj-lt"/>
                <a:cs typeface="Arial" charset="0"/>
              </a:rPr>
              <a:t>SPECIAL THANKS TO OUR COUNTRY CO-FUNDERS:</a:t>
            </a:r>
            <a:endParaRPr lang="en-US" sz="2000" dirty="0">
              <a:latin typeface="+mj-lt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/>
              <a:t>Australia: New South Wales (Bureau of health information)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 smtClean="0"/>
              <a:t>Canada</a:t>
            </a:r>
            <a:r>
              <a:rPr lang="en-US" sz="1500" dirty="0"/>
              <a:t>: </a:t>
            </a:r>
            <a:r>
              <a:rPr lang="en-US" sz="1500" dirty="0" smtClean="0"/>
              <a:t>Canadian Institute for Health Information, Health </a:t>
            </a:r>
            <a:r>
              <a:rPr lang="en-US" sz="1500" dirty="0"/>
              <a:t>Quality Ontario, Canadian Institutes of Health </a:t>
            </a:r>
            <a:r>
              <a:rPr lang="en-US" sz="1500" dirty="0" smtClean="0"/>
              <a:t>Research, </a:t>
            </a:r>
            <a:r>
              <a:rPr lang="en-US" sz="1500" dirty="0"/>
              <a:t>Quebec Health </a:t>
            </a:r>
            <a:r>
              <a:rPr lang="en-US" sz="1500" dirty="0" smtClean="0"/>
              <a:t>Commission, Canada Health </a:t>
            </a:r>
            <a:r>
              <a:rPr lang="en-US" sz="1500" dirty="0" err="1" smtClean="0"/>
              <a:t>Infoway</a:t>
            </a:r>
            <a:endParaRPr lang="en-US" sz="1500" dirty="0" smtClean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 smtClean="0"/>
              <a:t>France</a:t>
            </a:r>
            <a:r>
              <a:rPr lang="en-US" sz="1500" dirty="0"/>
              <a:t>: Haute </a:t>
            </a:r>
            <a:r>
              <a:rPr lang="en-US" sz="1500" dirty="0" err="1"/>
              <a:t>Authorité</a:t>
            </a:r>
            <a:r>
              <a:rPr lang="en-US" sz="1500" dirty="0"/>
              <a:t> de Santé (HAS), </a:t>
            </a:r>
            <a:r>
              <a:rPr lang="en-US" sz="1500" dirty="0" err="1"/>
              <a:t>Caisse</a:t>
            </a:r>
            <a:r>
              <a:rPr lang="en-US" sz="1500" dirty="0"/>
              <a:t> </a:t>
            </a:r>
            <a:r>
              <a:rPr lang="en-US" sz="1500" dirty="0" err="1"/>
              <a:t>Nationale</a:t>
            </a:r>
            <a:r>
              <a:rPr lang="en-US" sz="1500" dirty="0"/>
              <a:t> de </a:t>
            </a:r>
            <a:r>
              <a:rPr lang="en-US" sz="1500" dirty="0" err="1"/>
              <a:t>l’Assurance</a:t>
            </a:r>
            <a:r>
              <a:rPr lang="en-US" sz="1500" dirty="0"/>
              <a:t> </a:t>
            </a:r>
            <a:r>
              <a:rPr lang="en-US" sz="1500" dirty="0" err="1"/>
              <a:t>Maladie</a:t>
            </a:r>
            <a:r>
              <a:rPr lang="en-US" sz="1500" dirty="0"/>
              <a:t> des </a:t>
            </a:r>
            <a:r>
              <a:rPr lang="en-US" sz="1500" dirty="0" err="1"/>
              <a:t>Travailleurs</a:t>
            </a:r>
            <a:r>
              <a:rPr lang="en-US" sz="1500" dirty="0"/>
              <a:t> </a:t>
            </a:r>
            <a:r>
              <a:rPr lang="en-US" sz="1500" dirty="0" err="1"/>
              <a:t>Salariés</a:t>
            </a:r>
            <a:r>
              <a:rPr lang="en-US" sz="1500" dirty="0"/>
              <a:t> (CNAMTS)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/>
              <a:t>Germany: Federal Ministry of Health, BQS Institute for Quality and Patient </a:t>
            </a:r>
            <a:r>
              <a:rPr lang="en-US" sz="1500" dirty="0" smtClean="0"/>
              <a:t>Safety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 smtClean="0"/>
              <a:t>Netherlands</a:t>
            </a:r>
            <a:r>
              <a:rPr lang="en-US" sz="1500" dirty="0"/>
              <a:t>: Dutch Ministry of Health, Welfare and Sport, and Scientific Institute for Quality of Healthcare, </a:t>
            </a:r>
            <a:r>
              <a:rPr lang="en-US" sz="1500" dirty="0" err="1"/>
              <a:t>Radboud</a:t>
            </a:r>
            <a:r>
              <a:rPr lang="en-US" sz="1500" dirty="0"/>
              <a:t> University Nijmegen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/>
              <a:t>Norway: Norwegian Knowledge Centre for the Health Services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/>
              <a:t>Sweden: Swedish Ministry of Health and Social Affairs, The Swedish Agency for Health and Care Services Analysis </a:t>
            </a:r>
            <a:r>
              <a:rPr lang="en-US" sz="1500" dirty="0" smtClean="0"/>
              <a:t>(</a:t>
            </a:r>
            <a:r>
              <a:rPr lang="en-US" sz="1500" dirty="0" err="1" smtClean="0"/>
              <a:t>Vårdanalys</a:t>
            </a:r>
            <a:r>
              <a:rPr lang="en-US" sz="1500" dirty="0" smtClean="0"/>
              <a:t>)</a:t>
            </a:r>
            <a:endParaRPr lang="en-US" sz="15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/>
              <a:t>Switzerland: Federal Office of Public </a:t>
            </a:r>
            <a:r>
              <a:rPr lang="en-US" sz="1500" dirty="0" smtClean="0"/>
              <a:t>Health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 smtClean="0"/>
              <a:t>United Kingdom: The Health Foundation </a:t>
            </a:r>
            <a:endParaRPr lang="en-US" sz="1500" dirty="0"/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431995" y="473623"/>
            <a:ext cx="818232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cs typeface="Arial" charset="0"/>
              </a:rPr>
              <a:t>With great appreciation to Dana Sarnak, David Squires, Michelle Doty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,  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Donald Moulds, David Blumenthal, SSRS, and our country partners for their contributions to the design of the survey, the content, and production of this presentation.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47800" y="2057400"/>
            <a:ext cx="62484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600" b="1" dirty="0">
                <a:latin typeface="Georgia" panose="02040502050405020303" pitchFamily="18" charset="0"/>
              </a:rPr>
              <a:t>Doctors’ </a:t>
            </a:r>
            <a:r>
              <a:rPr lang="en-US" sz="3600" b="1" dirty="0" smtClean="0">
                <a:latin typeface="Georgia" panose="02040502050405020303" pitchFamily="18" charset="0"/>
              </a:rPr>
              <a:t>Views </a:t>
            </a:r>
            <a:r>
              <a:rPr lang="en-US" sz="3600" b="1" dirty="0">
                <a:latin typeface="Georgia" panose="02040502050405020303" pitchFamily="18" charset="0"/>
              </a:rPr>
              <a:t>of Practice Preparedness to Manage Care for Patients with Complex Needs</a:t>
            </a:r>
            <a:endParaRPr lang="en-US" sz="3600" b="1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781800" y="2438400"/>
            <a:ext cx="2133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600"/>
              </a:spcAft>
            </a:pPr>
            <a:endParaRPr lang="en-US" sz="40000" dirty="0">
              <a:solidFill>
                <a:prstClr val="white">
                  <a:alpha val="2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7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080330"/>
              </p:ext>
            </p:extLst>
          </p:nvPr>
        </p:nvGraphicFramePr>
        <p:xfrm>
          <a:off x="57150" y="788987"/>
          <a:ext cx="9064627" cy="5372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847"/>
                <a:gridCol w="1239607"/>
                <a:gridCol w="1084656"/>
                <a:gridCol w="1007181"/>
                <a:gridCol w="1084081"/>
                <a:gridCol w="1232085"/>
                <a:gridCol w="1232085"/>
                <a:gridCol w="1232085"/>
              </a:tblGrid>
              <a:tr h="1051294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Multiple</a:t>
                      </a:r>
                      <a:r>
                        <a:rPr lang="en-US" sz="1200" b="1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Chronic Conditions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Palliative Care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Dementia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Long-Term Home Care Services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Social Services in the Community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Severe Mental Health Problems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Substance Use-Related Issues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4321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AUS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4321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CAN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4321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GER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4321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NETH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4321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NZ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4321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NOR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4321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SWE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4321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SWIZ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4321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UK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4321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US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0" y="-1588"/>
            <a:ext cx="9144000" cy="712788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43481" name="Rectangle 3"/>
          <p:cNvSpPr>
            <a:spLocks noGrp="1" noChangeArrowheads="1"/>
          </p:cNvSpPr>
          <p:nvPr>
            <p:ph type="title"/>
          </p:nvPr>
        </p:nvSpPr>
        <p:spPr>
          <a:xfrm>
            <a:off x="-22225" y="20638"/>
            <a:ext cx="9144000" cy="731837"/>
          </a:xfrm>
        </p:spPr>
        <p:txBody>
          <a:bodyPr anchor="t" anchorCtr="1"/>
          <a:lstStyle/>
          <a:p>
            <a:r>
              <a:rPr lang="en-US" altLang="en-US" sz="2000" b="1" dirty="0" smtClean="0">
                <a:solidFill>
                  <a:schemeClr val="bg1"/>
                </a:solidFill>
                <a:latin typeface="+mj-lt"/>
                <a:ea typeface="Lato" charset="0"/>
                <a:cs typeface="Lato" charset="0"/>
              </a:rPr>
              <a:t>Doctors’ Views of Practice Preparedness to Manage</a:t>
            </a:r>
            <a:br>
              <a:rPr lang="en-US" altLang="en-US" sz="2000" b="1" dirty="0" smtClean="0">
                <a:solidFill>
                  <a:schemeClr val="bg1"/>
                </a:solidFill>
                <a:latin typeface="+mj-lt"/>
                <a:ea typeface="Lato" charset="0"/>
                <a:cs typeface="Lato" charset="0"/>
              </a:rPr>
            </a:br>
            <a:r>
              <a:rPr lang="en-US" altLang="en-US" sz="2000" b="1" dirty="0" smtClean="0">
                <a:solidFill>
                  <a:schemeClr val="bg1"/>
                </a:solidFill>
                <a:latin typeface="+mj-lt"/>
                <a:ea typeface="Lato" charset="0"/>
                <a:cs typeface="Lato" charset="0"/>
              </a:rPr>
              <a:t>Patients with Complex Needs</a:t>
            </a:r>
          </a:p>
        </p:txBody>
      </p:sp>
      <p:sp>
        <p:nvSpPr>
          <p:cNvPr id="14348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AAFC962-D0A8-4D3F-B9A3-D061B0A175CD}" type="slidenum">
              <a:rPr lang="en-US" altLang="en-US" sz="1400">
                <a:solidFill>
                  <a:schemeClr val="bg1"/>
                </a:solidFill>
              </a:rPr>
              <a:pPr/>
              <a:t>4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570" y="1921592"/>
            <a:ext cx="304800" cy="3048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76" y="3206135"/>
            <a:ext cx="304800" cy="3048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802" y="2777954"/>
            <a:ext cx="304800" cy="3048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728" y="2349773"/>
            <a:ext cx="304800" cy="3048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752" y="5784746"/>
            <a:ext cx="304800" cy="304800"/>
          </a:xfrm>
          <a:prstGeom prst="rect">
            <a:avLst/>
          </a:prstGeom>
        </p:spPr>
      </p:pic>
      <p:sp>
        <p:nvSpPr>
          <p:cNvPr id="22" name="Rectangle 83"/>
          <p:cNvSpPr>
            <a:spLocks noChangeArrowheads="1"/>
          </p:cNvSpPr>
          <p:nvPr/>
        </p:nvSpPr>
        <p:spPr bwMode="auto">
          <a:xfrm>
            <a:off x="3124200" y="6516042"/>
            <a:ext cx="6019799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>
                <a:solidFill>
                  <a:srgbClr val="000000"/>
                </a:solidFill>
                <a:cs typeface="Arial" pitchFamily="34" charset="0"/>
              </a:rPr>
              <a:t>Base: Excludes doctors who report that they "never“ see these </a:t>
            </a:r>
            <a:r>
              <a:rPr lang="en-US" altLang="en-US" sz="900" dirty="0" smtClean="0">
                <a:solidFill>
                  <a:srgbClr val="000000"/>
                </a:solidFill>
                <a:cs typeface="Arial" pitchFamily="34" charset="0"/>
              </a:rPr>
              <a:t>patients.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rgbClr val="000000"/>
                </a:solidFill>
                <a:cs typeface="Arial" pitchFamily="34" charset="0"/>
              </a:rPr>
              <a:t>Source: 2015 Commonwealth Fund International Health Policy Survey of Primary Care Physicians</a:t>
            </a:r>
            <a:r>
              <a:rPr lang="en-US" altLang="en-US" sz="1000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26" name="Rectangle 83"/>
          <p:cNvSpPr>
            <a:spLocks noChangeArrowheads="1"/>
          </p:cNvSpPr>
          <p:nvPr/>
        </p:nvSpPr>
        <p:spPr bwMode="auto">
          <a:xfrm>
            <a:off x="341307" y="6197982"/>
            <a:ext cx="25268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  <a:cs typeface="Arial" pitchFamily="34" charset="0"/>
              </a:rPr>
              <a:t>&gt;75% of doctors reporting “well-prepared”</a:t>
            </a:r>
          </a:p>
        </p:txBody>
      </p:sp>
      <p:sp>
        <p:nvSpPr>
          <p:cNvPr id="27" name="Rectangle 83"/>
          <p:cNvSpPr>
            <a:spLocks noChangeArrowheads="1"/>
          </p:cNvSpPr>
          <p:nvPr/>
        </p:nvSpPr>
        <p:spPr bwMode="auto">
          <a:xfrm>
            <a:off x="3224001" y="6205550"/>
            <a:ext cx="320357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  <a:cs typeface="Arial" pitchFamily="34" charset="0"/>
              </a:rPr>
              <a:t>&gt;25% and ≤ 75% of doctors reporting “well-prepared”</a:t>
            </a:r>
          </a:p>
        </p:txBody>
      </p:sp>
      <p:sp>
        <p:nvSpPr>
          <p:cNvPr id="28" name="Rectangle 83"/>
          <p:cNvSpPr>
            <a:spLocks noChangeArrowheads="1"/>
          </p:cNvSpPr>
          <p:nvPr/>
        </p:nvSpPr>
        <p:spPr bwMode="auto">
          <a:xfrm>
            <a:off x="6623828" y="6207519"/>
            <a:ext cx="2601937" cy="247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  <a:cs typeface="Arial" pitchFamily="34" charset="0"/>
              </a:rPr>
              <a:t>≤ 25% of doctors reporting “well-prepared”</a:t>
            </a:r>
          </a:p>
        </p:txBody>
      </p:sp>
      <p:sp>
        <p:nvSpPr>
          <p:cNvPr id="29" name="Diamond 28"/>
          <p:cNvSpPr/>
          <p:nvPr/>
        </p:nvSpPr>
        <p:spPr>
          <a:xfrm>
            <a:off x="581100" y="6583755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83"/>
          <p:cNvSpPr>
            <a:spLocks noChangeArrowheads="1"/>
          </p:cNvSpPr>
          <p:nvPr/>
        </p:nvSpPr>
        <p:spPr bwMode="auto">
          <a:xfrm>
            <a:off x="730562" y="6530403"/>
            <a:ext cx="25268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  <a:cs typeface="Arial" pitchFamily="34" charset="0"/>
              </a:rPr>
              <a:t>Top 2 countries in each category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278" y="4490678"/>
            <a:ext cx="304800" cy="3048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885" y="3634316"/>
            <a:ext cx="304800" cy="3048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829" y="4062497"/>
            <a:ext cx="304800" cy="3048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955" y="4918859"/>
            <a:ext cx="304800" cy="3048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859" y="5347040"/>
            <a:ext cx="304800" cy="3048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829" y="5775225"/>
            <a:ext cx="304800" cy="3048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11" y="6197982"/>
            <a:ext cx="304800" cy="3048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572" y="6186488"/>
            <a:ext cx="304800" cy="304800"/>
          </a:xfrm>
          <a:prstGeom prst="rect">
            <a:avLst/>
          </a:prstGeom>
        </p:spPr>
      </p:pic>
      <p:sp>
        <p:nvSpPr>
          <p:cNvPr id="41" name="Diamond 40"/>
          <p:cNvSpPr/>
          <p:nvPr/>
        </p:nvSpPr>
        <p:spPr>
          <a:xfrm>
            <a:off x="1197388" y="2803725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Diamond 41"/>
          <p:cNvSpPr/>
          <p:nvPr/>
        </p:nvSpPr>
        <p:spPr>
          <a:xfrm>
            <a:off x="1190741" y="3228571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10" y="3214614"/>
            <a:ext cx="304800" cy="3048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091" y="2347857"/>
            <a:ext cx="304800" cy="3048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029" y="5357154"/>
            <a:ext cx="304800" cy="30480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892" y="1919471"/>
            <a:ext cx="304800" cy="3048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358" y="2776800"/>
            <a:ext cx="304800" cy="30480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472" y="3634351"/>
            <a:ext cx="304800" cy="3048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999" y="4063071"/>
            <a:ext cx="304800" cy="3048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813" y="6180569"/>
            <a:ext cx="304800" cy="3048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400" y="4482808"/>
            <a:ext cx="304800" cy="313169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999" y="4928434"/>
            <a:ext cx="304800" cy="3048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594" y="5786320"/>
            <a:ext cx="304800" cy="304800"/>
          </a:xfrm>
          <a:prstGeom prst="rect">
            <a:avLst/>
          </a:prstGeom>
        </p:spPr>
      </p:pic>
      <p:sp>
        <p:nvSpPr>
          <p:cNvPr id="65" name="Diamond 64"/>
          <p:cNvSpPr/>
          <p:nvPr/>
        </p:nvSpPr>
        <p:spPr>
          <a:xfrm>
            <a:off x="2343765" y="3228571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Diamond 65"/>
          <p:cNvSpPr/>
          <p:nvPr/>
        </p:nvSpPr>
        <p:spPr>
          <a:xfrm>
            <a:off x="2411695" y="5351486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846" y="2325306"/>
            <a:ext cx="304800" cy="30480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23" y="1919471"/>
            <a:ext cx="304800" cy="30480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677" y="2780878"/>
            <a:ext cx="304800" cy="30480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677" y="3657277"/>
            <a:ext cx="304800" cy="30480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863" y="4084109"/>
            <a:ext cx="304800" cy="30480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565" y="4943544"/>
            <a:ext cx="304800" cy="3048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846" y="5786668"/>
            <a:ext cx="304800" cy="3048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805" y="4489105"/>
            <a:ext cx="304800" cy="3048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313" y="5357154"/>
            <a:ext cx="304800" cy="30480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216" y="3225396"/>
            <a:ext cx="304800" cy="304800"/>
          </a:xfrm>
          <a:prstGeom prst="rect">
            <a:avLst/>
          </a:prstGeom>
        </p:spPr>
      </p:pic>
      <p:sp>
        <p:nvSpPr>
          <p:cNvPr id="78" name="Diamond 77"/>
          <p:cNvSpPr/>
          <p:nvPr/>
        </p:nvSpPr>
        <p:spPr>
          <a:xfrm>
            <a:off x="3471691" y="2786701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Diamond 78"/>
          <p:cNvSpPr/>
          <p:nvPr/>
        </p:nvSpPr>
        <p:spPr>
          <a:xfrm>
            <a:off x="3418229" y="4080524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601" y="2317045"/>
            <a:ext cx="304800" cy="3048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878" y="1911210"/>
            <a:ext cx="304800" cy="30480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738" y="2772550"/>
            <a:ext cx="304800" cy="304800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432" y="3649016"/>
            <a:ext cx="304800" cy="304800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318" y="4951442"/>
            <a:ext cx="304800" cy="304800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29" y="5771890"/>
            <a:ext cx="304800" cy="30480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982" y="4486993"/>
            <a:ext cx="304800" cy="30480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496" y="5343323"/>
            <a:ext cx="304800" cy="304800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441" y="3225396"/>
            <a:ext cx="304800" cy="30480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302" y="4066060"/>
            <a:ext cx="304800" cy="304800"/>
          </a:xfrm>
          <a:prstGeom prst="rect">
            <a:avLst/>
          </a:prstGeom>
        </p:spPr>
      </p:pic>
      <p:sp>
        <p:nvSpPr>
          <p:cNvPr id="93" name="Diamond 92"/>
          <p:cNvSpPr/>
          <p:nvPr/>
        </p:nvSpPr>
        <p:spPr>
          <a:xfrm>
            <a:off x="4496416" y="3228571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4" name="Diamond 93"/>
          <p:cNvSpPr/>
          <p:nvPr/>
        </p:nvSpPr>
        <p:spPr>
          <a:xfrm>
            <a:off x="4460806" y="4082336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759" y="2342173"/>
            <a:ext cx="304800" cy="3048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036" y="1911210"/>
            <a:ext cx="304800" cy="304800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896" y="2773136"/>
            <a:ext cx="304800" cy="304800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590" y="3635062"/>
            <a:ext cx="304800" cy="304800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960" y="4066025"/>
            <a:ext cx="304800" cy="304800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921" y="4927951"/>
            <a:ext cx="304800" cy="304800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588" y="5789880"/>
            <a:ext cx="304800" cy="304800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192" y="4496988"/>
            <a:ext cx="304800" cy="304800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55" y="5358914"/>
            <a:ext cx="304800" cy="304800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129" y="3204099"/>
            <a:ext cx="304800" cy="304800"/>
          </a:xfrm>
          <a:prstGeom prst="rect">
            <a:avLst/>
          </a:prstGeom>
        </p:spPr>
      </p:pic>
      <p:sp>
        <p:nvSpPr>
          <p:cNvPr id="109" name="Diamond 108"/>
          <p:cNvSpPr/>
          <p:nvPr/>
        </p:nvSpPr>
        <p:spPr>
          <a:xfrm>
            <a:off x="5701245" y="278670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Diamond 109"/>
          <p:cNvSpPr/>
          <p:nvPr/>
        </p:nvSpPr>
        <p:spPr>
          <a:xfrm>
            <a:off x="5698825" y="4959487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4" name="Picture 13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753" y="1919471"/>
            <a:ext cx="304800" cy="304800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294" y="2781397"/>
            <a:ext cx="304800" cy="304800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798" y="4074286"/>
            <a:ext cx="304800" cy="30480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981" y="4936212"/>
            <a:ext cx="304800" cy="304800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603" y="5367175"/>
            <a:ext cx="304800" cy="30480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937" y="2350434"/>
            <a:ext cx="304800" cy="30480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885" y="3643323"/>
            <a:ext cx="304800" cy="30480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066" y="4505249"/>
            <a:ext cx="304800" cy="304800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636" y="5798141"/>
            <a:ext cx="304800" cy="304800"/>
          </a:xfrm>
          <a:prstGeom prst="rect">
            <a:avLst/>
          </a:prstGeom>
        </p:spPr>
      </p:pic>
      <p:sp>
        <p:nvSpPr>
          <p:cNvPr id="149" name="Diamond 148"/>
          <p:cNvSpPr/>
          <p:nvPr/>
        </p:nvSpPr>
        <p:spPr>
          <a:xfrm>
            <a:off x="6834006" y="4087284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0" name="Diamond 149"/>
          <p:cNvSpPr/>
          <p:nvPr/>
        </p:nvSpPr>
        <p:spPr>
          <a:xfrm>
            <a:off x="6919559" y="3228571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1" name="Picture 15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875" y="3212360"/>
            <a:ext cx="304800" cy="304800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076" y="2330223"/>
            <a:ext cx="304800" cy="304800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630" y="1919471"/>
            <a:ext cx="304800" cy="304800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414" y="3217856"/>
            <a:ext cx="304800" cy="304800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186" y="5360245"/>
            <a:ext cx="304800" cy="304800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522" y="2781932"/>
            <a:ext cx="304800" cy="304800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860" y="3655648"/>
            <a:ext cx="304800" cy="304800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198" y="4070378"/>
            <a:ext cx="304800" cy="304800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306" y="4515786"/>
            <a:ext cx="304800" cy="30480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968" y="4947353"/>
            <a:ext cx="304800" cy="304800"/>
          </a:xfrm>
          <a:prstGeom prst="rect">
            <a:avLst/>
          </a:prstGeom>
        </p:spPr>
      </p:pic>
      <p:sp>
        <p:nvSpPr>
          <p:cNvPr id="166" name="Diamond 165"/>
          <p:cNvSpPr/>
          <p:nvPr/>
        </p:nvSpPr>
        <p:spPr>
          <a:xfrm>
            <a:off x="8090114" y="4080524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7" name="Diamond 166"/>
          <p:cNvSpPr/>
          <p:nvPr/>
        </p:nvSpPr>
        <p:spPr>
          <a:xfrm>
            <a:off x="8161213" y="5351486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68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629400" y="1676400"/>
            <a:ext cx="2133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600"/>
              </a:spcAft>
            </a:pPr>
            <a:endParaRPr lang="en-US" sz="40000" dirty="0">
              <a:solidFill>
                <a:schemeClr val="bg1">
                  <a:alpha val="2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275905" y="2167270"/>
            <a:ext cx="6592189" cy="25234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Georgia" panose="02040502050405020303" pitchFamily="18" charset="0"/>
              </a:rPr>
              <a:t>Primary </a:t>
            </a:r>
            <a:r>
              <a:rPr lang="en-US" sz="3200" b="1" dirty="0" smtClean="0">
                <a:latin typeface="Georgia" panose="02040502050405020303" pitchFamily="18" charset="0"/>
              </a:rPr>
              <a:t>Care Practice </a:t>
            </a:r>
            <a:r>
              <a:rPr lang="en-US" sz="3200" b="1" dirty="0">
                <a:latin typeface="Georgia" panose="02040502050405020303" pitchFamily="18" charset="0"/>
              </a:rPr>
              <a:t>Capacity to Provide </a:t>
            </a:r>
            <a:r>
              <a:rPr lang="en-US" sz="3200" b="1" dirty="0" smtClean="0">
                <a:latin typeface="Georgia" panose="02040502050405020303" pitchFamily="18" charset="0"/>
              </a:rPr>
              <a:t>Enhanced Access and Care Management</a:t>
            </a:r>
            <a:endParaRPr lang="en-US" sz="3200" b="1" dirty="0"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8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-1694"/>
            <a:ext cx="9144000" cy="78956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20070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Practice Uses Nurses or Case Managers to Monitor and 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Manage Care for Patients with Chronic Conditions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6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988560"/>
            <a:ext cx="59593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</a:rPr>
              <a:t>Percent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611290"/>
              </p:ext>
            </p:extLst>
          </p:nvPr>
        </p:nvGraphicFramePr>
        <p:xfrm>
          <a:off x="152698" y="1327114"/>
          <a:ext cx="8593137" cy="47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83"/>
          <p:cNvSpPr>
            <a:spLocks noChangeArrowheads="1"/>
          </p:cNvSpPr>
          <p:nvPr/>
        </p:nvSpPr>
        <p:spPr bwMode="auto">
          <a:xfrm>
            <a:off x="0" y="6458434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2015 Commonwealth Fund International Health Policy Survey of Primary Care Physicians.</a:t>
            </a:r>
          </a:p>
        </p:txBody>
      </p:sp>
      <p:pic>
        <p:nvPicPr>
          <p:cNvPr id="14" name="Picture 5" descr="CFlogo_2014_4-color_PMS_K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3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49195"/>
            <a:ext cx="9144000" cy="90498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01421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Practice Staff </a:t>
            </a:r>
            <a:r>
              <a:rPr lang="en-US" sz="2000" b="1" i="1" dirty="0" smtClean="0">
                <a:solidFill>
                  <a:schemeClr val="bg1"/>
                </a:solidFill>
              </a:rPr>
              <a:t>Frequently</a:t>
            </a:r>
            <a:r>
              <a:rPr lang="en-US" sz="2000" b="1" dirty="0" smtClean="0">
                <a:solidFill>
                  <a:schemeClr val="bg1"/>
                </a:solidFill>
              </a:rPr>
              <a:t> Make Home Visits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7</a:t>
            </a:fld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852486"/>
              </p:ext>
            </p:extLst>
          </p:nvPr>
        </p:nvGraphicFramePr>
        <p:xfrm>
          <a:off x="217488" y="1384292"/>
          <a:ext cx="8593137" cy="4491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45264" y="914400"/>
            <a:ext cx="11587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</a:t>
            </a: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0" y="640385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2015 Commonwealth Fund International Health Policy Survey of Primary Care Physicians.</a:t>
            </a:r>
          </a:p>
        </p:txBody>
      </p:sp>
    </p:spTree>
    <p:extLst>
      <p:ext uri="{BB962C8B-B14F-4D97-AF65-F5344CB8AC3E}">
        <p14:creationId xmlns:p14="http://schemas.microsoft.com/office/powerpoint/2010/main" val="60242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0" y="-35147"/>
            <a:ext cx="9144000" cy="732296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7842"/>
            <a:ext cx="9144000" cy="731520"/>
          </a:xfrm>
        </p:spPr>
        <p:txBody>
          <a:bodyPr anchor="t" anchorCtr="1"/>
          <a:lstStyle/>
          <a:p>
            <a:r>
              <a:rPr lang="en-US" sz="2000" b="1" dirty="0">
                <a:solidFill>
                  <a:schemeClr val="bg1"/>
                </a:solidFill>
              </a:rPr>
              <a:t>Practice Has Arrangement for </a:t>
            </a:r>
            <a:r>
              <a:rPr lang="en-US" sz="2000" b="1" dirty="0" smtClean="0">
                <a:solidFill>
                  <a:schemeClr val="bg1"/>
                </a:solidFill>
              </a:rPr>
              <a:t>Patients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to </a:t>
            </a:r>
            <a:r>
              <a:rPr lang="en-US" sz="2000" b="1" dirty="0">
                <a:solidFill>
                  <a:schemeClr val="bg1"/>
                </a:solidFill>
              </a:rPr>
              <a:t>See Doctor or Nurse </a:t>
            </a:r>
            <a:r>
              <a:rPr lang="en-US" sz="2000" b="1" dirty="0" smtClean="0">
                <a:solidFill>
                  <a:schemeClr val="bg1"/>
                </a:solidFill>
              </a:rPr>
              <a:t>for After-Hours </a:t>
            </a:r>
            <a:r>
              <a:rPr lang="en-US" sz="2000" b="1" dirty="0">
                <a:solidFill>
                  <a:schemeClr val="bg1"/>
                </a:solidFill>
              </a:rPr>
              <a:t>Care 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8</a:t>
            </a:fld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271338"/>
              </p:ext>
            </p:extLst>
          </p:nvPr>
        </p:nvGraphicFramePr>
        <p:xfrm>
          <a:off x="217488" y="1280160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45264" y="824086"/>
            <a:ext cx="41305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940060"/>
            <a:ext cx="8092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</a:rPr>
              <a:t>* In Norway, respondents were asked whether there practice has arrangements or if there are regional arrangements.</a:t>
            </a: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5576" y="6414319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</p:spTree>
    <p:extLst>
      <p:ext uri="{BB962C8B-B14F-4D97-AF65-F5344CB8AC3E}">
        <p14:creationId xmlns:p14="http://schemas.microsoft.com/office/powerpoint/2010/main" val="16399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1694"/>
            <a:ext cx="9144000" cy="68749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Primary Care Practice Provides Patient with Electronic Access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90065A-7A86-4F85-8064-1964723CCFD2}" type="slidenum">
              <a:rPr lang="en-US" sz="1400" smtClean="0">
                <a:solidFill>
                  <a:schemeClr val="bg1"/>
                </a:solidFill>
              </a:rPr>
              <a:pPr/>
              <a:t>9</a:t>
            </a:fld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098142"/>
              </p:ext>
            </p:extLst>
          </p:nvPr>
        </p:nvGraphicFramePr>
        <p:xfrm>
          <a:off x="24161" y="1219200"/>
          <a:ext cx="8967438" cy="3315915"/>
        </p:xfrm>
        <a:graphic>
          <a:graphicData uri="http://schemas.openxmlformats.org/drawingml/2006/table">
            <a:tbl>
              <a:tblPr/>
              <a:tblGrid>
                <a:gridCol w="2118057"/>
                <a:gridCol w="684268"/>
                <a:gridCol w="684268"/>
                <a:gridCol w="682597"/>
                <a:gridCol w="769592"/>
                <a:gridCol w="637608"/>
                <a:gridCol w="643934"/>
                <a:gridCol w="697653"/>
                <a:gridCol w="697653"/>
                <a:gridCol w="669211"/>
                <a:gridCol w="682597"/>
              </a:tblGrid>
              <a:tr h="7631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Percent reporting their practice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offers patients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the option to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SWIZ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23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E-mail about medical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question or concern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23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View online, download, or transmit information from their medical record</a:t>
                      </a: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24161" y="5791200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</p:spTree>
    <p:extLst>
      <p:ext uri="{BB962C8B-B14F-4D97-AF65-F5344CB8AC3E}">
        <p14:creationId xmlns:p14="http://schemas.microsoft.com/office/powerpoint/2010/main" val="229671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IHP July Pennyhill Park _RO Presentation 7-20-12 FINAL">
  <a:themeElements>
    <a:clrScheme name="IHP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P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HP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choen IHP Survey Chartpack 2011">
  <a:themeElements>
    <a:clrScheme name="IHP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P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HP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Office Theme">
  <a:themeElements>
    <a:clrScheme name="COMMONWEALTH FUN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2_Office Theme">
  <a:themeElements>
    <a:clrScheme name="COMMONWEALTH FUN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3_Office Theme">
  <a:themeElements>
    <a:clrScheme name="COMMONWEALTH FUN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2397</TotalTime>
  <Words>1284</Words>
  <Application>Microsoft Office PowerPoint</Application>
  <PresentationFormat>On-screen Show (4:3)</PresentationFormat>
  <Paragraphs>267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ＭＳ Ｐゴシック</vt:lpstr>
      <vt:lpstr>ＭＳ Ｐゴシック</vt:lpstr>
      <vt:lpstr>Arial</vt:lpstr>
      <vt:lpstr>Calibri</vt:lpstr>
      <vt:lpstr>Georgia</vt:lpstr>
      <vt:lpstr>Lato</vt:lpstr>
      <vt:lpstr>2012 IHP July Pennyhill Park _RO Presentation 7-20-12 FINAL</vt:lpstr>
      <vt:lpstr>1_Schoen IHP Survey Chartpack 2011</vt:lpstr>
      <vt:lpstr>11_Office Theme</vt:lpstr>
      <vt:lpstr>12_Office Theme</vt:lpstr>
      <vt:lpstr>13_Office Theme</vt:lpstr>
      <vt:lpstr>PowerPoint Presentation</vt:lpstr>
      <vt:lpstr>2015 Commonwealth Fund International Health Policy Survey</vt:lpstr>
      <vt:lpstr>PowerPoint Presentation</vt:lpstr>
      <vt:lpstr>Doctors’ Views of Practice Preparedness to Manage Patients with Complex Needs</vt:lpstr>
      <vt:lpstr>PowerPoint Presentation</vt:lpstr>
      <vt:lpstr>Practice Uses Nurses or Case Managers to Monitor and  Manage Care for Patients with Chronic Conditions</vt:lpstr>
      <vt:lpstr>Practice Staff Frequently Make Home Visits</vt:lpstr>
      <vt:lpstr>Practice Has Arrangement for Patients  to See Doctor or Nurse for After-Hours Care </vt:lpstr>
      <vt:lpstr>Primary Care Practice Provides Patient with Electronic Access</vt:lpstr>
      <vt:lpstr>PowerPoint Presentation</vt:lpstr>
      <vt:lpstr>Primary Care Doctors’ Communication with  Emergency Department and Hospital </vt:lpstr>
      <vt:lpstr>Practice Routinely Communicates with Home Care Providers  About Patients’ Needs and Services </vt:lpstr>
      <vt:lpstr>Practice Frequently Coordinates Care with  Social Services or Other Community Providers</vt:lpstr>
      <vt:lpstr>Health Information Technology</vt:lpstr>
      <vt:lpstr>Doctors’ Use of Electronic Medical Records, 2006-2015</vt:lpstr>
      <vt:lpstr>Doctor Routinely Receives Computerized Reminder for  Guideline-Based Intervention or Screening Tests </vt:lpstr>
      <vt:lpstr>Doctor Can Electronically Exchange Patient Summaries  with Doctors Outside their Practice</vt:lpstr>
      <vt:lpstr>Satisfaction with Electronic Medical Record</vt:lpstr>
      <vt:lpstr>PowerPoint Presentation</vt:lpstr>
      <vt:lpstr>Overall Views of Health Care System Among Primary Care Physicians, 2015 </vt:lpstr>
      <vt:lpstr>Physician Views of the Health System, 2012 and 2015: “System Works Well, Only Minor Changes Needed”</vt:lpstr>
      <vt:lpstr>Physician Views of Whether the Quality of Care Has Improved in the Past Three Years, 2015</vt:lpstr>
      <vt:lpstr>Physician Satisfaction with Practicing Medicine, 2015</vt:lpstr>
      <vt:lpstr>Physician Satisfaction with Income from Medical Practice</vt:lpstr>
      <vt:lpstr>Time Practice Spends on Insurance Issues or  Claiming Payments is a MAJOR problem </vt:lpstr>
      <vt:lpstr>Physician Dissatisfaction with Time Spent per Patient</vt:lpstr>
      <vt:lpstr>How Stressful is Your Job as Primary Care Physician?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Sarnak</dc:creator>
  <cp:lastModifiedBy>Dana Sarnak</cp:lastModifiedBy>
  <cp:revision>404</cp:revision>
  <cp:lastPrinted>2015-12-04T14:48:19Z</cp:lastPrinted>
  <dcterms:created xsi:type="dcterms:W3CDTF">2015-07-14T20:27:12Z</dcterms:created>
  <dcterms:modified xsi:type="dcterms:W3CDTF">2016-06-08T16:03:10Z</dcterms:modified>
</cp:coreProperties>
</file>