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29"/>
  </p:notesMasterIdLst>
  <p:sldIdLst>
    <p:sldId id="379" r:id="rId3"/>
    <p:sldId id="398" r:id="rId4"/>
    <p:sldId id="388" r:id="rId5"/>
    <p:sldId id="393" r:id="rId6"/>
    <p:sldId id="374" r:id="rId7"/>
    <p:sldId id="257" r:id="rId8"/>
    <p:sldId id="350" r:id="rId9"/>
    <p:sldId id="352" r:id="rId10"/>
    <p:sldId id="354" r:id="rId11"/>
    <p:sldId id="355" r:id="rId12"/>
    <p:sldId id="327" r:id="rId13"/>
    <p:sldId id="270" r:id="rId14"/>
    <p:sldId id="357" r:id="rId15"/>
    <p:sldId id="358" r:id="rId16"/>
    <p:sldId id="359" r:id="rId17"/>
    <p:sldId id="304" r:id="rId18"/>
    <p:sldId id="308" r:id="rId19"/>
    <p:sldId id="375" r:id="rId20"/>
    <p:sldId id="389" r:id="rId21"/>
    <p:sldId id="390" r:id="rId22"/>
    <p:sldId id="384" r:id="rId23"/>
    <p:sldId id="372" r:id="rId24"/>
    <p:sldId id="395" r:id="rId25"/>
    <p:sldId id="396" r:id="rId26"/>
    <p:sldId id="380" r:id="rId27"/>
    <p:sldId id="397" r:id="rId2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FRA</c:v>
                </c:pt>
                <c:pt idx="2">
                  <c:v>UK</c:v>
                </c:pt>
                <c:pt idx="3">
                  <c:v>NOR</c:v>
                </c:pt>
                <c:pt idx="4">
                  <c:v>NZ</c:v>
                </c:pt>
                <c:pt idx="5">
                  <c:v>SWE</c:v>
                </c:pt>
                <c:pt idx="6">
                  <c:v>AUS</c:v>
                </c:pt>
                <c:pt idx="7">
                  <c:v>NETH</c:v>
                </c:pt>
                <c:pt idx="8">
                  <c:v>SWIZ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4.4400000000000004</c:v>
                </c:pt>
                <c:pt idx="1">
                  <c:v>7.26</c:v>
                </c:pt>
                <c:pt idx="2">
                  <c:v>8.3000000000000007</c:v>
                </c:pt>
                <c:pt idx="3">
                  <c:v>9.27</c:v>
                </c:pt>
                <c:pt idx="4">
                  <c:v>10.050000000000001</c:v>
                </c:pt>
                <c:pt idx="5">
                  <c:v>10.34</c:v>
                </c:pt>
                <c:pt idx="6">
                  <c:v>11.01</c:v>
                </c:pt>
                <c:pt idx="7">
                  <c:v>14.28</c:v>
                </c:pt>
                <c:pt idx="8">
                  <c:v>14.47</c:v>
                </c:pt>
                <c:pt idx="9">
                  <c:v>16.989999999999998</c:v>
                </c:pt>
                <c:pt idx="10">
                  <c:v>21.79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7419600"/>
        <c:axId val="227419208"/>
      </c:barChart>
      <c:catAx>
        <c:axId val="22741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419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419208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41960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</c:v>
                </c:pt>
                <c:pt idx="1">
                  <c:v>SWIZ</c:v>
                </c:pt>
                <c:pt idx="2">
                  <c:v>NZ</c:v>
                </c:pt>
                <c:pt idx="3">
                  <c:v>US</c:v>
                </c:pt>
                <c:pt idx="4">
                  <c:v>CAN</c:v>
                </c:pt>
                <c:pt idx="5">
                  <c:v>UK</c:v>
                </c:pt>
                <c:pt idx="6">
                  <c:v>NETH</c:v>
                </c:pt>
                <c:pt idx="7">
                  <c:v>NOR</c:v>
                </c:pt>
                <c:pt idx="8">
                  <c:v>SWE</c:v>
                </c:pt>
                <c:pt idx="9">
                  <c:v>GER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25.45</c:v>
                </c:pt>
                <c:pt idx="1">
                  <c:v>27.32</c:v>
                </c:pt>
                <c:pt idx="2">
                  <c:v>33.090000000000003</c:v>
                </c:pt>
                <c:pt idx="3">
                  <c:v>33.75</c:v>
                </c:pt>
                <c:pt idx="4">
                  <c:v>36.03</c:v>
                </c:pt>
                <c:pt idx="5">
                  <c:v>36.61</c:v>
                </c:pt>
                <c:pt idx="6">
                  <c:v>37</c:v>
                </c:pt>
                <c:pt idx="7">
                  <c:v>37.15</c:v>
                </c:pt>
                <c:pt idx="8">
                  <c:v>39.43</c:v>
                </c:pt>
                <c:pt idx="9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4781504"/>
        <c:axId val="304781896"/>
      </c:barChart>
      <c:catAx>
        <c:axId val="30478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4781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478189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478150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UK</c:v>
                </c:pt>
                <c:pt idx="2">
                  <c:v>AUS</c:v>
                </c:pt>
                <c:pt idx="3">
                  <c:v>NZ</c:v>
                </c:pt>
                <c:pt idx="4">
                  <c:v>NETH</c:v>
                </c:pt>
                <c:pt idx="5">
                  <c:v>CAN</c:v>
                </c:pt>
                <c:pt idx="6">
                  <c:v>SWIZ</c:v>
                </c:pt>
                <c:pt idx="7">
                  <c:v>FRA</c:v>
                </c:pt>
                <c:pt idx="8">
                  <c:v>SWE</c:v>
                </c:pt>
                <c:pt idx="9">
                  <c:v>NOR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18.739999999999998</c:v>
                </c:pt>
                <c:pt idx="1">
                  <c:v>19.3</c:v>
                </c:pt>
                <c:pt idx="2">
                  <c:v>22.07</c:v>
                </c:pt>
                <c:pt idx="3">
                  <c:v>22.09</c:v>
                </c:pt>
                <c:pt idx="4">
                  <c:v>22.85</c:v>
                </c:pt>
                <c:pt idx="5">
                  <c:v>29.79</c:v>
                </c:pt>
                <c:pt idx="6">
                  <c:v>30.12</c:v>
                </c:pt>
                <c:pt idx="7">
                  <c:v>30.78</c:v>
                </c:pt>
                <c:pt idx="8">
                  <c:v>31.84</c:v>
                </c:pt>
                <c:pt idx="9">
                  <c:v>35.21</c:v>
                </c:pt>
                <c:pt idx="10">
                  <c:v>35.31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4782680"/>
        <c:axId val="304783072"/>
      </c:barChart>
      <c:catAx>
        <c:axId val="30478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478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478307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478268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GER</c:v>
                </c:pt>
                <c:pt idx="2">
                  <c:v>UK</c:v>
                </c:pt>
                <c:pt idx="3">
                  <c:v>AUS</c:v>
                </c:pt>
                <c:pt idx="4">
                  <c:v>NZ</c:v>
                </c:pt>
                <c:pt idx="5">
                  <c:v>CAN</c:v>
                </c:pt>
                <c:pt idx="6">
                  <c:v>SWIZ</c:v>
                </c:pt>
                <c:pt idx="7">
                  <c:v>NETH</c:v>
                </c:pt>
                <c:pt idx="8">
                  <c:v>SWE</c:v>
                </c:pt>
                <c:pt idx="9">
                  <c:v>FRA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21.63</c:v>
                </c:pt>
                <c:pt idx="1">
                  <c:v>27.57</c:v>
                </c:pt>
                <c:pt idx="2">
                  <c:v>27.84</c:v>
                </c:pt>
                <c:pt idx="3">
                  <c:v>29</c:v>
                </c:pt>
                <c:pt idx="4">
                  <c:v>30.87</c:v>
                </c:pt>
                <c:pt idx="5">
                  <c:v>39.83</c:v>
                </c:pt>
                <c:pt idx="6">
                  <c:v>44.93</c:v>
                </c:pt>
                <c:pt idx="7">
                  <c:v>46.62</c:v>
                </c:pt>
                <c:pt idx="8">
                  <c:v>52.34</c:v>
                </c:pt>
                <c:pt idx="9">
                  <c:v>59.61</c:v>
                </c:pt>
                <c:pt idx="10">
                  <c:v>60.78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5450432"/>
        <c:axId val="308613176"/>
      </c:barChart>
      <c:catAx>
        <c:axId val="22545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613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861317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45043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FRA</c:v>
                </c:pt>
                <c:pt idx="1">
                  <c:v>GER</c:v>
                </c:pt>
                <c:pt idx="2">
                  <c:v>NETH*</c:v>
                </c:pt>
                <c:pt idx="3">
                  <c:v>SWE*</c:v>
                </c:pt>
                <c:pt idx="4">
                  <c:v>NOR*</c:v>
                </c:pt>
                <c:pt idx="5">
                  <c:v>AUS*</c:v>
                </c:pt>
                <c:pt idx="6">
                  <c:v>SWIZ*</c:v>
                </c:pt>
                <c:pt idx="7">
                  <c:v>UK*</c:v>
                </c:pt>
                <c:pt idx="8">
                  <c:v>NZ*</c:v>
                </c:pt>
                <c:pt idx="9">
                  <c:v>CAN*</c:v>
                </c:pt>
                <c:pt idx="10">
                  <c:v>US*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23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25</c:v>
                </c:pt>
                <c:pt idx="5">
                  <c:v>28</c:v>
                </c:pt>
                <c:pt idx="6">
                  <c:v>29</c:v>
                </c:pt>
                <c:pt idx="7">
                  <c:v>32</c:v>
                </c:pt>
                <c:pt idx="8">
                  <c:v>34</c:v>
                </c:pt>
                <c:pt idx="9">
                  <c:v>38</c:v>
                </c:pt>
                <c:pt idx="10">
                  <c:v>41.48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FRA</c:v>
                </c:pt>
                <c:pt idx="1">
                  <c:v>GER</c:v>
                </c:pt>
                <c:pt idx="2">
                  <c:v>NETH*</c:v>
                </c:pt>
                <c:pt idx="3">
                  <c:v>SWE*</c:v>
                </c:pt>
                <c:pt idx="4">
                  <c:v>NOR*</c:v>
                </c:pt>
                <c:pt idx="5">
                  <c:v>AUS*</c:v>
                </c:pt>
                <c:pt idx="6">
                  <c:v>SWIZ*</c:v>
                </c:pt>
                <c:pt idx="7">
                  <c:v>UK*</c:v>
                </c:pt>
                <c:pt idx="8">
                  <c:v>NZ*</c:v>
                </c:pt>
                <c:pt idx="9">
                  <c:v>CAN*</c:v>
                </c:pt>
                <c:pt idx="10">
                  <c:v>US*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17</c:v>
                </c:pt>
                <c:pt idx="1">
                  <c:v>16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13</c:v>
                </c:pt>
                <c:pt idx="7">
                  <c:v>12</c:v>
                </c:pt>
                <c:pt idx="8">
                  <c:v>13</c:v>
                </c:pt>
                <c:pt idx="9">
                  <c:v>18</c:v>
                </c:pt>
                <c:pt idx="10">
                  <c:v>24.98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8613960"/>
        <c:axId val="308614352"/>
      </c:barChart>
      <c:catAx>
        <c:axId val="308613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61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861435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61396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>
        <c:manualLayout>
          <c:xMode val="edge"/>
          <c:yMode val="edge"/>
          <c:x val="0.23565317299142327"/>
          <c:y val="6.966773847802786E-2"/>
          <c:w val="0.6086450152022479"/>
          <c:h val="7.5352347435670222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GER*</c:v>
                </c:pt>
                <c:pt idx="1">
                  <c:v>FRA*</c:v>
                </c:pt>
                <c:pt idx="2">
                  <c:v>UK</c:v>
                </c:pt>
                <c:pt idx="3">
                  <c:v>AUS*</c:v>
                </c:pt>
                <c:pt idx="4">
                  <c:v>NOR*</c:v>
                </c:pt>
                <c:pt idx="5">
                  <c:v>SWE*</c:v>
                </c:pt>
                <c:pt idx="6">
                  <c:v>SWIZ*</c:v>
                </c:pt>
                <c:pt idx="7">
                  <c:v>CAN*</c:v>
                </c:pt>
                <c:pt idx="8">
                  <c:v>NZ*</c:v>
                </c:pt>
                <c:pt idx="9">
                  <c:v>US*</c:v>
                </c:pt>
                <c:pt idx="10">
                  <c:v>NETH*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14</c:v>
                </c:pt>
                <c:pt idx="1">
                  <c:v>20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32</c:v>
                </c:pt>
                <c:pt idx="6">
                  <c:v>34</c:v>
                </c:pt>
                <c:pt idx="7">
                  <c:v>37</c:v>
                </c:pt>
                <c:pt idx="8">
                  <c:v>37</c:v>
                </c:pt>
                <c:pt idx="9">
                  <c:v>38.770000000000003</c:v>
                </c:pt>
                <c:pt idx="10">
                  <c:v>42.97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GER*</c:v>
                </c:pt>
                <c:pt idx="1">
                  <c:v>FRA*</c:v>
                </c:pt>
                <c:pt idx="2">
                  <c:v>UK</c:v>
                </c:pt>
                <c:pt idx="3">
                  <c:v>AUS*</c:v>
                </c:pt>
                <c:pt idx="4">
                  <c:v>NOR*</c:v>
                </c:pt>
                <c:pt idx="5">
                  <c:v>SWE*</c:v>
                </c:pt>
                <c:pt idx="6">
                  <c:v>SWIZ*</c:v>
                </c:pt>
                <c:pt idx="7">
                  <c:v>CAN*</c:v>
                </c:pt>
                <c:pt idx="8">
                  <c:v>NZ*</c:v>
                </c:pt>
                <c:pt idx="9">
                  <c:v>US*</c:v>
                </c:pt>
                <c:pt idx="10">
                  <c:v>NETH*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6</c:v>
                </c:pt>
                <c:pt idx="1">
                  <c:v>11</c:v>
                </c:pt>
                <c:pt idx="2">
                  <c:v>17</c:v>
                </c:pt>
                <c:pt idx="3">
                  <c:v>19</c:v>
                </c:pt>
                <c:pt idx="4">
                  <c:v>18</c:v>
                </c:pt>
                <c:pt idx="5">
                  <c:v>22</c:v>
                </c:pt>
                <c:pt idx="6">
                  <c:v>20</c:v>
                </c:pt>
                <c:pt idx="7">
                  <c:v>24</c:v>
                </c:pt>
                <c:pt idx="8">
                  <c:v>19</c:v>
                </c:pt>
                <c:pt idx="9">
                  <c:v>23.32</c:v>
                </c:pt>
                <c:pt idx="10">
                  <c:v>16.739999999999998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8259048"/>
        <c:axId val="308259440"/>
      </c:barChart>
      <c:catAx>
        <c:axId val="308259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25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825944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25904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GER*</c:v>
                </c:pt>
                <c:pt idx="2">
                  <c:v>SWE*</c:v>
                </c:pt>
                <c:pt idx="3">
                  <c:v>NOR*</c:v>
                </c:pt>
                <c:pt idx="4">
                  <c:v>NETH*</c:v>
                </c:pt>
                <c:pt idx="5">
                  <c:v>AUS*</c:v>
                </c:pt>
                <c:pt idx="6">
                  <c:v>NZ*</c:v>
                </c:pt>
                <c:pt idx="7">
                  <c:v>FRA*</c:v>
                </c:pt>
                <c:pt idx="8">
                  <c:v>CAN*</c:v>
                </c:pt>
                <c:pt idx="9">
                  <c:v>SWIZ*</c:v>
                </c:pt>
                <c:pt idx="10">
                  <c:v>US*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</c:v>
                </c:pt>
                <c:pt idx="1">
                  <c:v>16</c:v>
                </c:pt>
                <c:pt idx="2">
                  <c:v>16</c:v>
                </c:pt>
                <c:pt idx="3">
                  <c:v>20</c:v>
                </c:pt>
                <c:pt idx="4">
                  <c:v>23</c:v>
                </c:pt>
                <c:pt idx="5">
                  <c:v>24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31</c:v>
                </c:pt>
                <c:pt idx="10">
                  <c:v>42.99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GER*</c:v>
                </c:pt>
                <c:pt idx="2">
                  <c:v>SWE*</c:v>
                </c:pt>
                <c:pt idx="3">
                  <c:v>NOR*</c:v>
                </c:pt>
                <c:pt idx="4">
                  <c:v>NETH*</c:v>
                </c:pt>
                <c:pt idx="5">
                  <c:v>AUS*</c:v>
                </c:pt>
                <c:pt idx="6">
                  <c:v>NZ*</c:v>
                </c:pt>
                <c:pt idx="7">
                  <c:v>FRA*</c:v>
                </c:pt>
                <c:pt idx="8">
                  <c:v>CAN*</c:v>
                </c:pt>
                <c:pt idx="9">
                  <c:v>SWIZ*</c:v>
                </c:pt>
                <c:pt idx="10">
                  <c:v>US*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13</c:v>
                </c:pt>
                <c:pt idx="6">
                  <c:v>18</c:v>
                </c:pt>
                <c:pt idx="7">
                  <c:v>14</c:v>
                </c:pt>
                <c:pt idx="8">
                  <c:v>13</c:v>
                </c:pt>
                <c:pt idx="9">
                  <c:v>22</c:v>
                </c:pt>
                <c:pt idx="10">
                  <c:v>31.91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8260224"/>
        <c:axId val="308260616"/>
      </c:barChart>
      <c:catAx>
        <c:axId val="3082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260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826061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826022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AUS</c:v>
                </c:pt>
                <c:pt idx="3">
                  <c:v>SWIZ</c:v>
                </c:pt>
                <c:pt idx="4">
                  <c:v>UK*</c:v>
                </c:pt>
                <c:pt idx="5">
                  <c:v>FRA*</c:v>
                </c:pt>
                <c:pt idx="6">
                  <c:v>NOR</c:v>
                </c:pt>
                <c:pt idx="7">
                  <c:v>SWE*</c:v>
                </c:pt>
                <c:pt idx="8">
                  <c:v>US*</c:v>
                </c:pt>
                <c:pt idx="9">
                  <c:v>CAN*</c:v>
                </c:pt>
                <c:pt idx="10">
                  <c:v>GER*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11</c:v>
                </c:pt>
                <c:pt idx="3">
                  <c:v>14</c:v>
                </c:pt>
                <c:pt idx="4">
                  <c:v>27</c:v>
                </c:pt>
                <c:pt idx="5">
                  <c:v>27</c:v>
                </c:pt>
                <c:pt idx="6">
                  <c:v>29</c:v>
                </c:pt>
                <c:pt idx="7">
                  <c:v>32</c:v>
                </c:pt>
                <c:pt idx="8">
                  <c:v>35.36</c:v>
                </c:pt>
                <c:pt idx="9">
                  <c:v>37</c:v>
                </c:pt>
                <c:pt idx="10">
                  <c:v>38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AUS</c:v>
                </c:pt>
                <c:pt idx="3">
                  <c:v>SWIZ</c:v>
                </c:pt>
                <c:pt idx="4">
                  <c:v>UK*</c:v>
                </c:pt>
                <c:pt idx="5">
                  <c:v>FRA*</c:v>
                </c:pt>
                <c:pt idx="6">
                  <c:v>NOR</c:v>
                </c:pt>
                <c:pt idx="7">
                  <c:v>SWE*</c:v>
                </c:pt>
                <c:pt idx="8">
                  <c:v>US*</c:v>
                </c:pt>
                <c:pt idx="9">
                  <c:v>CAN*</c:v>
                </c:pt>
                <c:pt idx="10">
                  <c:v>GER*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9</c:v>
                </c:pt>
                <c:pt idx="4">
                  <c:v>16</c:v>
                </c:pt>
                <c:pt idx="5">
                  <c:v>17</c:v>
                </c:pt>
                <c:pt idx="6">
                  <c:v>25</c:v>
                </c:pt>
                <c:pt idx="7">
                  <c:v>24</c:v>
                </c:pt>
                <c:pt idx="8">
                  <c:v>16.89</c:v>
                </c:pt>
                <c:pt idx="9">
                  <c:v>27</c:v>
                </c:pt>
                <c:pt idx="10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7310744"/>
        <c:axId val="307311136"/>
      </c:barChart>
      <c:catAx>
        <c:axId val="30731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731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31113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731074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SWIZ</c:v>
                </c:pt>
                <c:pt idx="2">
                  <c:v>NETH</c:v>
                </c:pt>
                <c:pt idx="3">
                  <c:v>AUS</c:v>
                </c:pt>
                <c:pt idx="4">
                  <c:v>CAN</c:v>
                </c:pt>
                <c:pt idx="5">
                  <c:v>NZ*</c:v>
                </c:pt>
                <c:pt idx="6">
                  <c:v>SWE</c:v>
                </c:pt>
                <c:pt idx="7">
                  <c:v>US</c:v>
                </c:pt>
                <c:pt idx="8">
                  <c:v>UK*</c:v>
                </c:pt>
                <c:pt idx="9">
                  <c:v>NOR</c:v>
                </c:pt>
                <c:pt idx="10">
                  <c:v>FRA*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24.19</c:v>
                </c:pt>
                <c:pt idx="1">
                  <c:v>25.28</c:v>
                </c:pt>
                <c:pt idx="2">
                  <c:v>25.29</c:v>
                </c:pt>
                <c:pt idx="3">
                  <c:v>28.4</c:v>
                </c:pt>
                <c:pt idx="4">
                  <c:v>32.64</c:v>
                </c:pt>
                <c:pt idx="5">
                  <c:v>35.880000000000003</c:v>
                </c:pt>
                <c:pt idx="6">
                  <c:v>35.880000000000003</c:v>
                </c:pt>
                <c:pt idx="7">
                  <c:v>35.5</c:v>
                </c:pt>
                <c:pt idx="8">
                  <c:v>36.75</c:v>
                </c:pt>
                <c:pt idx="9">
                  <c:v>38.64</c:v>
                </c:pt>
                <c:pt idx="10">
                  <c:v>48.47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SWIZ</c:v>
                </c:pt>
                <c:pt idx="2">
                  <c:v>NETH</c:v>
                </c:pt>
                <c:pt idx="3">
                  <c:v>AUS</c:v>
                </c:pt>
                <c:pt idx="4">
                  <c:v>CAN</c:v>
                </c:pt>
                <c:pt idx="5">
                  <c:v>NZ*</c:v>
                </c:pt>
                <c:pt idx="6">
                  <c:v>SWE</c:v>
                </c:pt>
                <c:pt idx="7">
                  <c:v>US</c:v>
                </c:pt>
                <c:pt idx="8">
                  <c:v>UK*</c:v>
                </c:pt>
                <c:pt idx="9">
                  <c:v>NOR</c:v>
                </c:pt>
                <c:pt idx="10">
                  <c:v>FRA*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17.82</c:v>
                </c:pt>
                <c:pt idx="1">
                  <c:v>32.11</c:v>
                </c:pt>
                <c:pt idx="2">
                  <c:v>23.2</c:v>
                </c:pt>
                <c:pt idx="3">
                  <c:v>21.75</c:v>
                </c:pt>
                <c:pt idx="4">
                  <c:v>28.72</c:v>
                </c:pt>
                <c:pt idx="5">
                  <c:v>20.100000000000001</c:v>
                </c:pt>
                <c:pt idx="6">
                  <c:v>31.53</c:v>
                </c:pt>
                <c:pt idx="7">
                  <c:v>35.33</c:v>
                </c:pt>
                <c:pt idx="8">
                  <c:v>19.5</c:v>
                </c:pt>
                <c:pt idx="9">
                  <c:v>33.979999999999997</c:v>
                </c:pt>
                <c:pt idx="10">
                  <c:v>28.1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7311920"/>
        <c:axId val="310393960"/>
      </c:barChart>
      <c:catAx>
        <c:axId val="30731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0393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39396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731192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US*</c:v>
                </c:pt>
                <c:pt idx="1">
                  <c:v>NZ</c:v>
                </c:pt>
                <c:pt idx="2">
                  <c:v>AUS</c:v>
                </c:pt>
                <c:pt idx="3">
                  <c:v>CAN</c:v>
                </c:pt>
                <c:pt idx="4">
                  <c:v>UK</c:v>
                </c:pt>
                <c:pt idx="5">
                  <c:v>SWIZ</c:v>
                </c:pt>
                <c:pt idx="6">
                  <c:v>NETH</c:v>
                </c:pt>
                <c:pt idx="7">
                  <c:v>SWE</c:v>
                </c:pt>
                <c:pt idx="8">
                  <c:v>NOR</c:v>
                </c:pt>
                <c:pt idx="9">
                  <c:v>FRA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48.9</c:v>
                </c:pt>
                <c:pt idx="1">
                  <c:v>55.12</c:v>
                </c:pt>
                <c:pt idx="2">
                  <c:v>56.06</c:v>
                </c:pt>
                <c:pt idx="3">
                  <c:v>58.48</c:v>
                </c:pt>
                <c:pt idx="4">
                  <c:v>69.069999999999993</c:v>
                </c:pt>
                <c:pt idx="5">
                  <c:v>71.37</c:v>
                </c:pt>
                <c:pt idx="6">
                  <c:v>76.39</c:v>
                </c:pt>
                <c:pt idx="7">
                  <c:v>81.55</c:v>
                </c:pt>
                <c:pt idx="8">
                  <c:v>84.12</c:v>
                </c:pt>
                <c:pt idx="9">
                  <c:v>86.9</c:v>
                </c:pt>
                <c:pt idx="10">
                  <c:v>87.18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US*</c:v>
                </c:pt>
                <c:pt idx="1">
                  <c:v>NZ</c:v>
                </c:pt>
                <c:pt idx="2">
                  <c:v>AUS</c:v>
                </c:pt>
                <c:pt idx="3">
                  <c:v>CAN</c:v>
                </c:pt>
                <c:pt idx="4">
                  <c:v>UK</c:v>
                </c:pt>
                <c:pt idx="5">
                  <c:v>SWIZ</c:v>
                </c:pt>
                <c:pt idx="6">
                  <c:v>NETH</c:v>
                </c:pt>
                <c:pt idx="7">
                  <c:v>SWE</c:v>
                </c:pt>
                <c:pt idx="8">
                  <c:v>NOR</c:v>
                </c:pt>
                <c:pt idx="9">
                  <c:v>FRA</c:v>
                </c:pt>
                <c:pt idx="10">
                  <c:v>GER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39.14</c:v>
                </c:pt>
                <c:pt idx="1">
                  <c:v>62.45</c:v>
                </c:pt>
                <c:pt idx="2">
                  <c:v>60.22</c:v>
                </c:pt>
                <c:pt idx="3">
                  <c:v>58.7</c:v>
                </c:pt>
                <c:pt idx="4">
                  <c:v>64.819999999999993</c:v>
                </c:pt>
                <c:pt idx="5">
                  <c:v>71.5</c:v>
                </c:pt>
                <c:pt idx="6">
                  <c:v>75.56</c:v>
                </c:pt>
                <c:pt idx="7">
                  <c:v>77.62</c:v>
                </c:pt>
                <c:pt idx="8">
                  <c:v>78.53</c:v>
                </c:pt>
                <c:pt idx="9">
                  <c:v>79.47</c:v>
                </c:pt>
                <c:pt idx="10">
                  <c:v>81.63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10394744"/>
        <c:axId val="310395136"/>
      </c:barChart>
      <c:catAx>
        <c:axId val="310394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039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39513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039474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NETH</c:v>
                </c:pt>
                <c:pt idx="3">
                  <c:v>SWE</c:v>
                </c:pt>
                <c:pt idx="4">
                  <c:v>NOR</c:v>
                </c:pt>
                <c:pt idx="5">
                  <c:v>AUS</c:v>
                </c:pt>
                <c:pt idx="6">
                  <c:v>CAN</c:v>
                </c:pt>
                <c:pt idx="7">
                  <c:v>FRA</c:v>
                </c:pt>
                <c:pt idx="8">
                  <c:v>NZ</c:v>
                </c:pt>
                <c:pt idx="9">
                  <c:v>SWIZ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6.6</c:v>
                </c:pt>
                <c:pt idx="1">
                  <c:v>6.99</c:v>
                </c:pt>
                <c:pt idx="2">
                  <c:v>7.87</c:v>
                </c:pt>
                <c:pt idx="3">
                  <c:v>8.3800000000000008</c:v>
                </c:pt>
                <c:pt idx="4">
                  <c:v>9.5299999999999994</c:v>
                </c:pt>
                <c:pt idx="5">
                  <c:v>14</c:v>
                </c:pt>
                <c:pt idx="6">
                  <c:v>16.41</c:v>
                </c:pt>
                <c:pt idx="7">
                  <c:v>17.100000000000001</c:v>
                </c:pt>
                <c:pt idx="8">
                  <c:v>18.36</c:v>
                </c:pt>
                <c:pt idx="9">
                  <c:v>22.46</c:v>
                </c:pt>
                <c:pt idx="10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9145568"/>
        <c:axId val="229145960"/>
      </c:barChart>
      <c:catAx>
        <c:axId val="2291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145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9145960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14556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SWE</c:v>
                </c:pt>
                <c:pt idx="4">
                  <c:v>AUS</c:v>
                </c:pt>
                <c:pt idx="5">
                  <c:v>SWIZ</c:v>
                </c:pt>
                <c:pt idx="6">
                  <c:v>NZ</c:v>
                </c:pt>
                <c:pt idx="7">
                  <c:v>NOR</c:v>
                </c:pt>
                <c:pt idx="8">
                  <c:v>FRA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11</c:v>
                </c:pt>
                <c:pt idx="1">
                  <c:v>11</c:v>
                </c:pt>
                <c:pt idx="2">
                  <c:v>14</c:v>
                </c:pt>
                <c:pt idx="3">
                  <c:v>19</c:v>
                </c:pt>
                <c:pt idx="4">
                  <c:v>21</c:v>
                </c:pt>
                <c:pt idx="5">
                  <c:v>21</c:v>
                </c:pt>
                <c:pt idx="6">
                  <c:v>22</c:v>
                </c:pt>
                <c:pt idx="7">
                  <c:v>22</c:v>
                </c:pt>
                <c:pt idx="8">
                  <c:v>23</c:v>
                </c:pt>
                <c:pt idx="9">
                  <c:v>28</c:v>
                </c:pt>
                <c:pt idx="10">
                  <c:v>32.49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9146744"/>
        <c:axId val="306298680"/>
      </c:barChart>
      <c:catAx>
        <c:axId val="229146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6298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298680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914674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AUS</c:v>
                </c:pt>
                <c:pt idx="3">
                  <c:v>SWE</c:v>
                </c:pt>
                <c:pt idx="4">
                  <c:v>UK</c:v>
                </c:pt>
                <c:pt idx="5">
                  <c:v>US</c:v>
                </c:pt>
                <c:pt idx="6">
                  <c:v>SWIZ</c:v>
                </c:pt>
                <c:pt idx="7">
                  <c:v>FRA</c:v>
                </c:pt>
                <c:pt idx="8">
                  <c:v>GER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19</c:v>
                </c:pt>
                <c:pt idx="1">
                  <c:v>22</c:v>
                </c:pt>
                <c:pt idx="2">
                  <c:v>31</c:v>
                </c:pt>
                <c:pt idx="3">
                  <c:v>41</c:v>
                </c:pt>
                <c:pt idx="4">
                  <c:v>41</c:v>
                </c:pt>
                <c:pt idx="5">
                  <c:v>42.38</c:v>
                </c:pt>
                <c:pt idx="6">
                  <c:v>43</c:v>
                </c:pt>
                <c:pt idx="7">
                  <c:v>44</c:v>
                </c:pt>
                <c:pt idx="8">
                  <c:v>47</c:v>
                </c:pt>
                <c:pt idx="9">
                  <c:v>50</c:v>
                </c:pt>
                <c:pt idx="1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6299464"/>
        <c:axId val="306299856"/>
      </c:barChart>
      <c:catAx>
        <c:axId val="306299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6299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29985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6299464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NOR</c:v>
                </c:pt>
                <c:pt idx="2">
                  <c:v>AUS</c:v>
                </c:pt>
                <c:pt idx="3">
                  <c:v>NZ</c:v>
                </c:pt>
                <c:pt idx="4">
                  <c:v>UK</c:v>
                </c:pt>
                <c:pt idx="5">
                  <c:v>US</c:v>
                </c:pt>
                <c:pt idx="6">
                  <c:v>SWIZ</c:v>
                </c:pt>
                <c:pt idx="7">
                  <c:v>CAN</c:v>
                </c:pt>
                <c:pt idx="8">
                  <c:v>FRA</c:v>
                </c:pt>
                <c:pt idx="9">
                  <c:v>GER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25</c:v>
                </c:pt>
                <c:pt idx="1">
                  <c:v>40</c:v>
                </c:pt>
                <c:pt idx="2">
                  <c:v>44</c:v>
                </c:pt>
                <c:pt idx="3">
                  <c:v>44</c:v>
                </c:pt>
                <c:pt idx="4">
                  <c:v>49</c:v>
                </c:pt>
                <c:pt idx="5">
                  <c:v>50.99</c:v>
                </c:pt>
                <c:pt idx="6">
                  <c:v>58</c:v>
                </c:pt>
                <c:pt idx="7">
                  <c:v>63</c:v>
                </c:pt>
                <c:pt idx="8">
                  <c:v>64</c:v>
                </c:pt>
                <c:pt idx="9">
                  <c:v>64</c:v>
                </c:pt>
                <c:pt idx="10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6713640"/>
        <c:axId val="226714032"/>
      </c:barChart>
      <c:catAx>
        <c:axId val="226713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71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71403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713640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NETH</c:v>
                </c:pt>
                <c:pt idx="2">
                  <c:v>AUS</c:v>
                </c:pt>
                <c:pt idx="3">
                  <c:v>NZ</c:v>
                </c:pt>
                <c:pt idx="4">
                  <c:v>UK</c:v>
                </c:pt>
                <c:pt idx="5">
                  <c:v>NOR</c:v>
                </c:pt>
                <c:pt idx="6">
                  <c:v>SWIZ</c:v>
                </c:pt>
                <c:pt idx="7">
                  <c:v>FRA</c:v>
                </c:pt>
                <c:pt idx="8">
                  <c:v>US</c:v>
                </c:pt>
                <c:pt idx="9">
                  <c:v>SWE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11</c:v>
                </c:pt>
                <c:pt idx="1">
                  <c:v>20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26</c:v>
                </c:pt>
                <c:pt idx="6">
                  <c:v>30</c:v>
                </c:pt>
                <c:pt idx="7">
                  <c:v>33</c:v>
                </c:pt>
                <c:pt idx="8">
                  <c:v>34.520000000000003</c:v>
                </c:pt>
                <c:pt idx="9">
                  <c:v>37</c:v>
                </c:pt>
                <c:pt idx="10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6714816"/>
        <c:axId val="226715208"/>
      </c:barChart>
      <c:catAx>
        <c:axId val="22671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715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71520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71481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FRA</c:v>
                </c:pt>
                <c:pt idx="2">
                  <c:v>US</c:v>
                </c:pt>
                <c:pt idx="3">
                  <c:v>NETH</c:v>
                </c:pt>
                <c:pt idx="4">
                  <c:v>SWIZ</c:v>
                </c:pt>
                <c:pt idx="5">
                  <c:v>AUS</c:v>
                </c:pt>
                <c:pt idx="6">
                  <c:v>SWE</c:v>
                </c:pt>
                <c:pt idx="7">
                  <c:v>UK</c:v>
                </c:pt>
                <c:pt idx="8">
                  <c:v>NZ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2.94</c:v>
                </c:pt>
                <c:pt idx="1">
                  <c:v>3.83</c:v>
                </c:pt>
                <c:pt idx="2">
                  <c:v>6.21</c:v>
                </c:pt>
                <c:pt idx="3">
                  <c:v>6.56</c:v>
                </c:pt>
                <c:pt idx="4">
                  <c:v>9.33</c:v>
                </c:pt>
                <c:pt idx="5">
                  <c:v>13.09</c:v>
                </c:pt>
                <c:pt idx="6">
                  <c:v>18.739999999999998</c:v>
                </c:pt>
                <c:pt idx="7">
                  <c:v>19.149999999999999</c:v>
                </c:pt>
                <c:pt idx="8">
                  <c:v>20.38</c:v>
                </c:pt>
                <c:pt idx="9">
                  <c:v>28.19</c:v>
                </c:pt>
                <c:pt idx="10">
                  <c:v>29.76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6973456"/>
        <c:axId val="306973848"/>
      </c:barChart>
      <c:catAx>
        <c:axId val="30697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6973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97384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6973456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UK</c:v>
                </c:pt>
                <c:pt idx="5">
                  <c:v>GER</c:v>
                </c:pt>
                <c:pt idx="6">
                  <c:v>US</c:v>
                </c:pt>
                <c:pt idx="7">
                  <c:v>CAN</c:v>
                </c:pt>
                <c:pt idx="8">
                  <c:v>NOR</c:v>
                </c:pt>
                <c:pt idx="9">
                  <c:v>SWE</c:v>
                </c:pt>
                <c:pt idx="10">
                  <c:v>FRA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8.65</c:v>
                </c:pt>
                <c:pt idx="1">
                  <c:v>11.35</c:v>
                </c:pt>
                <c:pt idx="2">
                  <c:v>16.899999999999999</c:v>
                </c:pt>
                <c:pt idx="3">
                  <c:v>18.11</c:v>
                </c:pt>
                <c:pt idx="4">
                  <c:v>18.91</c:v>
                </c:pt>
                <c:pt idx="5">
                  <c:v>21.76</c:v>
                </c:pt>
                <c:pt idx="6">
                  <c:v>23.2</c:v>
                </c:pt>
                <c:pt idx="7">
                  <c:v>25.62</c:v>
                </c:pt>
                <c:pt idx="8">
                  <c:v>28.65</c:v>
                </c:pt>
                <c:pt idx="9">
                  <c:v>33.53</c:v>
                </c:pt>
                <c:pt idx="10">
                  <c:v>35.94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06974632"/>
        <c:axId val="224397024"/>
      </c:barChart>
      <c:catAx>
        <c:axId val="30697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39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39702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697463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CAN</c:v>
                </c:pt>
                <c:pt idx="2">
                  <c:v>AUS</c:v>
                </c:pt>
                <c:pt idx="3">
                  <c:v>NZ</c:v>
                </c:pt>
                <c:pt idx="4">
                  <c:v>UK</c:v>
                </c:pt>
                <c:pt idx="5">
                  <c:v>SWIZ</c:v>
                </c:pt>
                <c:pt idx="6">
                  <c:v>NETH</c:v>
                </c:pt>
                <c:pt idx="7">
                  <c:v>SWE</c:v>
                </c:pt>
                <c:pt idx="8">
                  <c:v>NOR</c:v>
                </c:pt>
                <c:pt idx="9">
                  <c:v>GER</c:v>
                </c:pt>
                <c:pt idx="10">
                  <c:v>FRA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40.93</c:v>
                </c:pt>
                <c:pt idx="1">
                  <c:v>58.83</c:v>
                </c:pt>
                <c:pt idx="2">
                  <c:v>60.07</c:v>
                </c:pt>
                <c:pt idx="3">
                  <c:v>62.29</c:v>
                </c:pt>
                <c:pt idx="4">
                  <c:v>66.72</c:v>
                </c:pt>
                <c:pt idx="5">
                  <c:v>72.28</c:v>
                </c:pt>
                <c:pt idx="6">
                  <c:v>75.91</c:v>
                </c:pt>
                <c:pt idx="7">
                  <c:v>78.25</c:v>
                </c:pt>
                <c:pt idx="8">
                  <c:v>79.77</c:v>
                </c:pt>
                <c:pt idx="9">
                  <c:v>82.65</c:v>
                </c:pt>
                <c:pt idx="10">
                  <c:v>83.47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24397808"/>
        <c:axId val="224398200"/>
      </c:barChart>
      <c:catAx>
        <c:axId val="22439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398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398200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39780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CF58-6EE3-47C6-AAC8-A5FD83EBB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5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CF58-6EE3-47C6-AAC8-A5FD83EBB2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8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CF58-6EE3-47C6-AAC8-A5FD83EBB2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393" y="1518469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Commonwealth Fund 2016 International Health Policy Survey of Adults in 11 Countries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Robin Osborn and David Squires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Presented at 2016 Commonwealth Fund International Symposium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November 17, 2016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CFlogo_2014_4-color_PMS_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634" y="5673012"/>
            <a:ext cx="4132929" cy="107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4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07"/>
            <a:ext cx="9144000" cy="67356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Used the Emergency Department 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>in the Past Two Years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864109"/>
              </p:ext>
            </p:extLst>
          </p:nvPr>
        </p:nvGraphicFramePr>
        <p:xfrm>
          <a:off x="239471" y="149724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34307"/>
            <a:ext cx="9144000" cy="673561"/>
          </a:xfrm>
        </p:spPr>
        <p:txBody>
          <a:bodyPr>
            <a:noAutofit/>
          </a:bodyPr>
          <a:lstStyle/>
          <a:p>
            <a:r>
              <a:rPr lang="en-US" altLang="en-US" sz="2800" b="1" dirty="0"/>
              <a:t>Waited Two Months or Longer For 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altLang="en-US" sz="2800" b="1" dirty="0" smtClean="0"/>
              <a:t>Specialist </a:t>
            </a:r>
            <a:r>
              <a:rPr lang="en-US" altLang="en-US" sz="2800" b="1" dirty="0"/>
              <a:t>Appointment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329982"/>
              </p:ext>
            </p:extLst>
          </p:nvPr>
        </p:nvGraphicFramePr>
        <p:xfrm>
          <a:off x="239471" y="149724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2863" y="6351588"/>
            <a:ext cx="38282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Base: Saw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 needed to see specialist in past 2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2482" y="1674688"/>
            <a:ext cx="7302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Patient Experiences in the Health Care System</a:t>
            </a:r>
            <a:endParaRPr lang="en-US" sz="40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6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Regular Doctor Does Not Often Spend Enough Time With You or Explain Things So You Can Understand </a:t>
            </a:r>
            <a:endParaRPr lang="en-US" sz="24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95374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353592"/>
            <a:ext cx="6435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Regular doctor or place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Regular Doctor Has Not Discussed Diet and Exercise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536332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353592"/>
            <a:ext cx="6435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Regular doctor or place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Regular Doctor Has Not Discussed Things That </a:t>
            </a:r>
            <a:br>
              <a:rPr lang="en-US" sz="2800" b="1" dirty="0" smtClean="0"/>
            </a:br>
            <a:r>
              <a:rPr lang="en-US" sz="2800" b="1" dirty="0" smtClean="0"/>
              <a:t>Worry You or Cause Stress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695214"/>
              </p:ext>
            </p:extLst>
          </p:nvPr>
        </p:nvGraphicFramePr>
        <p:xfrm>
          <a:off x="217488" y="1638864"/>
          <a:ext cx="8593137" cy="4380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1353392"/>
            <a:ext cx="1084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5826204"/>
            <a:ext cx="64358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Adults with a regular doctor or place of care and who have ever been diagnosed with depression, anxiety or other mental health problem.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Germany and Netherlands have small sample size (n&lt;100). France excluded due to very small sample size.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8388" y="982561"/>
            <a:ext cx="728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Base: Adults with a history of mental health problems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/>
              <a:t>Experienced a Problem with Care </a:t>
            </a:r>
            <a:r>
              <a:rPr lang="en-US" sz="2800" b="1" dirty="0" smtClean="0"/>
              <a:t>Coordination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849660"/>
              </p:ext>
            </p:extLst>
          </p:nvPr>
        </p:nvGraphicFramePr>
        <p:xfrm>
          <a:off x="239471" y="149724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11261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Percent*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2863" y="6031699"/>
            <a:ext cx="6764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Test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results/records not being available at appointment or duplicate tests ordered; specialist lacked medical history or regular doctor not informed about specialist care; and/or received conflicting information from different doctors or health care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professionals in the past two years.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800" b="1" dirty="0"/>
              <a:t>Experienced a Gap in Hospital Discharge Planning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103343"/>
              </p:ext>
            </p:extLst>
          </p:nvPr>
        </p:nvGraphicFramePr>
        <p:xfrm>
          <a:off x="204302" y="1163815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2863" y="6413947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0" y="5721307"/>
            <a:ext cx="7431674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Hospitalized in the past two years. Gaps in discharge planning include not: discussing the purpose of taking each of medication(s); having arrangements for follow up care with a doctor or other health professional; and/or receiving written information on what to do upon return to home and what symptoms to watch for.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2482" y="1674688"/>
            <a:ext cx="7302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Key Health and System Indicators Among Adults with Low Incomes</a:t>
            </a:r>
          </a:p>
        </p:txBody>
      </p:sp>
    </p:spTree>
    <p:extLst>
      <p:ext uri="{BB962C8B-B14F-4D97-AF65-F5344CB8AC3E}">
        <p14:creationId xmlns:p14="http://schemas.microsoft.com/office/powerpoint/2010/main" val="2559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29607"/>
            <a:ext cx="9096841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</a:t>
            </a:r>
            <a:r>
              <a:rPr lang="en-US" sz="2800" b="1" dirty="0"/>
              <a:t>with </a:t>
            </a:r>
            <a:r>
              <a:rPr lang="en-US" sz="2800" b="1" dirty="0" smtClean="0"/>
              <a:t>Multiple Chronic </a:t>
            </a:r>
            <a:r>
              <a:rPr lang="en-US" sz="2800" b="1" dirty="0"/>
              <a:t>Conditions, </a:t>
            </a:r>
            <a:br>
              <a:rPr lang="en-US" sz="2800" b="1" dirty="0"/>
            </a:br>
            <a:r>
              <a:rPr lang="en-US" sz="2800" b="1" dirty="0"/>
              <a:t>By </a:t>
            </a:r>
            <a:r>
              <a:rPr lang="en-US" sz="2800" b="1" dirty="0" smtClean="0"/>
              <a:t>Income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19898"/>
              </p:ext>
            </p:extLst>
          </p:nvPr>
        </p:nvGraphicFramePr>
        <p:xfrm>
          <a:off x="217488" y="1132228"/>
          <a:ext cx="8593137" cy="452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42772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83"/>
          <p:cNvSpPr>
            <a:spLocks noChangeArrowheads="1"/>
          </p:cNvSpPr>
          <p:nvPr/>
        </p:nvSpPr>
        <p:spPr bwMode="auto">
          <a:xfrm>
            <a:off x="47159" y="600781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7158" y="5542124"/>
            <a:ext cx="8906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Chronic conditions asked about were: 1) joint pain or arthritis; 2) asthma </a:t>
            </a:r>
            <a:r>
              <a:rPr lang="en-US" sz="14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 chronic lung </a:t>
            </a: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disease; 3) diabetes;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4) heart disease; 5) hypertension.</a:t>
            </a:r>
            <a:endParaRPr lang="en-US" sz="14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International Health Policy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1015" y="1104901"/>
            <a:ext cx="8304335" cy="21658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survey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Views and experiences of adults 18 years and older in 11 countries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Samples: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11015" y="3640018"/>
            <a:ext cx="8304335" cy="2910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Field period was March to June 2016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Topics: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health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Cost and access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Care coordination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promotion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Income disparities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19624"/>
              </p:ext>
            </p:extLst>
          </p:nvPr>
        </p:nvGraphicFramePr>
        <p:xfrm>
          <a:off x="370504" y="2309646"/>
          <a:ext cx="871195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716"/>
                <a:gridCol w="2541174"/>
                <a:gridCol w="2308273"/>
                <a:gridCol w="1818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Australia: 5,248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Germany: 1,000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Norway: 1,093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U.K.: 1,000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Canada: 4,547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Netherlands: 1,227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Sweden: 7,124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U.S.: 2,001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France: 1,103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Zealand: 1,000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Switzerland: 1,520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1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55007"/>
            <a:ext cx="9096841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Experienced </a:t>
            </a:r>
            <a:r>
              <a:rPr lang="en-US" sz="2800" b="1" dirty="0"/>
              <a:t>Emotional </a:t>
            </a:r>
            <a:r>
              <a:rPr lang="en-US" sz="2800" b="1" dirty="0" smtClean="0"/>
              <a:t>Distress in the Past Year,</a:t>
            </a:r>
            <a:br>
              <a:rPr lang="en-US" sz="2800" b="1" dirty="0" smtClean="0"/>
            </a:br>
            <a:r>
              <a:rPr lang="en-US" sz="2800" b="1" dirty="0" smtClean="0"/>
              <a:t>By Income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861162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7159" y="600781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"/>
            <a:ext cx="9096841" cy="9288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Cost-Related Access Barriers in the Past Year, </a:t>
            </a:r>
            <a:br>
              <a:rPr lang="en-US" sz="2800" b="1" dirty="0" smtClean="0"/>
            </a:br>
            <a:r>
              <a:rPr lang="en-US" sz="2800" b="1" dirty="0" smtClean="0"/>
              <a:t>by Income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90945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47159" y="5902218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Waited Six Days or More For Appointment Last Time Needed Care, by Income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05066"/>
              </p:ext>
            </p:extLst>
          </p:nvPr>
        </p:nvGraphicFramePr>
        <p:xfrm>
          <a:off x="239471" y="1497242"/>
          <a:ext cx="8593137" cy="451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47159" y="600781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400" b="1" dirty="0"/>
              <a:t>Experienced a Problem with Care </a:t>
            </a:r>
            <a:r>
              <a:rPr lang="en-US" sz="2400" b="1" dirty="0" smtClean="0"/>
              <a:t>Coordination, By Income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038383"/>
              </p:ext>
            </p:extLst>
          </p:nvPr>
        </p:nvGraphicFramePr>
        <p:xfrm>
          <a:off x="239471" y="1497242"/>
          <a:ext cx="8593137" cy="451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2863" y="640202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42863" y="580186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400" b="1" dirty="0"/>
              <a:t>Regular Doctor Has Not Discussed Diet and </a:t>
            </a:r>
            <a:r>
              <a:rPr lang="en-US" sz="2400" b="1" dirty="0" smtClean="0"/>
              <a:t>Exercise, </a:t>
            </a:r>
            <a:br>
              <a:rPr lang="en-US" sz="2400" b="1" dirty="0" smtClean="0"/>
            </a:br>
            <a:r>
              <a:rPr lang="en-US" sz="2400" b="1" dirty="0" smtClean="0"/>
              <a:t>By Income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23501"/>
              </p:ext>
            </p:extLst>
          </p:nvPr>
        </p:nvGraphicFramePr>
        <p:xfrm>
          <a:off x="239471" y="1497242"/>
          <a:ext cx="8593137" cy="451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2863" y="640202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42863" y="580186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Take Away Messages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4855" y="1025634"/>
            <a:ext cx="89086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Cross-national comparisons reflect differences in country health care systems and policies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Insurance design matters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1200150" lvl="2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Cost-sharing or lack of insurance create serious access barriers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1200150" lvl="2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Subsidies, exemptions, caps on out-of-pocket spending, and other protections for vulnerable populations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How the care delivery system is organized matters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Dutch primary health care system stands out for high performance</a:t>
            </a: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The social safety net matters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Need for a population health orientation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 Investments in social services and models of care that integrate health and  social services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As country objectives and strategies converge, there is a unique opportunity for cross-national </a:t>
            </a:r>
            <a:r>
              <a:rPr lang="en-US" smtClean="0">
                <a:solidFill>
                  <a:prstClr val="black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learning</a:t>
            </a:r>
            <a:endParaRPr lang="en-US" sz="1600">
              <a:solidFill>
                <a:prstClr val="black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0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Acknowledgements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627" y="1020278"/>
            <a:ext cx="895149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to our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co-authors – Michelle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Doty, Dana Sarnak, and Eric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Schneider – and to SSRS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Don Moulds, David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Blumenthal, and Arnav Shah.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SPECIAL THANKS TO OUR COUNTRY CO-FUNDERS: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Australia: New South Wales Bureau of Health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and Victoria Department of Health and Human Services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Canada: Canadian Institute for Health Information, Canadian Institutes of Health Research, Health Quality Ontario, and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Commissaire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à la Santé et au Bien-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du Québec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France: Haute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Autorité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 Santé and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Caisse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Nationale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d’Assurance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Maladie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Travailleurs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Salariés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Germany: Federal Ministry of Health and Federal Institute for Quality Assurance and Transparency in Health Care (IQTIG)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Netherlands: Ministry of Health, Welfare, and Sport and the Scientific Institute for Quality of Healthcare at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Radboud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University Nijmegen Medical Centre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Norway: Norwegian Knowledge Centre for the Health Services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Sweden: Ministry of Health and Social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Affairs and the Swedish Agency for Health and Care Services Analysis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Switzerland: Federal Office of Public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9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Snapshot of Population Health Challenges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24315"/>
              </p:ext>
            </p:extLst>
          </p:nvPr>
        </p:nvGraphicFramePr>
        <p:xfrm>
          <a:off x="149190" y="990975"/>
          <a:ext cx="8855110" cy="50964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95410"/>
                <a:gridCol w="1981200"/>
                <a:gridCol w="2946400"/>
                <a:gridCol w="2832100"/>
              </a:tblGrid>
              <a:tr h="10730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adults reporting: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chronic conditions*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Experiencing emotional distress in past year they couldn’t cope with alone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Unable to do daily activities or work full-time because of health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NETH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NZ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SWIZ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3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25401" y="6258580"/>
            <a:ext cx="671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 Chronic conditions asked about were: 1) joint pain or arthritis; 2) asthma </a:t>
            </a:r>
            <a:r>
              <a:rPr lang="en-US" sz="14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 chronic lung </a:t>
            </a:r>
            <a:r>
              <a:rPr lang="en-US" sz="14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disease; 3) diabetes; 4) heart disease; 5) hypertension.</a:t>
            </a:r>
            <a:endParaRPr lang="en-US" sz="14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4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Material Hardship: Usually Stressed About Being Able to Pay Rent/Mortgage or Buy Nutritious Meals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085326"/>
              </p:ext>
            </p:extLst>
          </p:nvPr>
        </p:nvGraphicFramePr>
        <p:xfrm>
          <a:off x="239471" y="1286926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3426" y="1023749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</p:spTree>
    <p:extLst>
      <p:ext uri="{BB962C8B-B14F-4D97-AF65-F5344CB8AC3E}">
        <p14:creationId xmlns:p14="http://schemas.microsoft.com/office/powerpoint/2010/main" val="240017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2482" y="1674688"/>
            <a:ext cx="7302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Access to Care</a:t>
            </a:r>
            <a:endParaRPr lang="en-US" sz="40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Cost-Related Access Barriers </a:t>
            </a:r>
            <a:br>
              <a:rPr lang="en-US" sz="2800" b="1" dirty="0" smtClean="0"/>
            </a:br>
            <a:r>
              <a:rPr lang="en-US" sz="2800" b="1" dirty="0" smtClean="0"/>
              <a:t>in the Past Year 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6948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Percent*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120979"/>
            <a:ext cx="65730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*Had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medical problem but did not visit doctor; </a:t>
            </a: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skipped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medical test, treatment or follow up recommended by doctor; </a:t>
            </a: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and/or did </a:t>
            </a:r>
            <a:r>
              <a:rPr lang="en-US" sz="11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 fill prescription or skipped doses</a:t>
            </a:r>
          </a:p>
        </p:txBody>
      </p:sp>
    </p:spTree>
    <p:extLst>
      <p:ext uri="{BB962C8B-B14F-4D97-AF65-F5344CB8AC3E}">
        <p14:creationId xmlns:p14="http://schemas.microsoft.com/office/powerpoint/2010/main" val="22913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34307"/>
            <a:ext cx="9007941" cy="673561"/>
          </a:xfrm>
        </p:spPr>
        <p:txBody>
          <a:bodyPr>
            <a:noAutofit/>
          </a:bodyPr>
          <a:lstStyle/>
          <a:p>
            <a:r>
              <a:rPr lang="en-US" sz="2800" b="1" dirty="0"/>
              <a:t>Skipped Dental </a:t>
            </a:r>
            <a:r>
              <a:rPr lang="en-US" sz="2800" b="1" dirty="0" smtClean="0"/>
              <a:t>Care </a:t>
            </a:r>
            <a:r>
              <a:rPr lang="en-US" sz="2800" b="1" dirty="0"/>
              <a:t>Because of Cost </a:t>
            </a:r>
            <a:r>
              <a:rPr lang="en-US" sz="2800" b="1" dirty="0" smtClean="0"/>
              <a:t>in </a:t>
            </a:r>
            <a:r>
              <a:rPr lang="en-US" sz="2800" b="1" dirty="0"/>
              <a:t>Past Year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89309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07"/>
            <a:ext cx="9144000" cy="67356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Did Not Get Same- or Next-Day Appointment Last Time You Needed Care</a:t>
            </a:r>
            <a:endParaRPr lang="en-US" sz="28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611301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257835"/>
            <a:ext cx="6435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Excludes adults who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did not need to make an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appointment to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see a doctor or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nurse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07"/>
            <a:ext cx="9144000" cy="67356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Difficulty Getting After-Hours </a:t>
            </a:r>
            <a:r>
              <a:rPr lang="en-US" altLang="en-US" sz="2800" b="1" dirty="0"/>
              <a:t>Care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71912"/>
              </p:ext>
            </p:extLst>
          </p:nvPr>
        </p:nvGraphicFramePr>
        <p:xfrm>
          <a:off x="239471" y="149724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 who said it was somewhat or very </a:t>
            </a: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difficult to </a:t>
            </a:r>
            <a:r>
              <a:rPr lang="en-US" alt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get after-hours care </a:t>
            </a:r>
            <a:br>
              <a:rPr lang="en-US" alt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alt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without going to the emergency </a:t>
            </a: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department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2863" y="6351588"/>
            <a:ext cx="41344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 Base: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Excludes adults who did not need after-hours care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</TotalTime>
  <Words>1303</Words>
  <Application>Microsoft Office PowerPoint</Application>
  <PresentationFormat>On-screen Show (4:3)</PresentationFormat>
  <Paragraphs>189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Lato</vt:lpstr>
      <vt:lpstr>Office Theme</vt:lpstr>
      <vt:lpstr>Custom Design</vt:lpstr>
      <vt:lpstr>PowerPoint Presentation</vt:lpstr>
      <vt:lpstr>2016 International Health Policy Survey</vt:lpstr>
      <vt:lpstr>Snapshot of Population Health Challenges</vt:lpstr>
      <vt:lpstr>Material Hardship: Usually Stressed About Being Able to Pay Rent/Mortgage or Buy Nutritious Meals</vt:lpstr>
      <vt:lpstr>VIEWS</vt:lpstr>
      <vt:lpstr>Cost-Related Access Barriers  in the Past Year </vt:lpstr>
      <vt:lpstr>Skipped Dental Care Because of Cost in Past Year</vt:lpstr>
      <vt:lpstr>Did Not Get Same- or Next-Day Appointment Last Time You Needed Care</vt:lpstr>
      <vt:lpstr>Difficulty Getting After-Hours Care</vt:lpstr>
      <vt:lpstr>Used the Emergency Department  in the Past Two Years</vt:lpstr>
      <vt:lpstr>Waited Two Months or Longer For  Specialist Appointment</vt:lpstr>
      <vt:lpstr>VIEWS</vt:lpstr>
      <vt:lpstr>Regular Doctor Does Not Often Spend Enough Time With You or Explain Things So You Can Understand </vt:lpstr>
      <vt:lpstr>Regular Doctor Has Not Discussed Diet and Exercise</vt:lpstr>
      <vt:lpstr>Regular Doctor Has Not Discussed Things That  Worry You or Cause Stress</vt:lpstr>
      <vt:lpstr>Experienced a Problem with Care Coordination</vt:lpstr>
      <vt:lpstr>Experienced a Gap in Hospital Discharge Planning</vt:lpstr>
      <vt:lpstr>VIEWS</vt:lpstr>
      <vt:lpstr>Adults with Multiple Chronic Conditions,  By Income</vt:lpstr>
      <vt:lpstr>Experienced Emotional Distress in the Past Year, By Income</vt:lpstr>
      <vt:lpstr>Cost-Related Access Barriers in the Past Year,  by Income</vt:lpstr>
      <vt:lpstr>Waited Six Days or More For Appointment Last Time Needed Care, by Income</vt:lpstr>
      <vt:lpstr>Experienced a Problem with Care Coordination, By Income</vt:lpstr>
      <vt:lpstr>Regular Doctor Has Not Discussed Diet and Exercise,  By Income</vt:lpstr>
      <vt:lpstr>Take Away Messages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Christine F. Haran</cp:lastModifiedBy>
  <cp:revision>297</cp:revision>
  <cp:lastPrinted>2016-11-07T17:52:18Z</cp:lastPrinted>
  <dcterms:created xsi:type="dcterms:W3CDTF">2016-05-18T13:02:30Z</dcterms:created>
  <dcterms:modified xsi:type="dcterms:W3CDTF">2016-11-16T17:21:52Z</dcterms:modified>
</cp:coreProperties>
</file>